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66"/>
  </p:notesMasterIdLst>
  <p:sldIdLst>
    <p:sldId id="420" r:id="rId3"/>
    <p:sldId id="256" r:id="rId4"/>
    <p:sldId id="257" r:id="rId5"/>
    <p:sldId id="266" r:id="rId6"/>
    <p:sldId id="276" r:id="rId7"/>
    <p:sldId id="287" r:id="rId8"/>
    <p:sldId id="301" r:id="rId9"/>
    <p:sldId id="258" r:id="rId10"/>
    <p:sldId id="277" r:id="rId11"/>
    <p:sldId id="267" r:id="rId12"/>
    <p:sldId id="259" r:id="rId13"/>
    <p:sldId id="279" r:id="rId14"/>
    <p:sldId id="268" r:id="rId15"/>
    <p:sldId id="289" r:id="rId16"/>
    <p:sldId id="302" r:id="rId17"/>
    <p:sldId id="303" r:id="rId18"/>
    <p:sldId id="260" r:id="rId19"/>
    <p:sldId id="269" r:id="rId20"/>
    <p:sldId id="290" r:id="rId21"/>
    <p:sldId id="261" r:id="rId22"/>
    <p:sldId id="281" r:id="rId23"/>
    <p:sldId id="282" r:id="rId24"/>
    <p:sldId id="270" r:id="rId25"/>
    <p:sldId id="304" r:id="rId26"/>
    <p:sldId id="305" r:id="rId27"/>
    <p:sldId id="306" r:id="rId28"/>
    <p:sldId id="262" r:id="rId29"/>
    <p:sldId id="283" r:id="rId30"/>
    <p:sldId id="271" r:id="rId31"/>
    <p:sldId id="292" r:id="rId32"/>
    <p:sldId id="263" r:id="rId33"/>
    <p:sldId id="293" r:id="rId34"/>
    <p:sldId id="295" r:id="rId35"/>
    <p:sldId id="297" r:id="rId36"/>
    <p:sldId id="272" r:id="rId37"/>
    <p:sldId id="264" r:id="rId38"/>
    <p:sldId id="285" r:id="rId39"/>
    <p:sldId id="273" r:id="rId40"/>
    <p:sldId id="265" r:id="rId41"/>
    <p:sldId id="286" r:id="rId42"/>
    <p:sldId id="308" r:id="rId43"/>
    <p:sldId id="307" r:id="rId44"/>
    <p:sldId id="274" r:id="rId45"/>
    <p:sldId id="275" r:id="rId46"/>
    <p:sldId id="309" r:id="rId47"/>
    <p:sldId id="310" r:id="rId48"/>
    <p:sldId id="311" r:id="rId49"/>
    <p:sldId id="312" r:id="rId50"/>
    <p:sldId id="296"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280" r:id="rId65"/>
    <p:sldId id="326" r:id="rId66"/>
    <p:sldId id="327" r:id="rId67"/>
    <p:sldId id="328" r:id="rId68"/>
    <p:sldId id="329" r:id="rId69"/>
    <p:sldId id="330" r:id="rId70"/>
    <p:sldId id="331" r:id="rId71"/>
    <p:sldId id="332" r:id="rId72"/>
    <p:sldId id="333" r:id="rId73"/>
    <p:sldId id="334" r:id="rId74"/>
    <p:sldId id="335" r:id="rId75"/>
    <p:sldId id="336" r:id="rId76"/>
    <p:sldId id="284"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278" r:id="rId98"/>
    <p:sldId id="357" r:id="rId99"/>
    <p:sldId id="358" r:id="rId100"/>
    <p:sldId id="298" r:id="rId101"/>
    <p:sldId id="359" r:id="rId102"/>
    <p:sldId id="360" r:id="rId103"/>
    <p:sldId id="361" r:id="rId104"/>
    <p:sldId id="362" r:id="rId105"/>
    <p:sldId id="363" r:id="rId106"/>
    <p:sldId id="364" r:id="rId107"/>
    <p:sldId id="365" r:id="rId108"/>
    <p:sldId id="366" r:id="rId109"/>
    <p:sldId id="367" r:id="rId110"/>
    <p:sldId id="299" r:id="rId111"/>
    <p:sldId id="300" r:id="rId112"/>
    <p:sldId id="368" r:id="rId113"/>
    <p:sldId id="369" r:id="rId114"/>
    <p:sldId id="370" r:id="rId115"/>
    <p:sldId id="371" r:id="rId116"/>
    <p:sldId id="372" r:id="rId117"/>
    <p:sldId id="373" r:id="rId118"/>
    <p:sldId id="374" r:id="rId119"/>
    <p:sldId id="375" r:id="rId120"/>
    <p:sldId id="376" r:id="rId121"/>
    <p:sldId id="294"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288" r:id="rId158"/>
    <p:sldId id="412" r:id="rId159"/>
    <p:sldId id="413" r:id="rId160"/>
    <p:sldId id="291" r:id="rId161"/>
    <p:sldId id="414" r:id="rId162"/>
    <p:sldId id="415" r:id="rId163"/>
    <p:sldId id="416" r:id="rId164"/>
    <p:sldId id="417" r:id="rId1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Nighting" initials="DN" lastIdx="1" clrIdx="0">
    <p:extLst>
      <p:ext uri="{19B8F6BF-5375-455C-9EA6-DF929625EA0E}">
        <p15:presenceInfo xmlns:p15="http://schemas.microsoft.com/office/powerpoint/2012/main" userId="e913d80d40f289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00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92381" autoAdjust="0"/>
  </p:normalViewPr>
  <p:slideViewPr>
    <p:cSldViewPr snapToGrid="0">
      <p:cViewPr varScale="1">
        <p:scale>
          <a:sx n="103" d="100"/>
          <a:sy n="103" d="100"/>
        </p:scale>
        <p:origin x="208" y="496"/>
      </p:cViewPr>
      <p:guideLst>
        <p:guide orient="horz" pos="2160"/>
        <p:guide pos="3840"/>
      </p:guideLst>
    </p:cSldViewPr>
  </p:slideViewPr>
  <p:outlineViewPr>
    <p:cViewPr>
      <p:scale>
        <a:sx n="33" d="100"/>
        <a:sy n="33" d="100"/>
      </p:scale>
      <p:origin x="0" y="-15306"/>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tableStyles" Target="tableStyle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1647E-7649-4990-B787-A159AD0E9289}" type="datetimeFigureOut">
              <a:rPr lang="en-US" smtClean="0"/>
              <a:t>4/13/23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19E49-EEC8-43E7-9AA9-401DF3790E04}" type="slidenum">
              <a:rPr lang="en-US" smtClean="0"/>
              <a:t>‹#›</a:t>
            </a:fld>
            <a:endParaRPr lang="en-US"/>
          </a:p>
        </p:txBody>
      </p:sp>
    </p:spTree>
    <p:extLst>
      <p:ext uri="{BB962C8B-B14F-4D97-AF65-F5344CB8AC3E}">
        <p14:creationId xmlns:p14="http://schemas.microsoft.com/office/powerpoint/2010/main" val="2492605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https://www.youtube.com/watch?v=hyjCcxkML4Q  </a:t>
            </a:r>
            <a:r>
              <a:rPr lang="en-US" sz="1200" b="0" i="0" kern="1200" dirty="0" err="1">
                <a:solidFill>
                  <a:schemeClr val="tx1"/>
                </a:solidFill>
                <a:effectLst/>
                <a:latin typeface="+mn-lt"/>
                <a:ea typeface="+mn-ea"/>
                <a:cs typeface="+mn-cs"/>
              </a:rPr>
              <a:t>Hobet</a:t>
            </a:r>
            <a:r>
              <a:rPr lang="en-US" sz="1200" b="0" i="0" kern="1200" dirty="0">
                <a:solidFill>
                  <a:schemeClr val="tx1"/>
                </a:solidFill>
                <a:effectLst/>
                <a:latin typeface="+mn-lt"/>
                <a:ea typeface="+mn-ea"/>
                <a:cs typeface="+mn-cs"/>
              </a:rPr>
              <a:t> (Corridor G) Mine Complex, Lincoln County, WV by </a:t>
            </a:r>
            <a:r>
              <a:rPr lang="en-US" u="none" strike="noStrike" dirty="0">
                <a:solidFill>
                  <a:schemeClr val="tx1"/>
                </a:solidFill>
                <a:effectLst/>
              </a:rPr>
              <a:t>Kanawha Forest </a:t>
            </a:r>
            <a:r>
              <a:rPr lang="en-US" u="none" strike="noStrike" dirty="0" err="1">
                <a:solidFill>
                  <a:schemeClr val="tx1"/>
                </a:solidFill>
                <a:effectLst/>
              </a:rPr>
              <a:t>Coalitiion</a:t>
            </a:r>
            <a:br>
              <a:rPr lang="en-US" dirty="0"/>
            </a:b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dirty="0"/>
              <a:t>So far, MTR has claimed roughly 400,000 hectares (1 million acres) of forested mountain, across just four states: Kentucky, West Virginia, Virginia, and Tennessee.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is still more coal to mine. It could mean the obliteration of hundreds of thousands more acres in the coming years</a:t>
            </a:r>
            <a:r>
              <a:rPr lang="en-US" sz="1100" dirty="0"/>
              <a:t>.</a:t>
            </a: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4</a:t>
            </a:fld>
            <a:endParaRPr lang="en-US"/>
          </a:p>
        </p:txBody>
      </p:sp>
    </p:spTree>
    <p:extLst>
      <p:ext uri="{BB962C8B-B14F-4D97-AF65-F5344CB8AC3E}">
        <p14:creationId xmlns:p14="http://schemas.microsoft.com/office/powerpoint/2010/main" val="620816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why deposits of coal aren’t found everywhere.</a:t>
            </a:r>
          </a:p>
        </p:txBody>
      </p:sp>
      <p:sp>
        <p:nvSpPr>
          <p:cNvPr id="4" name="Slide Number Placeholder 3"/>
          <p:cNvSpPr>
            <a:spLocks noGrp="1"/>
          </p:cNvSpPr>
          <p:nvPr>
            <p:ph type="sldNum" sz="quarter" idx="10"/>
          </p:nvPr>
        </p:nvSpPr>
        <p:spPr/>
        <p:txBody>
          <a:bodyPr/>
          <a:lstStyle/>
          <a:p>
            <a:fld id="{87119E49-EEC8-43E7-9AA9-401DF3790E04}" type="slidenum">
              <a:rPr lang="en-US" smtClean="0"/>
              <a:t>18</a:t>
            </a:fld>
            <a:endParaRPr lang="en-US"/>
          </a:p>
        </p:txBody>
      </p:sp>
    </p:spTree>
    <p:extLst>
      <p:ext uri="{BB962C8B-B14F-4D97-AF65-F5344CB8AC3E}">
        <p14:creationId xmlns:p14="http://schemas.microsoft.com/office/powerpoint/2010/main" val="8055597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two geothermal technologies are quite different. Ask your students which one actually produces electricity, and which one helps conserve energy.</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147</a:t>
            </a:fld>
            <a:endParaRPr lang="en-US"/>
          </a:p>
        </p:txBody>
      </p:sp>
    </p:spTree>
    <p:extLst>
      <p:ext uri="{BB962C8B-B14F-4D97-AF65-F5344CB8AC3E}">
        <p14:creationId xmlns:p14="http://schemas.microsoft.com/office/powerpoint/2010/main" val="11930335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dependent—some areas, such as the Pacific Northwest, get almost all of their power from hydroelectric sources.</a:t>
            </a:r>
          </a:p>
        </p:txBody>
      </p:sp>
      <p:sp>
        <p:nvSpPr>
          <p:cNvPr id="4" name="Slide Number Placeholder 3"/>
          <p:cNvSpPr>
            <a:spLocks noGrp="1"/>
          </p:cNvSpPr>
          <p:nvPr>
            <p:ph type="sldNum" sz="quarter" idx="10"/>
          </p:nvPr>
        </p:nvSpPr>
        <p:spPr/>
        <p:txBody>
          <a:bodyPr/>
          <a:lstStyle/>
          <a:p>
            <a:fld id="{B59CCE70-5398-4632-9B46-809160713BD1}" type="slidenum">
              <a:rPr lang="en-US" smtClean="0"/>
              <a:t>149</a:t>
            </a:fld>
            <a:endParaRPr lang="en-US"/>
          </a:p>
        </p:txBody>
      </p:sp>
    </p:spTree>
    <p:extLst>
      <p:ext uri="{BB962C8B-B14F-4D97-AF65-F5344CB8AC3E}">
        <p14:creationId xmlns:p14="http://schemas.microsoft.com/office/powerpoint/2010/main" val="23410364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if they feel the energy production and recreational/flood control benefits of large hydroelectric dams outweigh the permanent ecological and community destruction they cause. Ask them to explain their position.</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150</a:t>
            </a:fld>
            <a:endParaRPr lang="en-US"/>
          </a:p>
        </p:txBody>
      </p:sp>
    </p:spTree>
    <p:extLst>
      <p:ext uri="{BB962C8B-B14F-4D97-AF65-F5344CB8AC3E}">
        <p14:creationId xmlns:p14="http://schemas.microsoft.com/office/powerpoint/2010/main" val="9962371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a:t>
            </a:r>
            <a:r>
              <a:rPr lang="en-US" sz="1200" b="0" i="1" kern="1200" dirty="0">
                <a:solidFill>
                  <a:schemeClr val="tx1"/>
                </a:solidFill>
                <a:effectLst/>
                <a:latin typeface="+mn-lt"/>
                <a:ea typeface="+mn-ea"/>
                <a:cs typeface="+mn-cs"/>
              </a:rPr>
              <a:t>run-of-the-river hydroelectric system</a:t>
            </a:r>
            <a:r>
              <a:rPr lang="en-US" sz="1200" b="0" i="0" kern="1200" dirty="0">
                <a:solidFill>
                  <a:schemeClr val="tx1"/>
                </a:solidFill>
                <a:effectLst/>
                <a:latin typeface="+mn-lt"/>
                <a:ea typeface="+mn-ea"/>
                <a:cs typeface="+mn-cs"/>
              </a:rPr>
              <a:t>, often a low stone or concrete wall, doesn’t block the water; it merely directs some of the flowing water past a turbine and thus generates electricity from the natural flow of a river, which is less disruptive to the river ecosystem, since the area behind the dam is not flooded. But energy production is dependent on the flow of a river at any particular time, so such a system is suitable only for rivers with dependable flow rates year round.</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151</a:t>
            </a:fld>
            <a:endParaRPr lang="en-US"/>
          </a:p>
        </p:txBody>
      </p:sp>
    </p:spTree>
    <p:extLst>
      <p:ext uri="{BB962C8B-B14F-4D97-AF65-F5344CB8AC3E}">
        <p14:creationId xmlns:p14="http://schemas.microsoft.com/office/powerpoint/2010/main" val="7701811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LED lightbulbs represent the most efficient sources of light for your home, using one-third of the energy that a comparable compact fluorescent bulb would use or one-thirtieth the amount of energy needed to power an incandescent bulb.</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Chicago has replaced almost 200,000 sodium streetlights with LEDs; city property managers in Chicago have worked together to reduce energy costs/needs in over 87 buildings.</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154</a:t>
            </a:fld>
            <a:endParaRPr lang="en-US"/>
          </a:p>
        </p:txBody>
      </p:sp>
    </p:spTree>
    <p:extLst>
      <p:ext uri="{BB962C8B-B14F-4D97-AF65-F5344CB8AC3E}">
        <p14:creationId xmlns:p14="http://schemas.microsoft.com/office/powerpoint/2010/main" val="8000004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LED lightbulbs represent the most efficient sources of light for your home, using one-third of the energy that a comparable compact fluorescent bulb would use or one-thirtieth the amount of energy needed to power an incandescent bulb.</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Chicago has replaced almost 200,000 sodium streetlights with LEDs; city property managers in Chicago have worked together to reduce energy costs/needs in over 87 buildings.</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155</a:t>
            </a:fld>
            <a:endParaRPr lang="en-US"/>
          </a:p>
        </p:txBody>
      </p:sp>
    </p:spTree>
    <p:extLst>
      <p:ext uri="{BB962C8B-B14F-4D97-AF65-F5344CB8AC3E}">
        <p14:creationId xmlns:p14="http://schemas.microsoft.com/office/powerpoint/2010/main" val="19078925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Which of the suggestions for saving energy could be done by a student living in a dormitory or rental apartment?</a:t>
            </a:r>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156</a:t>
            </a:fld>
            <a:endParaRPr lang="en-US"/>
          </a:p>
        </p:txBody>
      </p:sp>
    </p:spTree>
    <p:extLst>
      <p:ext uri="{BB962C8B-B14F-4D97-AF65-F5344CB8AC3E}">
        <p14:creationId xmlns:p14="http://schemas.microsoft.com/office/powerpoint/2010/main" val="37827565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In some areas, electricity produced by solar power during the day is used to pump water uphill to a storage reservoir. At night, the water can flow downhill past turbines that generate electricity. But this is </a:t>
            </a:r>
            <a:r>
              <a:rPr lang="en-US" sz="1400" dirty="0"/>
              <a:t>applicable only in certain locations.</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159</a:t>
            </a:fld>
            <a:endParaRPr lang="en-US"/>
          </a:p>
        </p:txBody>
      </p:sp>
    </p:spTree>
    <p:extLst>
      <p:ext uri="{BB962C8B-B14F-4D97-AF65-F5344CB8AC3E}">
        <p14:creationId xmlns:p14="http://schemas.microsoft.com/office/powerpoint/2010/main" val="30015871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In some areas, electricity produced by solar power during the day is used to pump water uphill to a storage reservoir. At night, the water can flow downhill past turbines that generate electricity. But this is </a:t>
            </a:r>
            <a:r>
              <a:rPr lang="en-US" sz="1400" dirty="0"/>
              <a:t>applicable only in certain locations.</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160</a:t>
            </a:fld>
            <a:endParaRPr lang="en-US"/>
          </a:p>
        </p:txBody>
      </p:sp>
    </p:spTree>
    <p:extLst>
      <p:ext uri="{BB962C8B-B14F-4D97-AF65-F5344CB8AC3E}">
        <p14:creationId xmlns:p14="http://schemas.microsoft.com/office/powerpoint/2010/main" val="22351677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“Smart meters” allow you (or your home) to schedule some energy use at low-demand times and automatically detect problems and quickly restore delivery of power. But this won’t come cheaply. The Electric Power Research Institute estimates the price tag for a fully implemented U.S. smart grid at close to half a trillion dollars. The benefits, however, should be four times that. </a:t>
            </a:r>
          </a:p>
          <a:p>
            <a:pPr marL="171450" indent="-171450">
              <a:buFont typeface="Arial" panose="020B0604020202020204" pitchFamily="34" charset="0"/>
              <a:buChar char="•"/>
            </a:pPr>
            <a:r>
              <a:rPr lang="en-US" dirty="0"/>
              <a:t>Go to https://www.youtube.com/watch?v=-8cM4WfZ_Wg to view “What Is a Smart Grid?” by Scientific American.</a:t>
            </a:r>
          </a:p>
        </p:txBody>
      </p:sp>
      <p:sp>
        <p:nvSpPr>
          <p:cNvPr id="4" name="Slide Number Placeholder 3"/>
          <p:cNvSpPr>
            <a:spLocks noGrp="1"/>
          </p:cNvSpPr>
          <p:nvPr>
            <p:ph type="sldNum" sz="quarter" idx="10"/>
          </p:nvPr>
        </p:nvSpPr>
        <p:spPr/>
        <p:txBody>
          <a:bodyPr/>
          <a:lstStyle/>
          <a:p>
            <a:fld id="{B59CCE70-5398-4632-9B46-809160713BD1}" type="slidenum">
              <a:rPr lang="en-US" smtClean="0"/>
              <a:t>161</a:t>
            </a:fld>
            <a:endParaRPr lang="en-US"/>
          </a:p>
        </p:txBody>
      </p:sp>
    </p:spTree>
    <p:extLst>
      <p:ext uri="{BB962C8B-B14F-4D97-AF65-F5344CB8AC3E}">
        <p14:creationId xmlns:p14="http://schemas.microsoft.com/office/powerpoint/2010/main" val="418081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United States has more coal than any other country with an estimated 24% of the world’s total proven reserves.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Appalachia, after about after 150 or so years of mining, coal reserves have dwindled noticeably. At current rates of usage, proven coal reserves should last about 100 years—longer if deeper reserves can be accessed. As the layers of minable coal have grown thinner and harder to reach, the coal industry has become both more sophisticated and more destructive.</a:t>
            </a: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19</a:t>
            </a:fld>
            <a:endParaRPr lang="en-US"/>
          </a:p>
        </p:txBody>
      </p:sp>
    </p:spTree>
    <p:extLst>
      <p:ext uri="{BB962C8B-B14F-4D97-AF65-F5344CB8AC3E}">
        <p14:creationId xmlns:p14="http://schemas.microsoft.com/office/powerpoint/2010/main" val="27278208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how the development of dependable storage of electricity would complement the operation of a smart grid.</a:t>
            </a:r>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162</a:t>
            </a:fld>
            <a:endParaRPr lang="en-US"/>
          </a:p>
        </p:txBody>
      </p:sp>
    </p:spTree>
    <p:extLst>
      <p:ext uri="{BB962C8B-B14F-4D97-AF65-F5344CB8AC3E}">
        <p14:creationId xmlns:p14="http://schemas.microsoft.com/office/powerpoint/2010/main" val="952523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method used to retrieve coal depends on the depth of the deposit and the thickness of the coal seam.</a:t>
            </a:r>
            <a:endParaRPr lang="en-US" dirty="0"/>
          </a:p>
          <a:p>
            <a:pPr marL="171450" indent="-171450">
              <a:buFont typeface="Arial" panose="020B0604020202020204" pitchFamily="34" charset="0"/>
              <a:buChar char="•"/>
            </a:pPr>
            <a:r>
              <a:rPr lang="en-US" dirty="0"/>
              <a:t>Strip mining is used to access coal reserves in Wyoming.</a:t>
            </a:r>
          </a:p>
          <a:p>
            <a:pPr lvl="2"/>
            <a:endParaRPr lang="en-US" sz="2400" dirty="0"/>
          </a:p>
          <a:p>
            <a:endParaRPr lang="en-US" sz="24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21</a:t>
            </a:fld>
            <a:endParaRPr lang="en-US"/>
          </a:p>
        </p:txBody>
      </p:sp>
    </p:spTree>
    <p:extLst>
      <p:ext uri="{BB962C8B-B14F-4D97-AF65-F5344CB8AC3E}">
        <p14:creationId xmlns:p14="http://schemas.microsoft.com/office/powerpoint/2010/main" val="971109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Hobet</a:t>
            </a:r>
            <a:r>
              <a:rPr lang="en-US" dirty="0"/>
              <a:t> 21 is mined via MTR.</a:t>
            </a:r>
          </a:p>
        </p:txBody>
      </p:sp>
      <p:sp>
        <p:nvSpPr>
          <p:cNvPr id="4" name="Slide Number Placeholder 3"/>
          <p:cNvSpPr>
            <a:spLocks noGrp="1"/>
          </p:cNvSpPr>
          <p:nvPr>
            <p:ph type="sldNum" sz="quarter" idx="10"/>
          </p:nvPr>
        </p:nvSpPr>
        <p:spPr/>
        <p:txBody>
          <a:bodyPr/>
          <a:lstStyle/>
          <a:p>
            <a:fld id="{87119E49-EEC8-43E7-9AA9-401DF3790E04}" type="slidenum">
              <a:rPr lang="en-US" smtClean="0"/>
              <a:t>22</a:t>
            </a:fld>
            <a:endParaRPr lang="en-US"/>
          </a:p>
        </p:txBody>
      </p:sp>
    </p:spTree>
    <p:extLst>
      <p:ext uri="{BB962C8B-B14F-4D97-AF65-F5344CB8AC3E}">
        <p14:creationId xmlns:p14="http://schemas.microsoft.com/office/powerpoint/2010/main" val="422840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why the overburden dumped is into the valley below when it is known that it damages streams and valley habitat.</a:t>
            </a:r>
          </a:p>
        </p:txBody>
      </p:sp>
      <p:sp>
        <p:nvSpPr>
          <p:cNvPr id="4" name="Slide Number Placeholder 3"/>
          <p:cNvSpPr>
            <a:spLocks noGrp="1"/>
          </p:cNvSpPr>
          <p:nvPr>
            <p:ph type="sldNum" sz="quarter" idx="10"/>
          </p:nvPr>
        </p:nvSpPr>
        <p:spPr/>
        <p:txBody>
          <a:bodyPr/>
          <a:lstStyle/>
          <a:p>
            <a:fld id="{87119E49-EEC8-43E7-9AA9-401DF3790E04}" type="slidenum">
              <a:rPr lang="en-US" smtClean="0"/>
              <a:t>23</a:t>
            </a:fld>
            <a:endParaRPr lang="en-US"/>
          </a:p>
        </p:txBody>
      </p:sp>
    </p:spTree>
    <p:extLst>
      <p:ext uri="{BB962C8B-B14F-4D97-AF65-F5344CB8AC3E}">
        <p14:creationId xmlns:p14="http://schemas.microsoft.com/office/powerpoint/2010/main" val="424383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Hobet</a:t>
            </a:r>
            <a:r>
              <a:rPr lang="en-US" dirty="0"/>
              <a:t> 21 is mined via MTR.</a:t>
            </a:r>
          </a:p>
        </p:txBody>
      </p:sp>
      <p:sp>
        <p:nvSpPr>
          <p:cNvPr id="4" name="Slide Number Placeholder 3"/>
          <p:cNvSpPr>
            <a:spLocks noGrp="1"/>
          </p:cNvSpPr>
          <p:nvPr>
            <p:ph type="sldNum" sz="quarter" idx="10"/>
          </p:nvPr>
        </p:nvSpPr>
        <p:spPr/>
        <p:txBody>
          <a:bodyPr/>
          <a:lstStyle/>
          <a:p>
            <a:fld id="{87119E49-EEC8-43E7-9AA9-401DF3790E04}" type="slidenum">
              <a:rPr lang="en-US" smtClean="0"/>
              <a:t>24</a:t>
            </a:fld>
            <a:endParaRPr lang="en-US"/>
          </a:p>
        </p:txBody>
      </p:sp>
    </p:spTree>
    <p:extLst>
      <p:ext uri="{BB962C8B-B14F-4D97-AF65-F5344CB8AC3E}">
        <p14:creationId xmlns:p14="http://schemas.microsoft.com/office/powerpoint/2010/main" val="4228408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why the overburden is dumped into the valley below when it is known that it damages streams and valley habitat.</a:t>
            </a:r>
          </a:p>
        </p:txBody>
      </p:sp>
      <p:sp>
        <p:nvSpPr>
          <p:cNvPr id="4" name="Slide Number Placeholder 3"/>
          <p:cNvSpPr>
            <a:spLocks noGrp="1"/>
          </p:cNvSpPr>
          <p:nvPr>
            <p:ph type="sldNum" sz="quarter" idx="10"/>
          </p:nvPr>
        </p:nvSpPr>
        <p:spPr/>
        <p:txBody>
          <a:bodyPr/>
          <a:lstStyle/>
          <a:p>
            <a:fld id="{87119E49-EEC8-43E7-9AA9-401DF3790E04}" type="slidenum">
              <a:rPr lang="en-US" smtClean="0"/>
              <a:t>25</a:t>
            </a:fld>
            <a:endParaRPr lang="en-US"/>
          </a:p>
        </p:txBody>
      </p:sp>
    </p:spTree>
    <p:extLst>
      <p:ext uri="{BB962C8B-B14F-4D97-AF65-F5344CB8AC3E}">
        <p14:creationId xmlns:p14="http://schemas.microsoft.com/office/powerpoint/2010/main" val="4243839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Subsurface mines make up about 50% of all U.S. coal mines.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More miners die from lung disease than from mining accidents.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28</a:t>
            </a:fld>
            <a:endParaRPr lang="en-US"/>
          </a:p>
        </p:txBody>
      </p:sp>
    </p:spTree>
    <p:extLst>
      <p:ext uri="{BB962C8B-B14F-4D97-AF65-F5344CB8AC3E}">
        <p14:creationId xmlns:p14="http://schemas.microsoft.com/office/powerpoint/2010/main" val="316238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why a might mining operation might use mountaintop removal instead of subsurface mining.</a:t>
            </a:r>
          </a:p>
        </p:txBody>
      </p:sp>
      <p:sp>
        <p:nvSpPr>
          <p:cNvPr id="4" name="Slide Number Placeholder 3"/>
          <p:cNvSpPr>
            <a:spLocks noGrp="1"/>
          </p:cNvSpPr>
          <p:nvPr>
            <p:ph type="sldNum" sz="quarter" idx="10"/>
          </p:nvPr>
        </p:nvSpPr>
        <p:spPr/>
        <p:txBody>
          <a:bodyPr/>
          <a:lstStyle/>
          <a:p>
            <a:fld id="{87119E49-EEC8-43E7-9AA9-401DF3790E04}" type="slidenum">
              <a:rPr lang="en-US" smtClean="0"/>
              <a:t>29</a:t>
            </a:fld>
            <a:endParaRPr lang="en-US"/>
          </a:p>
        </p:txBody>
      </p:sp>
    </p:spTree>
    <p:extLst>
      <p:ext uri="{BB962C8B-B14F-4D97-AF65-F5344CB8AC3E}">
        <p14:creationId xmlns:p14="http://schemas.microsoft.com/office/powerpoint/2010/main" val="3395692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2005, a 3-year old child was killed when a boulder crashed through his house and landed on the bed where he was sleeping.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Studies show a higher-than-typical incidence of respiratory illnesses in mining communities.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2011 study showed that children in MTR communities are more likely to suffer a range of serious birth defects, including heart, lung, and central nervous system disorders.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2012 study found increased rates of leukemia and lung, colon, kidney, and bladder cancer in Appalachian counties with mountaintop removal sites compared to </a:t>
            </a:r>
            <a:r>
              <a:rPr lang="en-US" sz="1200" b="0" i="0" kern="1200" dirty="0" err="1">
                <a:solidFill>
                  <a:schemeClr val="tx1"/>
                </a:solidFill>
                <a:effectLst/>
                <a:latin typeface="+mn-lt"/>
                <a:ea typeface="+mn-ea"/>
                <a:cs typeface="+mn-cs"/>
              </a:rPr>
              <a:t>nonmining</a:t>
            </a:r>
            <a:r>
              <a:rPr lang="en-US" sz="1200" b="0" i="0" kern="1200" dirty="0">
                <a:solidFill>
                  <a:schemeClr val="tx1"/>
                </a:solidFill>
                <a:effectLst/>
                <a:latin typeface="+mn-lt"/>
                <a:ea typeface="+mn-ea"/>
                <a:cs typeface="+mn-cs"/>
              </a:rPr>
              <a:t> counties.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32</a:t>
            </a:fld>
            <a:endParaRPr lang="en-US"/>
          </a:p>
        </p:txBody>
      </p:sp>
    </p:spTree>
    <p:extLst>
      <p:ext uri="{BB962C8B-B14F-4D97-AF65-F5344CB8AC3E}">
        <p14:creationId xmlns:p14="http://schemas.microsoft.com/office/powerpoint/2010/main" val="1814796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6</a:t>
            </a:fld>
            <a:endParaRPr lang="en-US"/>
          </a:p>
        </p:txBody>
      </p:sp>
    </p:spTree>
    <p:extLst>
      <p:ext uri="{BB962C8B-B14F-4D97-AF65-F5344CB8AC3E}">
        <p14:creationId xmlns:p14="http://schemas.microsoft.com/office/powerpoint/2010/main" val="217972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West Virginia, overburden has completely buried more than 3,200 kilometers (2,000 miles) of streams and destroyed an untold range of natural habitats in the process, threatening local species diversity.</a:t>
            </a:r>
          </a:p>
          <a:p>
            <a:pPr marL="171450" indent="-171450">
              <a:buFont typeface="Arial" panose="020B0604020202020204" pitchFamily="34" charset="0"/>
              <a:buChar char="•"/>
            </a:pPr>
            <a:r>
              <a:rPr lang="en-US" dirty="0"/>
              <a:t>To separate the coal from the rock, miners use a mix of water and magnetite powder known as slurry in which coal can float. Once the sulfur and other impurities have been washed out, the coal is sent for further processing, and the slurry by-product is pumped into artificial holding ponds.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October 2000, the containment at a sludge pond holding coal slurry failed, pouring more than 1.1 billion liters (300 million gallons—30 times the Exxon Valdez spill) of toxic sludge into the Big Sandy River of Martin County, Kentucky. The contamination killed all wildlife in streams and streamside areas in the immediate area and impacted waterways for more than 100 km (about 60 miles). The sludge was 1.5 meters (5 feet) deep in some places. The EPA would register it as one of the worst environmental disasters in U.S. history. Sludge can still be found a few inches under the river sediments.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Coal burning accounts for 24% of the total anthropogenic mercury released.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2008, following a heavy rain event, a 15-meter-tall (50-foot-tall) dike from a pond holding coal fly ash from the Kingston Fossil Plant in Tennessee failed, releasing 4.2 billion liters (1.1 billion gallons) of fly ash into nearby rivers and coating vast expanses of riverside land. The EPA spent 6 years and $1.1 billion in clean-up efforts, and in 2017, reported that the ecosystem was back to “</a:t>
            </a:r>
            <a:r>
              <a:rPr lang="en-US" sz="1200" b="0" i="0" kern="1200" dirty="0" err="1">
                <a:solidFill>
                  <a:schemeClr val="tx1"/>
                </a:solidFill>
                <a:effectLst/>
                <a:latin typeface="+mn-lt"/>
                <a:ea typeface="+mn-ea"/>
                <a:cs typeface="+mn-cs"/>
              </a:rPr>
              <a:t>prespill</a:t>
            </a:r>
            <a:r>
              <a:rPr lang="en-US" sz="1200" b="0" i="0" kern="1200" dirty="0">
                <a:solidFill>
                  <a:schemeClr val="tx1"/>
                </a:solidFill>
                <a:effectLst/>
                <a:latin typeface="+mn-lt"/>
                <a:ea typeface="+mn-ea"/>
                <a:cs typeface="+mn-cs"/>
              </a:rPr>
              <a:t> conditions.”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33</a:t>
            </a:fld>
            <a:endParaRPr lang="en-US"/>
          </a:p>
        </p:txBody>
      </p:sp>
    </p:spTree>
    <p:extLst>
      <p:ext uri="{BB962C8B-B14F-4D97-AF65-F5344CB8AC3E}">
        <p14:creationId xmlns:p14="http://schemas.microsoft.com/office/powerpoint/2010/main" val="3884965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34</a:t>
            </a:fld>
            <a:endParaRPr lang="en-US"/>
          </a:p>
        </p:txBody>
      </p:sp>
    </p:spTree>
    <p:extLst>
      <p:ext uri="{BB962C8B-B14F-4D97-AF65-F5344CB8AC3E}">
        <p14:creationId xmlns:p14="http://schemas.microsoft.com/office/powerpoint/2010/main" val="2291298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we choose to continue to use coal, ask your students what could be done to address the disadvantages of mining, processing, or burning it.</a:t>
            </a:r>
          </a:p>
        </p:txBody>
      </p:sp>
      <p:sp>
        <p:nvSpPr>
          <p:cNvPr id="4" name="Slide Number Placeholder 3"/>
          <p:cNvSpPr>
            <a:spLocks noGrp="1"/>
          </p:cNvSpPr>
          <p:nvPr>
            <p:ph type="sldNum" sz="quarter" idx="10"/>
          </p:nvPr>
        </p:nvSpPr>
        <p:spPr/>
        <p:txBody>
          <a:bodyPr/>
          <a:lstStyle/>
          <a:p>
            <a:fld id="{87119E49-EEC8-43E7-9AA9-401DF3790E04}" type="slidenum">
              <a:rPr lang="en-US" smtClean="0"/>
              <a:t>35</a:t>
            </a:fld>
            <a:endParaRPr lang="en-US"/>
          </a:p>
        </p:txBody>
      </p:sp>
    </p:spTree>
    <p:extLst>
      <p:ext uri="{BB962C8B-B14F-4D97-AF65-F5344CB8AC3E}">
        <p14:creationId xmlns:p14="http://schemas.microsoft.com/office/powerpoint/2010/main" val="2504410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If successful, CCS will reduce coal’s contribution to climate change—a significant outcome. Ask your students what impact it would have on the negative consequences of extracting coal.</a:t>
            </a: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38</a:t>
            </a:fld>
            <a:endParaRPr lang="en-US"/>
          </a:p>
        </p:txBody>
      </p:sp>
    </p:spTree>
    <p:extLst>
      <p:ext uri="{BB962C8B-B14F-4D97-AF65-F5344CB8AC3E}">
        <p14:creationId xmlns:p14="http://schemas.microsoft.com/office/powerpoint/2010/main" val="4207640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40</a:t>
            </a:fld>
            <a:endParaRPr lang="en-US"/>
          </a:p>
        </p:txBody>
      </p:sp>
    </p:spTree>
    <p:extLst>
      <p:ext uri="{BB962C8B-B14F-4D97-AF65-F5344CB8AC3E}">
        <p14:creationId xmlns:p14="http://schemas.microsoft.com/office/powerpoint/2010/main" val="1051612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Reclamation of MTR sites is difficult due to the total destruction of the forest habitat and the loss of soil and native species.</a:t>
            </a: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41</a:t>
            </a:fld>
            <a:endParaRPr lang="en-US"/>
          </a:p>
        </p:txBody>
      </p:sp>
    </p:spTree>
    <p:extLst>
      <p:ext uri="{BB962C8B-B14F-4D97-AF65-F5344CB8AC3E}">
        <p14:creationId xmlns:p14="http://schemas.microsoft.com/office/powerpoint/2010/main" val="105161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42</a:t>
            </a:fld>
            <a:endParaRPr lang="en-US"/>
          </a:p>
        </p:txBody>
      </p:sp>
    </p:spTree>
    <p:extLst>
      <p:ext uri="{BB962C8B-B14F-4D97-AF65-F5344CB8AC3E}">
        <p14:creationId xmlns:p14="http://schemas.microsoft.com/office/powerpoint/2010/main" val="1051612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Ask your students if they lived near an area where mountaintop removal mining was being done, would they be satisfied with the reclamation process and final product? What are the advantages and disadvantages of this type of reclamation? </a:t>
            </a: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43</a:t>
            </a:fld>
            <a:endParaRPr lang="en-US"/>
          </a:p>
        </p:txBody>
      </p:sp>
    </p:spTree>
    <p:extLst>
      <p:ext uri="{BB962C8B-B14F-4D97-AF65-F5344CB8AC3E}">
        <p14:creationId xmlns:p14="http://schemas.microsoft.com/office/powerpoint/2010/main" val="2018337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45</a:t>
            </a:fld>
            <a:endParaRPr lang="en-US"/>
          </a:p>
        </p:txBody>
      </p:sp>
    </p:spTree>
    <p:extLst>
      <p:ext uri="{BB962C8B-B14F-4D97-AF65-F5344CB8AC3E}">
        <p14:creationId xmlns:p14="http://schemas.microsoft.com/office/powerpoint/2010/main" val="3526909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Oil and natural gas are vital resources for modern society, but damage is caused at every stage of their acquisition, and conventional supplies are becoming depleted. </a:t>
            </a:r>
          </a:p>
          <a:p>
            <a:r>
              <a:rPr lang="en-US" dirty="0"/>
              <a:t>Unconventional sources are available but are more difficult and costly (economically and environmentally) to extract, so we should weigh the pros and cons of pursuing these fossil fuels.</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46</a:t>
            </a:fld>
            <a:endParaRPr lang="en-US"/>
          </a:p>
        </p:txBody>
      </p:sp>
    </p:spTree>
    <p:extLst>
      <p:ext uri="{BB962C8B-B14F-4D97-AF65-F5344CB8AC3E}">
        <p14:creationId xmlns:p14="http://schemas.microsoft.com/office/powerpoint/2010/main" val="277840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7</a:t>
            </a:fld>
            <a:endParaRPr lang="en-US"/>
          </a:p>
        </p:txBody>
      </p:sp>
    </p:spTree>
    <p:extLst>
      <p:ext uri="{BB962C8B-B14F-4D97-AF65-F5344CB8AC3E}">
        <p14:creationId xmlns:p14="http://schemas.microsoft.com/office/powerpoint/2010/main" val="217972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49</a:t>
            </a:fld>
            <a:endParaRPr lang="en-US"/>
          </a:p>
        </p:txBody>
      </p:sp>
    </p:spTree>
    <p:extLst>
      <p:ext uri="{BB962C8B-B14F-4D97-AF65-F5344CB8AC3E}">
        <p14:creationId xmlns:p14="http://schemas.microsoft.com/office/powerpoint/2010/main" val="434099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2014 Bakken has</a:t>
            </a:r>
            <a:r>
              <a:rPr lang="en-US" baseline="0" dirty="0"/>
              <a:t> produced about 14% of all the oil produced in the United States.</a:t>
            </a:r>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50</a:t>
            </a:fld>
            <a:endParaRPr lang="en-US"/>
          </a:p>
        </p:txBody>
      </p:sp>
    </p:spTree>
    <p:extLst>
      <p:ext uri="{BB962C8B-B14F-4D97-AF65-F5344CB8AC3E}">
        <p14:creationId xmlns:p14="http://schemas.microsoft.com/office/powerpoint/2010/main" val="434099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how the formation of oil and natural gas is similar to and different from the formation of coal.</a:t>
            </a:r>
          </a:p>
        </p:txBody>
      </p:sp>
      <p:sp>
        <p:nvSpPr>
          <p:cNvPr id="4" name="Slide Number Placeholder 3"/>
          <p:cNvSpPr>
            <a:spLocks noGrp="1"/>
          </p:cNvSpPr>
          <p:nvPr>
            <p:ph type="sldNum" sz="quarter" idx="10"/>
          </p:nvPr>
        </p:nvSpPr>
        <p:spPr/>
        <p:txBody>
          <a:bodyPr/>
          <a:lstStyle/>
          <a:p>
            <a:fld id="{7FD5C8FD-483A-4F30-8FF3-D73982505024}" type="slidenum">
              <a:rPr lang="en-US" smtClean="0"/>
              <a:t>51</a:t>
            </a:fld>
            <a:endParaRPr lang="en-US"/>
          </a:p>
        </p:txBody>
      </p:sp>
    </p:spTree>
    <p:extLst>
      <p:ext uri="{BB962C8B-B14F-4D97-AF65-F5344CB8AC3E}">
        <p14:creationId xmlns:p14="http://schemas.microsoft.com/office/powerpoint/2010/main" val="985540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1.2 million barrels was almost 14% of all oil produced in the United States (around 6% of the oil consumed per day). </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52</a:t>
            </a:fld>
            <a:endParaRPr lang="en-US"/>
          </a:p>
        </p:txBody>
      </p:sp>
    </p:spTree>
    <p:extLst>
      <p:ext uri="{BB962C8B-B14F-4D97-AF65-F5344CB8AC3E}">
        <p14:creationId xmlns:p14="http://schemas.microsoft.com/office/powerpoint/2010/main" val="3595418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Oil and natural gas often occur together in formations—the lighter natural gas is found at the top of the deposit.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formation, the oil and natural gas slowly migrate up from the source rock in which they were formed into porous, sedimentary rock formations closer to the surface until they are stopped by a dense “cap rock” layer, such as granite, that prevents further migration and allows the oil and natural gas to collect in one area.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these deposits, oil does not exist in thick black pools. Instead, the oil is contained in tiny droplets wedged within the microscopic open spaces, or pores, inside rocks.</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54</a:t>
            </a:fld>
            <a:endParaRPr lang="en-US"/>
          </a:p>
        </p:txBody>
      </p:sp>
    </p:spTree>
    <p:extLst>
      <p:ext uri="{BB962C8B-B14F-4D97-AF65-F5344CB8AC3E}">
        <p14:creationId xmlns:p14="http://schemas.microsoft.com/office/powerpoint/2010/main" val="729507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At current rates of extraction and use, known conventional reserves are expected to last another 50 years or so, though this number is uncertain because reports of oil reserves tend to be questionable.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United States has about 6% of the world’s natural gas reserves.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Total world conventional reserves of natural gas are expected to last 60 to 100 years at current rates of use.</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55</a:t>
            </a:fld>
            <a:endParaRPr lang="en-US"/>
          </a:p>
        </p:txBody>
      </p:sp>
    </p:spTree>
    <p:extLst>
      <p:ext uri="{BB962C8B-B14F-4D97-AF65-F5344CB8AC3E}">
        <p14:creationId xmlns:p14="http://schemas.microsoft.com/office/powerpoint/2010/main" val="2679714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Extraction of oil and natural gas from conventional reserves is peaking. This means less can be extracted each year as time goes on. Exploiting unconventional reserves such as Bakken tight oil or Marcellus shale natural gas will extend supplies, but not for long.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56</a:t>
            </a:fld>
            <a:endParaRPr lang="en-US"/>
          </a:p>
        </p:txBody>
      </p:sp>
    </p:spTree>
    <p:extLst>
      <p:ext uri="{BB962C8B-B14F-4D97-AF65-F5344CB8AC3E}">
        <p14:creationId xmlns:p14="http://schemas.microsoft.com/office/powerpoint/2010/main" val="2589109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2018, there were 1,662 billion barrels (</a:t>
            </a:r>
            <a:r>
              <a:rPr lang="en-US" dirty="0" err="1"/>
              <a:t>bbl</a:t>
            </a:r>
            <a:r>
              <a:rPr lang="en-US" dirty="0"/>
              <a:t>) of oil in proven conventional oil reserves. Ask your students how many </a:t>
            </a:r>
            <a:r>
              <a:rPr lang="en-US" dirty="0" err="1"/>
              <a:t>bbl</a:t>
            </a:r>
            <a:r>
              <a:rPr lang="en-US" dirty="0"/>
              <a:t> were in North America.</a:t>
            </a:r>
          </a:p>
        </p:txBody>
      </p:sp>
      <p:sp>
        <p:nvSpPr>
          <p:cNvPr id="4" name="Slide Number Placeholder 3"/>
          <p:cNvSpPr>
            <a:spLocks noGrp="1"/>
          </p:cNvSpPr>
          <p:nvPr>
            <p:ph type="sldNum" sz="quarter" idx="10"/>
          </p:nvPr>
        </p:nvSpPr>
        <p:spPr/>
        <p:txBody>
          <a:bodyPr/>
          <a:lstStyle/>
          <a:p>
            <a:fld id="{7FD5C8FD-483A-4F30-8FF3-D73982505024}" type="slidenum">
              <a:rPr lang="en-US" smtClean="0"/>
              <a:t>57</a:t>
            </a:fld>
            <a:endParaRPr lang="en-US"/>
          </a:p>
        </p:txBody>
      </p:sp>
    </p:spTree>
    <p:extLst>
      <p:ext uri="{BB962C8B-B14F-4D97-AF65-F5344CB8AC3E}">
        <p14:creationId xmlns:p14="http://schemas.microsoft.com/office/powerpoint/2010/main" val="2256694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i="1" dirty="0"/>
              <a:t>Secondary production</a:t>
            </a:r>
            <a:r>
              <a:rPr lang="en-US" sz="2200" dirty="0"/>
              <a:t>: injection wells are drilled near the oil well, and water is pumped in</a:t>
            </a:r>
          </a:p>
          <a:p>
            <a:pPr lvl="1"/>
            <a:r>
              <a:rPr lang="en-US" sz="2200" dirty="0"/>
              <a:t>Increases the pressure on the remaining oil, forcing it upward to where it can be pumped out</a:t>
            </a:r>
          </a:p>
          <a:p>
            <a:pPr lvl="1"/>
            <a:r>
              <a:rPr lang="en-US" sz="2200" dirty="0"/>
              <a:t>Recovers 20% to 40% of oil</a:t>
            </a:r>
          </a:p>
          <a:p>
            <a:r>
              <a:rPr lang="en-US" sz="2200" i="1" dirty="0"/>
              <a:t>Tertiary production</a:t>
            </a:r>
            <a:r>
              <a:rPr lang="en-US" sz="2200" dirty="0"/>
              <a:t>: injects steam, natural gas, or carbon dioxide gas into the reservoir</a:t>
            </a:r>
          </a:p>
          <a:p>
            <a:pPr lvl="1"/>
            <a:r>
              <a:rPr lang="en-US" sz="2200" dirty="0"/>
              <a:t> Recovers up to 20% of oil</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Conventional natural gas can be found in deposits that contain no oil (</a:t>
            </a:r>
            <a:r>
              <a:rPr lang="en-US" sz="1200" b="0" i="0" kern="1200" dirty="0" err="1">
                <a:solidFill>
                  <a:schemeClr val="tx1"/>
                </a:solidFill>
                <a:effectLst/>
                <a:latin typeface="+mn-lt"/>
                <a:ea typeface="+mn-ea"/>
                <a:cs typeface="+mn-cs"/>
              </a:rPr>
              <a:t>nonassociated</a:t>
            </a:r>
            <a:r>
              <a:rPr lang="en-US" sz="1200" b="0" i="0" kern="1200" dirty="0">
                <a:solidFill>
                  <a:schemeClr val="tx1"/>
                </a:solidFill>
                <a:effectLst/>
                <a:latin typeface="+mn-lt"/>
                <a:ea typeface="+mn-ea"/>
                <a:cs typeface="+mn-cs"/>
              </a:rPr>
              <a:t> gas reserves) or in deposits that contain both oil and natural gas (associated gas reserves). The extraction of natural gas is very similar to that of oil. Wells are drilled into the gas-containing formation, and natural gas flows freely up the well due to underground pressure, or it is pumped out (primary production). Secondary and tertiary methods that extract oil also extract any natural gas that is trapped in the oil, but these techniques are not used in </a:t>
            </a:r>
            <a:r>
              <a:rPr lang="en-US" sz="1200" b="0" i="0" kern="1200" dirty="0" err="1">
                <a:solidFill>
                  <a:schemeClr val="tx1"/>
                </a:solidFill>
                <a:effectLst/>
                <a:latin typeface="+mn-lt"/>
                <a:ea typeface="+mn-ea"/>
                <a:cs typeface="+mn-cs"/>
              </a:rPr>
              <a:t>nonassociated</a:t>
            </a:r>
            <a:r>
              <a:rPr lang="en-US" sz="1200" b="0" i="0" kern="1200" dirty="0">
                <a:solidFill>
                  <a:schemeClr val="tx1"/>
                </a:solidFill>
                <a:effectLst/>
                <a:latin typeface="+mn-lt"/>
                <a:ea typeface="+mn-ea"/>
                <a:cs typeface="+mn-cs"/>
              </a:rPr>
              <a:t> gas wells.</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59</a:t>
            </a:fld>
            <a:endParaRPr lang="en-US"/>
          </a:p>
        </p:txBody>
      </p:sp>
    </p:spTree>
    <p:extLst>
      <p:ext uri="{BB962C8B-B14F-4D97-AF65-F5344CB8AC3E}">
        <p14:creationId xmlns:p14="http://schemas.microsoft.com/office/powerpoint/2010/main" val="832993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why pumpjacks aren’t needed during the initial retrieval of oil from a newly drilled well.</a:t>
            </a:r>
          </a:p>
        </p:txBody>
      </p:sp>
      <p:sp>
        <p:nvSpPr>
          <p:cNvPr id="4" name="Slide Number Placeholder 3"/>
          <p:cNvSpPr>
            <a:spLocks noGrp="1"/>
          </p:cNvSpPr>
          <p:nvPr>
            <p:ph type="sldNum" sz="quarter" idx="10"/>
          </p:nvPr>
        </p:nvSpPr>
        <p:spPr/>
        <p:txBody>
          <a:bodyPr/>
          <a:lstStyle/>
          <a:p>
            <a:fld id="{7FD5C8FD-483A-4F30-8FF3-D73982505024}" type="slidenum">
              <a:rPr lang="en-US" smtClean="0"/>
              <a:t>60</a:t>
            </a:fld>
            <a:endParaRPr lang="en-US"/>
          </a:p>
        </p:txBody>
      </p:sp>
    </p:spTree>
    <p:extLst>
      <p:ext uri="{BB962C8B-B14F-4D97-AF65-F5344CB8AC3E}">
        <p14:creationId xmlns:p14="http://schemas.microsoft.com/office/powerpoint/2010/main" val="3370410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kern="1200" dirty="0">
                <a:solidFill>
                  <a:schemeClr val="tx1"/>
                </a:solidFill>
                <a:effectLst/>
                <a:latin typeface="+mn-lt"/>
                <a:ea typeface="+mn-ea"/>
                <a:cs typeface="+mn-cs"/>
              </a:rPr>
              <a:t>Ask your students which of the nonrenewable and renewable energy sources listed above appear to be the most versatile (have the most uses). Explain. </a:t>
            </a: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10</a:t>
            </a:fld>
            <a:endParaRPr lang="en-US"/>
          </a:p>
        </p:txBody>
      </p:sp>
    </p:spTree>
    <p:extLst>
      <p:ext uri="{BB962C8B-B14F-4D97-AF65-F5344CB8AC3E}">
        <p14:creationId xmlns:p14="http://schemas.microsoft.com/office/powerpoint/2010/main" val="27508057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comparison of the EROEI for the extraction of different energy sources helps producers and investors determine which energy sources are worth pursuing.</a:t>
            </a:r>
          </a:p>
          <a:p>
            <a:pPr marL="171450" indent="-171450">
              <a:buFont typeface="Arial" panose="020B0604020202020204" pitchFamily="34" charset="0"/>
              <a:buChar char="•"/>
            </a:pPr>
            <a:r>
              <a:rPr lang="en-US" dirty="0"/>
              <a:t>An energy source that requires almost as much energy to tap into as it ultimately produces will be left untapped in favor of sources with higher EROEI values. </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61</a:t>
            </a:fld>
            <a:endParaRPr lang="en-US"/>
          </a:p>
        </p:txBody>
      </p:sp>
    </p:spTree>
    <p:extLst>
      <p:ext uri="{BB962C8B-B14F-4D97-AF65-F5344CB8AC3E}">
        <p14:creationId xmlns:p14="http://schemas.microsoft.com/office/powerpoint/2010/main" val="4189870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effectLst/>
                <a:latin typeface="Times New Roman" panose="02020603050405020304" pitchFamily="18" charset="0"/>
              </a:rPr>
              <a:t>To locate deposits of oil and natural gas, companies send seismic waves into the ground that bounce back to reveal the location of possible reserves. Doing this in ocean areas disorients marine wildlife; in 2009, </a:t>
            </a:r>
            <a:r>
              <a:rPr lang="en-US" b="0" i="0" dirty="0" err="1">
                <a:effectLst/>
                <a:latin typeface="Times New Roman" panose="02020603050405020304" pitchFamily="18" charset="0"/>
              </a:rPr>
              <a:t>ExxonMobile</a:t>
            </a:r>
            <a:r>
              <a:rPr lang="en-US" b="0" i="0" dirty="0">
                <a:effectLst/>
                <a:latin typeface="Times New Roman" panose="02020603050405020304" pitchFamily="18" charset="0"/>
              </a:rPr>
              <a:t> had to abandon its oil exploration in Madagascar because more than 100 whales had beached themselves, presumably because of these sonic exploratory methods.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Millions of gallons of oil are spilled from tankers, trains, pipelines, and ships annually. And while large-scale accidents like the 2010 </a:t>
            </a:r>
            <a:r>
              <a:rPr lang="en-US" sz="1200" b="0" i="1" kern="1200" dirty="0">
                <a:solidFill>
                  <a:schemeClr val="tx1"/>
                </a:solidFill>
                <a:effectLst/>
                <a:latin typeface="+mn-lt"/>
                <a:ea typeface="+mn-ea"/>
                <a:cs typeface="+mn-cs"/>
              </a:rPr>
              <a:t>Deepwater Horizon</a:t>
            </a:r>
            <a:r>
              <a:rPr lang="en-US" sz="1200" b="0" i="0" kern="1200" dirty="0">
                <a:solidFill>
                  <a:schemeClr val="tx1"/>
                </a:solidFill>
                <a:effectLst/>
                <a:latin typeface="+mn-lt"/>
                <a:ea typeface="+mn-ea"/>
                <a:cs typeface="+mn-cs"/>
              </a:rPr>
              <a:t> oil platform explosion and oil spill in the Gulf of Mexico are rare, they are devastating. The </a:t>
            </a:r>
            <a:r>
              <a:rPr lang="en-US" sz="1200" b="0" i="1" kern="1200" dirty="0">
                <a:solidFill>
                  <a:schemeClr val="tx1"/>
                </a:solidFill>
                <a:effectLst/>
                <a:latin typeface="+mn-lt"/>
                <a:ea typeface="+mn-ea"/>
                <a:cs typeface="+mn-cs"/>
              </a:rPr>
              <a:t>Deepwater Horizon</a:t>
            </a:r>
            <a:r>
              <a:rPr lang="en-US" sz="1200" b="0" i="0" kern="1200" dirty="0">
                <a:solidFill>
                  <a:schemeClr val="tx1"/>
                </a:solidFill>
                <a:effectLst/>
                <a:latin typeface="+mn-lt"/>
                <a:ea typeface="+mn-ea"/>
                <a:cs typeface="+mn-cs"/>
              </a:rPr>
              <a:t> spill released close to 5 million barrels of oil; eventually covered 930 square kilometers (360 square miles) of ocean; impacted roughly 1,800 kilometers (1,100 miles) of coastline; and infiltrated and damaged coastal wetlands.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Workers in the petroleum chemical industry have much higher rates of cancer, rashes, heart disease, and various other health problems than the general population. This hazard extends to people living near oil refineries and petrochemical plants; rates of cancer, birth defects, headaches, and asthma in such areas exceed national averages.</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63</a:t>
            </a:fld>
            <a:endParaRPr lang="en-US"/>
          </a:p>
        </p:txBody>
      </p:sp>
    </p:spTree>
    <p:extLst>
      <p:ext uri="{BB962C8B-B14F-4D97-AF65-F5344CB8AC3E}">
        <p14:creationId xmlns:p14="http://schemas.microsoft.com/office/powerpoint/2010/main" val="1165292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Natural gas has fewer impurities, burns more efficiently, and has a lower carbon footprint than oil.</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Natural gas is made up of shorter-chain hydrocarbons (predominately methane, CH</a:t>
            </a:r>
            <a:r>
              <a:rPr lang="en-US" sz="1200" b="0" i="0" kern="1200" baseline="-25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and tends to have fewer impurities than oil, so when burned, fewer toxic pollutants are released.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Natural gas releases roughly 44% and 29% less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than coal and oil, respectively, per unit of heat energy.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Natural gas is seen as the best fossil fuel to serve as a “bridge fuel”—one that we can use while we transition to more sustainable options. In addition, natural gas, like oil, is also the starting material for a wide variety of industrial products such as fertilizers, paints, plastics, and pharmaceuticals.</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64</a:t>
            </a:fld>
            <a:endParaRPr lang="en-US"/>
          </a:p>
        </p:txBody>
      </p:sp>
    </p:spTree>
    <p:extLst>
      <p:ext uri="{BB962C8B-B14F-4D97-AF65-F5344CB8AC3E}">
        <p14:creationId xmlns:p14="http://schemas.microsoft.com/office/powerpoint/2010/main" val="301234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Ask your students what could be done to decrease the occupational and community hazards associated with working in the oil industry or living near a refinery or oil extraction operation.</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65</a:t>
            </a:fld>
            <a:endParaRPr lang="en-US"/>
          </a:p>
        </p:txBody>
      </p:sp>
    </p:spTree>
    <p:extLst>
      <p:ext uri="{BB962C8B-B14F-4D97-AF65-F5344CB8AC3E}">
        <p14:creationId xmlns:p14="http://schemas.microsoft.com/office/powerpoint/2010/main" val="3610968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Ask your students to suppose they are homeowners. An oil company approaches them, offering to lease their land to install a fracking well. What questions would they have for the company as they consider what to do?</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68</a:t>
            </a:fld>
            <a:endParaRPr lang="en-US"/>
          </a:p>
        </p:txBody>
      </p:sp>
    </p:spTree>
    <p:extLst>
      <p:ext uri="{BB962C8B-B14F-4D97-AF65-F5344CB8AC3E}">
        <p14:creationId xmlns:p14="http://schemas.microsoft.com/office/powerpoint/2010/main" val="212916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Alberta, Canada, is home to the second largest tar sand reserve; with 170 billion barrels of economically retrievable oil, it is the third-largest proven oil reserve in the world. In 2014, Alberta produced 2.3 million barrels of synthetic crude oil per day from the tar sands—much of it shipped to the United States.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Venezuela was recently recognized as having the largest tar sands deposits in the world. With 300 billion barrels of recoverable oil, its oil reserves surpass that of Saudi Arabia.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Huge</a:t>
            </a:r>
            <a:r>
              <a:rPr lang="en-US" sz="1200" b="0" i="0" kern="1200" baseline="0" dirty="0">
                <a:solidFill>
                  <a:schemeClr val="tx1"/>
                </a:solidFill>
                <a:effectLst/>
                <a:latin typeface="+mn-lt"/>
                <a:ea typeface="+mn-ea"/>
                <a:cs typeface="+mn-cs"/>
              </a:rPr>
              <a:t> swaths of boreal forest have been destroyed in tar sands operations.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69</a:t>
            </a:fld>
            <a:endParaRPr lang="en-US"/>
          </a:p>
        </p:txBody>
      </p:sp>
    </p:spTree>
    <p:extLst>
      <p:ext uri="{BB962C8B-B14F-4D97-AF65-F5344CB8AC3E}">
        <p14:creationId xmlns:p14="http://schemas.microsoft.com/office/powerpoint/2010/main" val="39083355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 pays to pursue unconventional fossil fuels only when prices are high.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New technologies deployed in 2016 have increased productivity per well, making fracking more cost competitive, but this comes at the expense of jobs—automated systems are improving efficiency, decreasing the cost of fracking, and replacing workers.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2013 study by Duke University researchers found that methane contamination of drinking water was highest in areas closest to fracking wells.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volume of water required to frack a well is huge—around 11 million liters (3 million gallons) for a Bakken well.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Oklahoma City area experienced 31 earthquakes (2.0 magnitude or greater) in a 1-week period in July 2014. To put this into perspective, whereas the state experienced only 6 earthquakes between 2000 and 2008, it experienced 6,345 earthquakes between 2010 and 2013.</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Another problem is that the amount of oil being fracked has outpaced the existing capacity to transport it. Without a pipeline to rely on, oil companies have resorted to using railways. But the sheer volume of oil to be transported is bogging down the rail system nationwide, and shipping tight oil this way is a hazardous undertaking. Tight oil contains methane (natural gas) dispersed throughout, making it more volatile and explosive than crude oil; it is similar to jet fuel in its combustibility. In the summer of 2013, the brakes failed on a parked, unmanned train carrying Bakken oil. The runaway train sped downhill, derailing in Lac-</a:t>
            </a:r>
            <a:r>
              <a:rPr lang="en-US" sz="1200" b="0" i="0" kern="1200" dirty="0" err="1">
                <a:solidFill>
                  <a:schemeClr val="tx1"/>
                </a:solidFill>
                <a:effectLst/>
                <a:latin typeface="+mn-lt"/>
                <a:ea typeface="+mn-ea"/>
                <a:cs typeface="+mn-cs"/>
              </a:rPr>
              <a:t>Mégantic</a:t>
            </a:r>
            <a:r>
              <a:rPr lang="en-US" sz="1200" b="0" i="0" kern="1200" dirty="0">
                <a:solidFill>
                  <a:schemeClr val="tx1"/>
                </a:solidFill>
                <a:effectLst/>
                <a:latin typeface="+mn-lt"/>
                <a:ea typeface="+mn-ea"/>
                <a:cs typeface="+mn-cs"/>
              </a:rPr>
              <a:t>, a tiny lakeside village in Quebec; the resulting crash caused an explosion when the highly combustible fuel ignited, leveling 30 some buildings and claiming 47 lives.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71</a:t>
            </a:fld>
            <a:endParaRPr lang="en-US"/>
          </a:p>
        </p:txBody>
      </p:sp>
    </p:spTree>
    <p:extLst>
      <p:ext uri="{BB962C8B-B14F-4D97-AF65-F5344CB8AC3E}">
        <p14:creationId xmlns:p14="http://schemas.microsoft.com/office/powerpoint/2010/main" val="10482607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if the advantages of fracking or tar sands mining outweigh their disadvantages. Encourage them to explain their answers.</a:t>
            </a:r>
          </a:p>
        </p:txBody>
      </p:sp>
      <p:sp>
        <p:nvSpPr>
          <p:cNvPr id="4" name="Slide Number Placeholder 3"/>
          <p:cNvSpPr>
            <a:spLocks noGrp="1"/>
          </p:cNvSpPr>
          <p:nvPr>
            <p:ph type="sldNum" sz="quarter" idx="10"/>
          </p:nvPr>
        </p:nvSpPr>
        <p:spPr/>
        <p:txBody>
          <a:bodyPr/>
          <a:lstStyle/>
          <a:p>
            <a:fld id="{7FD5C8FD-483A-4F30-8FF3-D73982505024}" type="slidenum">
              <a:rPr lang="en-US" smtClean="0"/>
              <a:t>73</a:t>
            </a:fld>
            <a:endParaRPr lang="en-US"/>
          </a:p>
        </p:txBody>
      </p:sp>
    </p:spTree>
    <p:extLst>
      <p:ext uri="{BB962C8B-B14F-4D97-AF65-F5344CB8AC3E}">
        <p14:creationId xmlns:p14="http://schemas.microsoft.com/office/powerpoint/2010/main" val="419425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Conventional and unconventional oil reserves will not ultimately give us energy independence or energy security.</a:t>
            </a:r>
            <a:endParaRPr lang="en-US" b="1" dirty="0"/>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“At the high end of the estimates, predicted production from Bakken and Eagle Ford together amounts to perhaps a 2-year oil supply for the United States at 2011 consumption rates,” says Raymond </a:t>
            </a:r>
            <a:r>
              <a:rPr lang="en-US" sz="1200" b="0" i="0" kern="1200" dirty="0" err="1">
                <a:solidFill>
                  <a:schemeClr val="tx1"/>
                </a:solidFill>
                <a:effectLst/>
                <a:latin typeface="+mn-lt"/>
                <a:ea typeface="+mn-ea"/>
                <a:cs typeface="+mn-cs"/>
              </a:rPr>
              <a:t>Pierrehumbert</a:t>
            </a:r>
            <a:r>
              <a:rPr lang="en-US" sz="1200" b="0" i="0" kern="1200" dirty="0">
                <a:solidFill>
                  <a:schemeClr val="tx1"/>
                </a:solidFill>
                <a:effectLst/>
                <a:latin typeface="+mn-lt"/>
                <a:ea typeface="+mn-ea"/>
                <a:cs typeface="+mn-cs"/>
              </a:rPr>
              <a:t>, a professor and geophysicist at the University of Chicago. “That’s significant, but not a game changer.”</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75</a:t>
            </a:fld>
            <a:endParaRPr lang="en-US"/>
          </a:p>
        </p:txBody>
      </p:sp>
    </p:spTree>
    <p:extLst>
      <p:ext uri="{BB962C8B-B14F-4D97-AF65-F5344CB8AC3E}">
        <p14:creationId xmlns:p14="http://schemas.microsoft.com/office/powerpoint/2010/main" val="2699241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Conventional and unconventional oil reserves will not ultimately give us energy independence or energy security.</a:t>
            </a:r>
            <a:endParaRPr lang="en-US" b="1" dirty="0"/>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“At the high end of the estimates, predicted production from Bakken and Eagle Ford together amounts to perhaps a 2-year oil supply for the United States at 2011 consumption rates,” says Raymond </a:t>
            </a:r>
            <a:r>
              <a:rPr lang="en-US" sz="1200" b="0" i="0" kern="1200" dirty="0" err="1">
                <a:solidFill>
                  <a:schemeClr val="tx1"/>
                </a:solidFill>
                <a:effectLst/>
                <a:latin typeface="+mn-lt"/>
                <a:ea typeface="+mn-ea"/>
                <a:cs typeface="+mn-cs"/>
              </a:rPr>
              <a:t>Pierrehumbert</a:t>
            </a:r>
            <a:r>
              <a:rPr lang="en-US" sz="1200" b="0" i="0" kern="1200" dirty="0">
                <a:solidFill>
                  <a:schemeClr val="tx1"/>
                </a:solidFill>
                <a:effectLst/>
                <a:latin typeface="+mn-lt"/>
                <a:ea typeface="+mn-ea"/>
                <a:cs typeface="+mn-cs"/>
              </a:rPr>
              <a:t>, a professor and geophysicist at the University of Chicago. “That’s significant, but not a game changer.”</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76</a:t>
            </a:fld>
            <a:endParaRPr lang="en-US"/>
          </a:p>
        </p:txBody>
      </p:sp>
    </p:spTree>
    <p:extLst>
      <p:ext uri="{BB962C8B-B14F-4D97-AF65-F5344CB8AC3E}">
        <p14:creationId xmlns:p14="http://schemas.microsoft.com/office/powerpoint/2010/main" val="269924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use of coal in the United States has decreased in recent years due largely to an abundance of cheaper natural gas.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More stringent air pollution standards for coal-fired power plants have also had a role in the downturn; natural gas releases less air pollution and greenhouse gas emissions than coal when burned.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Coal produces more air pollution than any other fossil fuel. On the other, it is safer to ship, cheaper to extract, and in the United States at least, abundant. In fact, the United States has 10 times more coal than it does conventional sources of oil and natural gas combined.</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12</a:t>
            </a:fld>
            <a:endParaRPr lang="en-US"/>
          </a:p>
        </p:txBody>
      </p:sp>
    </p:spTree>
    <p:extLst>
      <p:ext uri="{BB962C8B-B14F-4D97-AF65-F5344CB8AC3E}">
        <p14:creationId xmlns:p14="http://schemas.microsoft.com/office/powerpoint/2010/main" val="4229279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Iceland is increasing its energy security by focusing on conservation and energy independence, such that it will meet all of its energy needs without imports by the year 2050.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2016, renewables met 85% of Sweden’s energy needs; the country vows to be among the first fossil-free nations in the world.</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77</a:t>
            </a:fld>
            <a:endParaRPr lang="en-US"/>
          </a:p>
        </p:txBody>
      </p:sp>
    </p:spTree>
    <p:extLst>
      <p:ext uri="{BB962C8B-B14F-4D97-AF65-F5344CB8AC3E}">
        <p14:creationId xmlns:p14="http://schemas.microsoft.com/office/powerpoint/2010/main" val="32314392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how the United States could increase its chance of becoming energy independent if it cannot produce enough oil to meet its needs.</a:t>
            </a:r>
          </a:p>
        </p:txBody>
      </p:sp>
      <p:sp>
        <p:nvSpPr>
          <p:cNvPr id="4" name="Slide Number Placeholder 3"/>
          <p:cNvSpPr>
            <a:spLocks noGrp="1"/>
          </p:cNvSpPr>
          <p:nvPr>
            <p:ph type="sldNum" sz="quarter" idx="10"/>
          </p:nvPr>
        </p:nvSpPr>
        <p:spPr/>
        <p:txBody>
          <a:bodyPr/>
          <a:lstStyle/>
          <a:p>
            <a:fld id="{7FD5C8FD-483A-4F30-8FF3-D73982505024}" type="slidenum">
              <a:rPr lang="en-US" smtClean="0"/>
              <a:t>78</a:t>
            </a:fld>
            <a:endParaRPr lang="en-US"/>
          </a:p>
        </p:txBody>
      </p:sp>
    </p:spTree>
    <p:extLst>
      <p:ext uri="{BB962C8B-B14F-4D97-AF65-F5344CB8AC3E}">
        <p14:creationId xmlns:p14="http://schemas.microsoft.com/office/powerpoint/2010/main" val="634720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Raymond </a:t>
            </a:r>
            <a:r>
              <a:rPr lang="en-US" sz="1200" b="0" i="0" kern="1200" dirty="0" err="1">
                <a:solidFill>
                  <a:schemeClr val="tx1"/>
                </a:solidFill>
                <a:effectLst/>
                <a:latin typeface="+mn-lt"/>
                <a:ea typeface="+mn-ea"/>
                <a:cs typeface="+mn-cs"/>
              </a:rPr>
              <a:t>Pierrehumbert</a:t>
            </a:r>
            <a:r>
              <a:rPr lang="en-US" sz="1200" b="0" i="0" kern="1200" dirty="0">
                <a:solidFill>
                  <a:schemeClr val="tx1"/>
                </a:solidFill>
                <a:effectLst/>
                <a:latin typeface="+mn-lt"/>
                <a:ea typeface="+mn-ea"/>
                <a:cs typeface="+mn-cs"/>
              </a:rPr>
              <a:t> is a professor and geophysicist at the University of Chicago.</a:t>
            </a:r>
          </a:p>
          <a:p>
            <a:endParaRPr lang="en-US" dirty="0"/>
          </a:p>
        </p:txBody>
      </p:sp>
      <p:sp>
        <p:nvSpPr>
          <p:cNvPr id="4" name="Slide Number Placeholder 3"/>
          <p:cNvSpPr>
            <a:spLocks noGrp="1"/>
          </p:cNvSpPr>
          <p:nvPr>
            <p:ph type="sldNum" sz="quarter" idx="10"/>
          </p:nvPr>
        </p:nvSpPr>
        <p:spPr/>
        <p:txBody>
          <a:bodyPr/>
          <a:lstStyle/>
          <a:p>
            <a:fld id="{7FD5C8FD-483A-4F30-8FF3-D73982505024}" type="slidenum">
              <a:rPr lang="en-US" smtClean="0"/>
              <a:t>79</a:t>
            </a:fld>
            <a:endParaRPr lang="en-US"/>
          </a:p>
        </p:txBody>
      </p:sp>
    </p:spTree>
    <p:extLst>
      <p:ext uri="{BB962C8B-B14F-4D97-AF65-F5344CB8AC3E}">
        <p14:creationId xmlns:p14="http://schemas.microsoft.com/office/powerpoint/2010/main" val="16685540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80</a:t>
            </a:fld>
            <a:endParaRPr lang="en-US"/>
          </a:p>
        </p:txBody>
      </p:sp>
    </p:spTree>
    <p:extLst>
      <p:ext uri="{BB962C8B-B14F-4D97-AF65-F5344CB8AC3E}">
        <p14:creationId xmlns:p14="http://schemas.microsoft.com/office/powerpoint/2010/main" val="486767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These were the strongest earthquake and largest tsunami in the country’s long memory. Together, they would claim more than 16,500 lives along a 400-kilometer (250-mile) stretch of coast (roughly equal to the distance between Maine and Manhattan).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Go to https://www.youtube.com/watch?v=BdbitRlbLDc to view “</a:t>
            </a:r>
            <a:r>
              <a:rPr lang="en-US" sz="1200" b="0" i="0" kern="1200" dirty="0">
                <a:solidFill>
                  <a:schemeClr val="tx1"/>
                </a:solidFill>
                <a:effectLst/>
                <a:latin typeface="+mn-lt"/>
                <a:ea typeface="+mn-ea"/>
                <a:cs typeface="+mn-cs"/>
              </a:rPr>
              <a:t>Fukushima Nuclear Reactor Problem Explained (CNN).”</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82</a:t>
            </a:fld>
            <a:endParaRPr lang="en-US"/>
          </a:p>
        </p:txBody>
      </p:sp>
    </p:spTree>
    <p:extLst>
      <p:ext uri="{BB962C8B-B14F-4D97-AF65-F5344CB8AC3E}">
        <p14:creationId xmlns:p14="http://schemas.microsoft.com/office/powerpoint/2010/main" val="4320282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atom of any element is defined by the number of protons it possesses (known as its atomic number). For example, any atom that contains two protons is a helium atom; those that contain six are carbon atoms. Because electrons are so small compared to the subatomic particles in the nucleus, the atomic mass of an atom is simply the number of protons plus the number of neutrons (its mass number). While the number of protons in the atom of an element is unique (if the number of protons changes, the element changes), the number of neutrons can vary.</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86</a:t>
            </a:fld>
            <a:endParaRPr lang="en-US"/>
          </a:p>
        </p:txBody>
      </p:sp>
    </p:spTree>
    <p:extLst>
      <p:ext uri="{BB962C8B-B14F-4D97-AF65-F5344CB8AC3E}">
        <p14:creationId xmlns:p14="http://schemas.microsoft.com/office/powerpoint/2010/main" val="8354743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300" dirty="0"/>
              <a:t>Nuclear power depends on the ability of the atoms to be split</a:t>
            </a:r>
          </a:p>
          <a:p>
            <a:pPr lvl="1"/>
            <a:r>
              <a:rPr lang="en-US" sz="3300" dirty="0"/>
              <a:t>Large amount of released heat is captured and used to generate electricity</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87</a:t>
            </a:fld>
            <a:endParaRPr lang="en-US"/>
          </a:p>
        </p:txBody>
      </p:sp>
    </p:spTree>
    <p:extLst>
      <p:ext uri="{BB962C8B-B14F-4D97-AF65-F5344CB8AC3E}">
        <p14:creationId xmlns:p14="http://schemas.microsoft.com/office/powerpoint/2010/main" val="2075720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Uranium also exists as uranium-233. Ask your students how many protons and neutrons it has. Do they think it is more or less stable than U-235? Encourage them to explain their responses.</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88</a:t>
            </a:fld>
            <a:endParaRPr lang="en-US"/>
          </a:p>
        </p:txBody>
      </p:sp>
    </p:spTree>
    <p:extLst>
      <p:ext uri="{BB962C8B-B14F-4D97-AF65-F5344CB8AC3E}">
        <p14:creationId xmlns:p14="http://schemas.microsoft.com/office/powerpoint/2010/main" val="1082434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Uranium also exists as uranium-233. Ask your students how many protons and neutrons it has. Do they think it is more or less stable than U-235? Encourage them to explain their responses.</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89</a:t>
            </a:fld>
            <a:endParaRPr lang="en-US"/>
          </a:p>
        </p:txBody>
      </p:sp>
    </p:spTree>
    <p:extLst>
      <p:ext uri="{BB962C8B-B14F-4D97-AF65-F5344CB8AC3E}">
        <p14:creationId xmlns:p14="http://schemas.microsoft.com/office/powerpoint/2010/main" val="42899524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mining and processing of uranium raises concerns about health and environmental safety. The processing of uranium from the mining to the enrichment and production of fuel pellets creates hazardous waste that must be dealt with. Uranium mining itself is inherently dangerous due to the radioactive material; workers and residents who live near the mines suffer from higher than normal cancer rates.</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91</a:t>
            </a:fld>
            <a:endParaRPr lang="en-US"/>
          </a:p>
        </p:txBody>
      </p:sp>
    </p:spTree>
    <p:extLst>
      <p:ext uri="{BB962C8B-B14F-4D97-AF65-F5344CB8AC3E}">
        <p14:creationId xmlns:p14="http://schemas.microsoft.com/office/powerpoint/2010/main" val="350469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what other methods could be used to spin a turbine and generate electricity.</a:t>
            </a:r>
          </a:p>
        </p:txBody>
      </p:sp>
      <p:sp>
        <p:nvSpPr>
          <p:cNvPr id="4" name="Slide Number Placeholder 3"/>
          <p:cNvSpPr>
            <a:spLocks noGrp="1"/>
          </p:cNvSpPr>
          <p:nvPr>
            <p:ph type="sldNum" sz="quarter" idx="10"/>
          </p:nvPr>
        </p:nvSpPr>
        <p:spPr/>
        <p:txBody>
          <a:bodyPr/>
          <a:lstStyle/>
          <a:p>
            <a:fld id="{87119E49-EEC8-43E7-9AA9-401DF3790E04}" type="slidenum">
              <a:rPr lang="en-US" smtClean="0"/>
              <a:t>13</a:t>
            </a:fld>
            <a:endParaRPr lang="en-US"/>
          </a:p>
        </p:txBody>
      </p:sp>
    </p:spTree>
    <p:extLst>
      <p:ext uri="{BB962C8B-B14F-4D97-AF65-F5344CB8AC3E}">
        <p14:creationId xmlns:p14="http://schemas.microsoft.com/office/powerpoint/2010/main" val="19582047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The uranium goes through several processing steps and then is made into pellets.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mining and processing of uranium raises concerns about health and environmental safety. The processing of uranium from the mining to the enrichment and production of fuel pellets creates hazardous waste that must be dealt with. Uranium mining itself is inherently dangerous due to the radioactive material; workers and residents who live near the mines suffer from higher than normal cancer rates.</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92</a:t>
            </a:fld>
            <a:endParaRPr lang="en-US"/>
          </a:p>
        </p:txBody>
      </p:sp>
    </p:spTree>
    <p:extLst>
      <p:ext uri="{BB962C8B-B14F-4D97-AF65-F5344CB8AC3E}">
        <p14:creationId xmlns:p14="http://schemas.microsoft.com/office/powerpoint/2010/main" val="23903833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which stages of nuclear fuel production have radioactive material present.</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93</a:t>
            </a:fld>
            <a:endParaRPr lang="en-US"/>
          </a:p>
        </p:txBody>
      </p:sp>
    </p:spTree>
    <p:extLst>
      <p:ext uri="{BB962C8B-B14F-4D97-AF65-F5344CB8AC3E}">
        <p14:creationId xmlns:p14="http://schemas.microsoft.com/office/powerpoint/2010/main" val="8468950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Nuclear fusion </a:t>
            </a:r>
            <a:r>
              <a:rPr lang="en-US" sz="1200" b="0" i="0" kern="1200" dirty="0">
                <a:solidFill>
                  <a:schemeClr val="tx1"/>
                </a:solidFill>
                <a:effectLst/>
                <a:latin typeface="+mn-lt"/>
                <a:ea typeface="+mn-ea"/>
                <a:cs typeface="+mn-cs"/>
              </a:rPr>
              <a:t>reactions, the combining of two atoms to form a new one, also generate heat. The Sun is a giant fusion reactor, forming helium through the joining of two hydrogen atoms. (Research and development is underway to try to make fusion reactors a viable option.)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nuclear bomb contains a much higher percentage of “fissile material” that sets off a massive chain reaction that is almost instantaneous.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Control rods can be added (to slow down or stop the reaction) or removed (to make it go faster).</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95</a:t>
            </a:fld>
            <a:endParaRPr lang="en-US"/>
          </a:p>
        </p:txBody>
      </p:sp>
    </p:spTree>
    <p:extLst>
      <p:ext uri="{BB962C8B-B14F-4D97-AF65-F5344CB8AC3E}">
        <p14:creationId xmlns:p14="http://schemas.microsoft.com/office/powerpoint/2010/main" val="32871607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Nuclear power requires more water than other types of power plants, roughly 25% more than a coal-fired power plant and 75% more than a natural gas plant.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Though most of the water (more than 95%) is returned to the source (river or ocean), releasing this warmer-than-normal water back into the environment (called thermal pollution) causes problems for species not adapted to the higher temperature.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reason for all that water is simple: With nuclear energy, water is needed to produce steam and also to prevent the reactor from overheating. And even after the spent fuel rods are removed from the reactor, they still produce tremendous amounts of heat and need constant cooling. </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96</a:t>
            </a:fld>
            <a:endParaRPr lang="en-US"/>
          </a:p>
        </p:txBody>
      </p:sp>
    </p:spTree>
    <p:extLst>
      <p:ext uri="{BB962C8B-B14F-4D97-AF65-F5344CB8AC3E}">
        <p14:creationId xmlns:p14="http://schemas.microsoft.com/office/powerpoint/2010/main" val="29759543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how a nuclear reactor is similar to a coal-fired power plant. How are they different?</a:t>
            </a:r>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97</a:t>
            </a:fld>
            <a:endParaRPr lang="en-US"/>
          </a:p>
        </p:txBody>
      </p:sp>
    </p:spTree>
    <p:extLst>
      <p:ext uri="{BB962C8B-B14F-4D97-AF65-F5344CB8AC3E}">
        <p14:creationId xmlns:p14="http://schemas.microsoft.com/office/powerpoint/2010/main" val="529352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how a nuclear reactor is similar to a coal-fired power plant. How are they different?</a:t>
            </a:r>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98</a:t>
            </a:fld>
            <a:endParaRPr lang="en-US"/>
          </a:p>
        </p:txBody>
      </p:sp>
    </p:spTree>
    <p:extLst>
      <p:ext uri="{BB962C8B-B14F-4D97-AF65-F5344CB8AC3E}">
        <p14:creationId xmlns:p14="http://schemas.microsoft.com/office/powerpoint/2010/main" val="9783290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how a nuclear reactor is similar to a coal-fired power plant. How are they different?</a:t>
            </a:r>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99</a:t>
            </a:fld>
            <a:endParaRPr lang="en-US"/>
          </a:p>
        </p:txBody>
      </p:sp>
    </p:spTree>
    <p:extLst>
      <p:ext uri="{BB962C8B-B14F-4D97-AF65-F5344CB8AC3E}">
        <p14:creationId xmlns:p14="http://schemas.microsoft.com/office/powerpoint/2010/main" val="23997238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 the day of the tsunami, each of the three operating reactors at the Fukushima plant held about 25,000 fuel rods. The reactors had gone through a successful emergency shutdown after the earthquake hit, but heat was still being generated by the radioactive decay of the fission products in the fuel rods.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Keeping the fuel cool was still vitally important. Unfortunately, the power outage had not only plunged the plant into darkness but also stopped the normal delivery of water to those reactors. (Backup generators were unfortunately located in the basement, which was flooded by the tsunami and rendered inoperable.)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 Fukushima’s reactor cores lost water (the heat of the fuel assemblies boiled off the water, and disabled pumps could add no new cooling water), there was a risk of a hydrogen explosion—temperatures would climb so high that the metal cladding of the fuel rods would melt, react with water, and release explosive hydrogen gas. A steam explosion was also a risk—the build-up of tremendous pressure from the rapid production of steam could blow the top off the building.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Eventually, fire trucks made their way through and, using hoses designed for jet-fuel fires, emergency responders were able to get some water to the places where it was most needed. However, it was not enough. As the heat climbed due to lack of cooling, a steam or hydrogen explosion seemed inevitable. Radiation from damaged reactor number 2 reached the control room.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building housing reactor number 1 exploded, sending concrete and steel debris flying. Radiation levels around the plant climbed exponentially, deterring efforts to vent the other two reactors. In the days that followed, both exploded. </a:t>
            </a:r>
          </a:p>
          <a:p>
            <a:pPr marL="171450" indent="-171450">
              <a:buFont typeface="Arial" panose="020B0604020202020204" pitchFamily="34" charset="0"/>
              <a:buChar char="•"/>
            </a:pPr>
            <a:r>
              <a:rPr lang="en-US" dirty="0"/>
              <a:t>Ionizing radiation: radiation that causes an atom to lose electrons and become ionized or charged</a:t>
            </a:r>
          </a:p>
        </p:txBody>
      </p:sp>
      <p:sp>
        <p:nvSpPr>
          <p:cNvPr id="4" name="Slide Number Placeholder 3"/>
          <p:cNvSpPr>
            <a:spLocks noGrp="1"/>
          </p:cNvSpPr>
          <p:nvPr>
            <p:ph type="sldNum" sz="quarter" idx="10"/>
          </p:nvPr>
        </p:nvSpPr>
        <p:spPr/>
        <p:txBody>
          <a:bodyPr/>
          <a:lstStyle/>
          <a:p>
            <a:fld id="{EDDB8C8B-ED5E-4581-8ABA-14075D99BE20}" type="slidenum">
              <a:rPr lang="en-US" smtClean="0"/>
              <a:t>101</a:t>
            </a:fld>
            <a:endParaRPr lang="en-US"/>
          </a:p>
        </p:txBody>
      </p:sp>
    </p:spTree>
    <p:extLst>
      <p:ext uri="{BB962C8B-B14F-4D97-AF65-F5344CB8AC3E}">
        <p14:creationId xmlns:p14="http://schemas.microsoft.com/office/powerpoint/2010/main" val="32307654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why the people of Fukushima Prefecture were concerned about the alpha radiation released with the reactor meltdown (after all, it cannot even penetrate paper!).</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102</a:t>
            </a:fld>
            <a:endParaRPr lang="en-US"/>
          </a:p>
        </p:txBody>
      </p:sp>
    </p:spTree>
    <p:extLst>
      <p:ext uri="{BB962C8B-B14F-4D97-AF65-F5344CB8AC3E}">
        <p14:creationId xmlns:p14="http://schemas.microsoft.com/office/powerpoint/2010/main" val="1296014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half-life of radioactive iodine (I-131) is 8 days; cesium and strontium (Cs-137 and Sr-90) have half-lives of about 30 years.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general rule of thumb is that after 10 half-lives, enough radioactive material will have decayed to render the material safe. For I-131, that is 80 days; for Cs-137 and Sr-90, that is 300 years. But for isotopes with half-lives in the hundreds or thousands of years, we are looking at thousands or tens of thousands of years before the material could be considered safe.</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104</a:t>
            </a:fld>
            <a:endParaRPr lang="en-US"/>
          </a:p>
        </p:txBody>
      </p:sp>
    </p:spTree>
    <p:extLst>
      <p:ext uri="{BB962C8B-B14F-4D97-AF65-F5344CB8AC3E}">
        <p14:creationId xmlns:p14="http://schemas.microsoft.com/office/powerpoint/2010/main" val="229673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t>Compared to other forms of energy the EROEI of coal is somewhere in the middle</a:t>
            </a:r>
            <a:r>
              <a:rPr lang="en-US" dirty="0"/>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There can be considerable variability in the EROEI estimate for a given energy source because many factors influence its net yield. This is especially true for wind or solar electricity production—“windy” or “sunny” areas will have a higher EROEI than areas with less dependable wind or less abundant solar radiation. As fossil fuel supplies have declined, the EROEI has also declined—more energy is required to extract the remaining supplies. On the other hand, improvements in technology, especially for renewable energy sources, are raising the EROEI of these methods.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7119E49-EEC8-43E7-9AA9-401DF3790E04}" type="slidenum">
              <a:rPr lang="en-US" smtClean="0"/>
              <a:t>14</a:t>
            </a:fld>
            <a:endParaRPr lang="en-US"/>
          </a:p>
        </p:txBody>
      </p:sp>
    </p:spTree>
    <p:extLst>
      <p:ext uri="{BB962C8B-B14F-4D97-AF65-F5344CB8AC3E}">
        <p14:creationId xmlns:p14="http://schemas.microsoft.com/office/powerpoint/2010/main" val="6552082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what percentage of the parent material will be left after 5 half-lives.</a:t>
            </a:r>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105</a:t>
            </a:fld>
            <a:endParaRPr lang="en-US"/>
          </a:p>
        </p:txBody>
      </p:sp>
    </p:spTree>
    <p:extLst>
      <p:ext uri="{BB962C8B-B14F-4D97-AF65-F5344CB8AC3E}">
        <p14:creationId xmlns:p14="http://schemas.microsoft.com/office/powerpoint/2010/main" val="38763094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At Fukushima, the reactors weren’t the only problem. Experts around the world were also concerned about all the radioactive waste stored onsite at Fukushima.</a:t>
            </a:r>
          </a:p>
          <a:p>
            <a:pPr marL="171450" indent="-171450">
              <a:buFont typeface="Arial" panose="020B0604020202020204" pitchFamily="34" charset="0"/>
              <a:buChar char="•"/>
            </a:pPr>
            <a:r>
              <a:rPr lang="en-US" dirty="0"/>
              <a:t>The United States produces about 60,000 cubic meters (2 million cubic feet, a volume equivalent to 15 million gallons) of LLRW per year, all of which is stored at just four sites—in South Carolina, Texas, Utah, and Washington.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United States produces about 2,000 metric tons of HLRW per year and has some 65,000 metric tons of the stuff in interim storage right now; this estimate includes both spent fuel rods and waste from the nuclear weapon production.</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107</a:t>
            </a:fld>
            <a:endParaRPr lang="en-US"/>
          </a:p>
        </p:txBody>
      </p:sp>
    </p:spTree>
    <p:extLst>
      <p:ext uri="{BB962C8B-B14F-4D97-AF65-F5344CB8AC3E}">
        <p14:creationId xmlns:p14="http://schemas.microsoft.com/office/powerpoint/2010/main" val="30274487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if they think we should continue to use nuclear power, or increase its usage, if we do not have a plan for long-term storage of HRLW.</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108</a:t>
            </a:fld>
            <a:endParaRPr lang="en-US"/>
          </a:p>
        </p:txBody>
      </p:sp>
    </p:spTree>
    <p:extLst>
      <p:ext uri="{BB962C8B-B14F-4D97-AF65-F5344CB8AC3E}">
        <p14:creationId xmlns:p14="http://schemas.microsoft.com/office/powerpoint/2010/main" val="6703261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At Fukushima, the reactors weren’t the only problem. Experts around the world were also concerned about all the radioactive waste stored onsite at Fukushima.</a:t>
            </a:r>
          </a:p>
          <a:p>
            <a:pPr marL="171450" indent="-171450">
              <a:buFont typeface="Arial" panose="020B0604020202020204" pitchFamily="34" charset="0"/>
              <a:buChar char="•"/>
            </a:pPr>
            <a:r>
              <a:rPr lang="en-US" dirty="0"/>
              <a:t>The United States produces about 60,000 cubic meters (2 million cubic feet, a volume equivalent to 15 million gallons) of LLRW per year, all of which is stored at just four sites—in South Carolina, Texas, Utah, and Washington.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United States produces about 2,000 metric tons of HLRW per year and has some 65,000 metric tons of the stuff in interim storage right now; this estimate includes both spent fuel rods and waste from nuclear weapon production.</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109</a:t>
            </a:fld>
            <a:endParaRPr lang="en-US"/>
          </a:p>
        </p:txBody>
      </p:sp>
    </p:spTree>
    <p:extLst>
      <p:ext uri="{BB962C8B-B14F-4D97-AF65-F5344CB8AC3E}">
        <p14:creationId xmlns:p14="http://schemas.microsoft.com/office/powerpoint/2010/main" val="19716942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if they think we should continue to use nuclear power, or increase its usage, if we do not have a plan for long-term storage of HRLW.</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110</a:t>
            </a:fld>
            <a:endParaRPr lang="en-US"/>
          </a:p>
        </p:txBody>
      </p:sp>
    </p:spTree>
    <p:extLst>
      <p:ext uri="{BB962C8B-B14F-4D97-AF65-F5344CB8AC3E}">
        <p14:creationId xmlns:p14="http://schemas.microsoft.com/office/powerpoint/2010/main" val="38176253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radioactive waste produced by nuclear power plants is extremely dangerous. There is a lot of it, and we do not yet have a plan for disposing of it safely.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United States selected Yucca Mountain in Nevada as a site for a long-term repository and began construction in 1994, but the project has been repeatedly stymied by opponents. After 15 years and billions of dollars, President Barack Obama halted construction in 2010, a move that fueled even more bickering.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Fukushima, another problem centers around disposing of the water that has been constantly added to the steel-lined pool where the assemblies were kept or that has been sprayed on the melted reactor cores.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radioactive water is collected, and radioactive isotopes are removed with the exception of tritium (radioactive hydrogen). There is no way to remove tritium, so the tritiated water is stored. So far, more than 1 quadrillion liters (264 trillion gallons) of contaminated water is currently stored in huge aboveground containers, with more containers added every day or so. Unfortunately, some of the water escapes collection and flows into the ocean—one estimate puts it at 9,000 liters (2,400 gallons) per day. And with this water go radioactive cesium and strontium, levels of which are still detectable off the coast of Japan, indicating continued release, according to research by Woods Hole Oceanographic Institute scientist Ken </a:t>
            </a:r>
            <a:r>
              <a:rPr lang="en-US" sz="1200" b="0" i="0" kern="1200" dirty="0" err="1">
                <a:solidFill>
                  <a:schemeClr val="tx1"/>
                </a:solidFill>
                <a:effectLst/>
                <a:latin typeface="+mn-lt"/>
                <a:ea typeface="+mn-ea"/>
                <a:cs typeface="+mn-cs"/>
              </a:rPr>
              <a:t>Buesseler</a:t>
            </a:r>
            <a:r>
              <a:rPr lang="en-US" sz="1200" b="0" i="0" kern="1200" dirty="0">
                <a:solidFill>
                  <a:schemeClr val="tx1"/>
                </a:solidFill>
                <a:effectLst/>
                <a:latin typeface="+mn-lt"/>
                <a:ea typeface="+mn-ea"/>
                <a:cs typeface="+mn-cs"/>
              </a:rPr>
              <a:t>. No one knows what the impact of that constant release will be—we are in uncharted waters. To compound matters, in July 2017, Tokyo Electric announced it would dump the stored tritiated water into the ocean, generating outcries from local fishermen and residents.</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111</a:t>
            </a:fld>
            <a:endParaRPr lang="en-US"/>
          </a:p>
        </p:txBody>
      </p:sp>
    </p:spTree>
    <p:extLst>
      <p:ext uri="{BB962C8B-B14F-4D97-AF65-F5344CB8AC3E}">
        <p14:creationId xmlns:p14="http://schemas.microsoft.com/office/powerpoint/2010/main" val="4864858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Three Mile Island plant is near Middletown, Pennsylvania.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Chernobyl is in the Ukraine.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114</a:t>
            </a:fld>
            <a:endParaRPr lang="en-US"/>
          </a:p>
        </p:txBody>
      </p:sp>
    </p:spTree>
    <p:extLst>
      <p:ext uri="{BB962C8B-B14F-4D97-AF65-F5344CB8AC3E}">
        <p14:creationId xmlns:p14="http://schemas.microsoft.com/office/powerpoint/2010/main" val="12196983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International Nuclear and Radiological Event Scale:</a:t>
            </a:r>
          </a:p>
          <a:p>
            <a:pPr lvl="1"/>
            <a:r>
              <a:rPr lang="en-US" sz="2800" dirty="0"/>
              <a:t>Created after Three Mile Island and Chernobyl</a:t>
            </a:r>
          </a:p>
          <a:p>
            <a:pPr lvl="1"/>
            <a:r>
              <a:rPr lang="en-US" sz="2800" dirty="0"/>
              <a:t>Ranks the seriousness of an event so that officials can accurately inform the public and regulatory bodies</a:t>
            </a:r>
          </a:p>
          <a:p>
            <a:pPr lvl="1"/>
            <a:r>
              <a:rPr lang="en-US" sz="2800" dirty="0"/>
              <a:t>Ranks events from 1 to 7; each higher level of the scale represents a 10-fold increase in severity</a:t>
            </a:r>
          </a:p>
          <a:p>
            <a:pPr lvl="1"/>
            <a:r>
              <a:rPr lang="en-US" sz="2800" dirty="0"/>
              <a:t>For “accidents” (levels 4–7), severity determined by the amount of radiation released</a:t>
            </a:r>
          </a:p>
          <a:p>
            <a:pPr lvl="1"/>
            <a:r>
              <a:rPr lang="en-US" sz="2800" dirty="0"/>
              <a:t>For “incidents” (levels 1–3), severity determined by the degree of failure of safety protocols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to identify which of the accidents described above had a component of human error. What does this suggest about the safety of nuclear power? </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115</a:t>
            </a:fld>
            <a:endParaRPr lang="en-US"/>
          </a:p>
        </p:txBody>
      </p:sp>
    </p:spTree>
    <p:extLst>
      <p:ext uri="{BB962C8B-B14F-4D97-AF65-F5344CB8AC3E}">
        <p14:creationId xmlns:p14="http://schemas.microsoft.com/office/powerpoint/2010/main" val="2650846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117</a:t>
            </a:fld>
            <a:endParaRPr lang="en-US"/>
          </a:p>
        </p:txBody>
      </p:sp>
    </p:spTree>
    <p:extLst>
      <p:ext uri="{BB962C8B-B14F-4D97-AF65-F5344CB8AC3E}">
        <p14:creationId xmlns:p14="http://schemas.microsoft.com/office/powerpoint/2010/main" val="9281886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2011 study by Annette </a:t>
            </a:r>
            <a:r>
              <a:rPr lang="en-US" sz="1200" b="0" i="0" kern="1200" dirty="0" err="1">
                <a:solidFill>
                  <a:schemeClr val="tx1"/>
                </a:solidFill>
                <a:effectLst/>
                <a:latin typeface="+mn-lt"/>
                <a:ea typeface="+mn-ea"/>
                <a:cs typeface="+mn-cs"/>
              </a:rPr>
              <a:t>Queisser-Luft</a:t>
            </a:r>
            <a:r>
              <a:rPr lang="en-US" sz="1200" b="0" i="0" kern="1200" dirty="0">
                <a:solidFill>
                  <a:schemeClr val="tx1"/>
                </a:solidFill>
                <a:effectLst/>
                <a:latin typeface="+mn-lt"/>
                <a:ea typeface="+mn-ea"/>
                <a:cs typeface="+mn-cs"/>
              </a:rPr>
              <a:t> found that the risk of birth defects did not increase the closer one lived to a nuclear facility. Meanwhile, Javier García-Pérez found that in Spain, the number of cancer-related deaths increases as proximity to coal-fired power plants increases. “You still have some environmental hazards, from mining uranium and from radioactive waste and water,” says Powers. “But on balance, nuclear is far cleaner than any fossil fuel.” </a:t>
            </a:r>
          </a:p>
          <a:p>
            <a:pPr marL="171450" indent="-171450">
              <a:buFont typeface="Arial" panose="020B0604020202020204" pitchFamily="34" charset="0"/>
              <a:buChar char="•"/>
            </a:pPr>
            <a:r>
              <a:rPr lang="en-US" sz="1200" dirty="0"/>
              <a:t>Decommissioning a nuclear power plant could cost close to $1 trillion.</a:t>
            </a:r>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118</a:t>
            </a:fld>
            <a:endParaRPr lang="en-US"/>
          </a:p>
        </p:txBody>
      </p:sp>
    </p:spTree>
    <p:extLst>
      <p:ext uri="{BB962C8B-B14F-4D97-AF65-F5344CB8AC3E}">
        <p14:creationId xmlns:p14="http://schemas.microsoft.com/office/powerpoint/2010/main" val="278392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what other methods could be used to spin a turbine and generate electricity. </a:t>
            </a:r>
          </a:p>
        </p:txBody>
      </p:sp>
      <p:sp>
        <p:nvSpPr>
          <p:cNvPr id="4" name="Slide Number Placeholder 3"/>
          <p:cNvSpPr>
            <a:spLocks noGrp="1"/>
          </p:cNvSpPr>
          <p:nvPr>
            <p:ph type="sldNum" sz="quarter" idx="10"/>
          </p:nvPr>
        </p:nvSpPr>
        <p:spPr/>
        <p:txBody>
          <a:bodyPr/>
          <a:lstStyle/>
          <a:p>
            <a:fld id="{87119E49-EEC8-43E7-9AA9-401DF3790E04}" type="slidenum">
              <a:rPr lang="en-US" smtClean="0"/>
              <a:t>15</a:t>
            </a:fld>
            <a:endParaRPr lang="en-US"/>
          </a:p>
        </p:txBody>
      </p:sp>
    </p:spTree>
    <p:extLst>
      <p:ext uri="{BB962C8B-B14F-4D97-AF65-F5344CB8AC3E}">
        <p14:creationId xmlns:p14="http://schemas.microsoft.com/office/powerpoint/2010/main" val="19582047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2011 study by Annette </a:t>
            </a:r>
            <a:r>
              <a:rPr lang="en-US" sz="1200" b="0" i="0" kern="1200" dirty="0" err="1">
                <a:solidFill>
                  <a:schemeClr val="tx1"/>
                </a:solidFill>
                <a:effectLst/>
                <a:latin typeface="+mn-lt"/>
                <a:ea typeface="+mn-ea"/>
                <a:cs typeface="+mn-cs"/>
              </a:rPr>
              <a:t>Queisser-Luft</a:t>
            </a:r>
            <a:r>
              <a:rPr lang="en-US" sz="1200" b="0" i="0" kern="1200" dirty="0">
                <a:solidFill>
                  <a:schemeClr val="tx1"/>
                </a:solidFill>
                <a:effectLst/>
                <a:latin typeface="+mn-lt"/>
                <a:ea typeface="+mn-ea"/>
                <a:cs typeface="+mn-cs"/>
              </a:rPr>
              <a:t> found that the risk of birth defects did not increase the closer one lived to a nuclear facility. Meanwhile, Javier García-Pérez found that in Spain, the number of cancer-related deaths increases as proximity to coal-fired power plants increases. “You still have some environmental hazards, from mining uranium and from radioactive waste and water,” says Powers. “But on balance, nuclear is far cleaner than any fossil fuel.” </a:t>
            </a:r>
          </a:p>
          <a:p>
            <a:pPr marL="171450" indent="-171450">
              <a:buFont typeface="Arial" panose="020B0604020202020204" pitchFamily="34" charset="0"/>
              <a:buChar char="•"/>
            </a:pPr>
            <a:r>
              <a:rPr lang="en-US" sz="1200" dirty="0"/>
              <a:t>Decommissioning a nuclear power plant could cost close to $1 trillion.</a:t>
            </a:r>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119</a:t>
            </a:fld>
            <a:endParaRPr lang="en-US"/>
          </a:p>
        </p:txBody>
      </p:sp>
    </p:spTree>
    <p:extLst>
      <p:ext uri="{BB962C8B-B14F-4D97-AF65-F5344CB8AC3E}">
        <p14:creationId xmlns:p14="http://schemas.microsoft.com/office/powerpoint/2010/main" val="7775180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Ask your students which advantage of nuclear power they consider to be its strongest. Which of its disadvantages is its biggest </a:t>
            </a:r>
          </a:p>
          <a:p>
            <a:r>
              <a:rPr lang="en-US" sz="1200" b="0" i="0" kern="1200" dirty="0">
                <a:solidFill>
                  <a:schemeClr val="tx1"/>
                </a:solidFill>
                <a:effectLst/>
                <a:latin typeface="+mn-lt"/>
                <a:ea typeface="+mn-ea"/>
                <a:cs typeface="+mn-cs"/>
              </a:rPr>
              <a:t>detractor? Encourage them to explain their responses.</a:t>
            </a:r>
          </a:p>
          <a:p>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120</a:t>
            </a:fld>
            <a:endParaRPr lang="en-US"/>
          </a:p>
        </p:txBody>
      </p:sp>
    </p:spTree>
    <p:extLst>
      <p:ext uri="{BB962C8B-B14F-4D97-AF65-F5344CB8AC3E}">
        <p14:creationId xmlns:p14="http://schemas.microsoft.com/office/powerpoint/2010/main" val="31224106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Germany resolved to move up the date for its planned phase-out of all nuclear power plants by 10 years, to 2022. In the United States and other countries safety procedures and infrastructure were examined and new protocols put in </a:t>
            </a:r>
            <a:r>
              <a:rPr lang="en-US" sz="1200" b="0" i="0" kern="1200">
                <a:solidFill>
                  <a:schemeClr val="tx1"/>
                </a:solidFill>
                <a:effectLst/>
                <a:latin typeface="+mn-lt"/>
                <a:ea typeface="+mn-ea"/>
                <a:cs typeface="+mn-cs"/>
              </a:rPr>
              <a:t>place based on </a:t>
            </a:r>
            <a:r>
              <a:rPr lang="en-US" sz="1200" b="0" i="0" kern="1200" dirty="0">
                <a:solidFill>
                  <a:schemeClr val="tx1"/>
                </a:solidFill>
                <a:effectLst/>
                <a:latin typeface="+mn-lt"/>
                <a:ea typeface="+mn-ea"/>
                <a:cs typeface="+mn-cs"/>
              </a:rPr>
              <a:t>lessons learned at Fukushima.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DDB8C8B-ED5E-4581-8ABA-14075D99BE20}" type="slidenum">
              <a:rPr lang="en-US" smtClean="0"/>
              <a:t>121</a:t>
            </a:fld>
            <a:endParaRPr lang="en-US"/>
          </a:p>
        </p:txBody>
      </p:sp>
    </p:spTree>
    <p:extLst>
      <p:ext uri="{BB962C8B-B14F-4D97-AF65-F5344CB8AC3E}">
        <p14:creationId xmlns:p14="http://schemas.microsoft.com/office/powerpoint/2010/main" val="3072409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no single energy source can replace fossil fuels, a variety of methods, selected to meet the needs of the population and availability of local energy sources, will help communities shift to sustainable energy use. </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123</a:t>
            </a:fld>
            <a:endParaRPr lang="en-US"/>
          </a:p>
        </p:txBody>
      </p:sp>
    </p:spTree>
    <p:extLst>
      <p:ext uri="{BB962C8B-B14F-4D97-AF65-F5344CB8AC3E}">
        <p14:creationId xmlns:p14="http://schemas.microsoft.com/office/powerpoint/2010/main" val="12049334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Go to https://www.youtube.com/watch?v=4UE5Pl4p2nY to view “</a:t>
            </a:r>
            <a:r>
              <a:rPr lang="en-US" sz="1200" b="0" i="0" kern="1200" dirty="0">
                <a:solidFill>
                  <a:schemeClr val="tx1"/>
                </a:solidFill>
                <a:effectLst/>
                <a:latin typeface="+mn-lt"/>
                <a:ea typeface="+mn-ea"/>
                <a:cs typeface="+mn-cs"/>
              </a:rPr>
              <a:t>The Danish Island of </a:t>
            </a:r>
            <a:r>
              <a:rPr lang="en-US" sz="1200" b="0" i="0" kern="1200" dirty="0" err="1">
                <a:solidFill>
                  <a:schemeClr val="tx1"/>
                </a:solidFill>
                <a:effectLst/>
                <a:latin typeface="+mn-lt"/>
                <a:ea typeface="+mn-ea"/>
                <a:cs typeface="+mn-cs"/>
              </a:rPr>
              <a:t>Sams</a:t>
            </a:r>
            <a:r>
              <a:rPr lang="en-US" dirty="0" err="1"/>
              <a:t>ø</a:t>
            </a:r>
            <a:r>
              <a:rPr lang="en-US" sz="1200" b="0" i="0" kern="1200" dirty="0">
                <a:solidFill>
                  <a:schemeClr val="tx1"/>
                </a:solidFill>
                <a:effectLst/>
                <a:latin typeface="+mn-lt"/>
                <a:ea typeface="+mn-ea"/>
                <a:cs typeface="+mn-cs"/>
              </a:rPr>
              <a:t>: A Model of Energy Self-Sufficiency” by Journal Reporter.</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124</a:t>
            </a:fld>
            <a:endParaRPr lang="en-US"/>
          </a:p>
        </p:txBody>
      </p:sp>
    </p:spTree>
    <p:extLst>
      <p:ext uri="{BB962C8B-B14F-4D97-AF65-F5344CB8AC3E}">
        <p14:creationId xmlns:p14="http://schemas.microsoft.com/office/powerpoint/2010/main" val="13699699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Because energy cannot be recycled or reused, living organisms need to depend on an energy source that is readily replenished.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be sustainable, an energy source must be used at a rate equal to or less than its replacement rate.</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126</a:t>
            </a:fld>
            <a:endParaRPr lang="en-US"/>
          </a:p>
        </p:txBody>
      </p:sp>
    </p:spTree>
    <p:extLst>
      <p:ext uri="{BB962C8B-B14F-4D97-AF65-F5344CB8AC3E}">
        <p14:creationId xmlns:p14="http://schemas.microsoft.com/office/powerpoint/2010/main" val="701427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which of these renewable energy options are direct and which are indirect forms of solar energy.</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127</a:t>
            </a:fld>
            <a:endParaRPr lang="en-US"/>
          </a:p>
        </p:txBody>
      </p:sp>
    </p:spTree>
    <p:extLst>
      <p:ext uri="{BB962C8B-B14F-4D97-AF65-F5344CB8AC3E}">
        <p14:creationId xmlns:p14="http://schemas.microsoft.com/office/powerpoint/2010/main" val="15345002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energy provides the remainder of electricity demands.</a:t>
            </a:r>
          </a:p>
        </p:txBody>
      </p:sp>
      <p:sp>
        <p:nvSpPr>
          <p:cNvPr id="4" name="Slide Number Placeholder 3"/>
          <p:cNvSpPr>
            <a:spLocks noGrp="1"/>
          </p:cNvSpPr>
          <p:nvPr>
            <p:ph type="sldNum" sz="quarter" idx="10"/>
          </p:nvPr>
        </p:nvSpPr>
        <p:spPr/>
        <p:txBody>
          <a:bodyPr/>
          <a:lstStyle/>
          <a:p>
            <a:fld id="{B59CCE70-5398-4632-9B46-809160713BD1}" type="slidenum">
              <a:rPr lang="en-US" smtClean="0"/>
              <a:t>129</a:t>
            </a:fld>
            <a:endParaRPr lang="en-US"/>
          </a:p>
        </p:txBody>
      </p:sp>
    </p:spTree>
    <p:extLst>
      <p:ext uri="{BB962C8B-B14F-4D97-AF65-F5344CB8AC3E}">
        <p14:creationId xmlns:p14="http://schemas.microsoft.com/office/powerpoint/2010/main" val="35615596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which renewable energy sources are expected to increase the most in the next few decades and which will see little change. What might account for these trends?</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130</a:t>
            </a:fld>
            <a:endParaRPr lang="en-US"/>
          </a:p>
        </p:txBody>
      </p:sp>
    </p:spTree>
    <p:extLst>
      <p:ext uri="{BB962C8B-B14F-4D97-AF65-F5344CB8AC3E}">
        <p14:creationId xmlns:p14="http://schemas.microsoft.com/office/powerpoint/2010/main" val="29583560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your students which renewable energy sources are expected to increase the most in the next few decades and which will see little change. What might account for these trends?</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131</a:t>
            </a:fld>
            <a:endParaRPr lang="en-US"/>
          </a:p>
        </p:txBody>
      </p:sp>
    </p:spTree>
    <p:extLst>
      <p:ext uri="{BB962C8B-B14F-4D97-AF65-F5344CB8AC3E}">
        <p14:creationId xmlns:p14="http://schemas.microsoft.com/office/powerpoint/2010/main" val="2629548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what other methods could be used to spin a turbine and generate electricity.</a:t>
            </a:r>
          </a:p>
        </p:txBody>
      </p:sp>
      <p:sp>
        <p:nvSpPr>
          <p:cNvPr id="4" name="Slide Number Placeholder 3"/>
          <p:cNvSpPr>
            <a:spLocks noGrp="1"/>
          </p:cNvSpPr>
          <p:nvPr>
            <p:ph type="sldNum" sz="quarter" idx="10"/>
          </p:nvPr>
        </p:nvSpPr>
        <p:spPr/>
        <p:txBody>
          <a:bodyPr/>
          <a:lstStyle/>
          <a:p>
            <a:fld id="{87119E49-EEC8-43E7-9AA9-401DF3790E04}" type="slidenum">
              <a:rPr lang="en-US" smtClean="0"/>
              <a:t>16</a:t>
            </a:fld>
            <a:endParaRPr lang="en-US"/>
          </a:p>
        </p:txBody>
      </p:sp>
    </p:spTree>
    <p:extLst>
      <p:ext uri="{BB962C8B-B14F-4D97-AF65-F5344CB8AC3E}">
        <p14:creationId xmlns:p14="http://schemas.microsoft.com/office/powerpoint/2010/main" val="19582047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Chicago is called “the Windy City” but doesn’t generate any wind power, although Illinois does.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Wind power is an indirect form of solar energy; it results from the difference in temperature between different regions of Earth, such as the poles and the equator, causing air to move from cooler regions to warmer regions.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Wind power in Texas produces 20,000 megawatts (MW) per year, enough to power 5 million homes.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threat to wildlife can be reduced by carefully locating wind turbines (out of migratory paths).</a:t>
            </a:r>
          </a:p>
          <a:p>
            <a:endParaRPr lang="en-US" dirty="0"/>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133</a:t>
            </a:fld>
            <a:endParaRPr lang="en-US"/>
          </a:p>
        </p:txBody>
      </p:sp>
    </p:spTree>
    <p:extLst>
      <p:ext uri="{BB962C8B-B14F-4D97-AF65-F5344CB8AC3E}">
        <p14:creationId xmlns:p14="http://schemas.microsoft.com/office/powerpoint/2010/main" val="17957614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Some people feel that windmills and wind farms are eyesores, but one must also consider the alternatives. Ask your students if they would rather live near a wind farm or a mountaintop removal coal mine. Encourage them to explain their responses.</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134</a:t>
            </a:fld>
            <a:endParaRPr lang="en-US"/>
          </a:p>
        </p:txBody>
      </p:sp>
    </p:spTree>
    <p:extLst>
      <p:ext uri="{BB962C8B-B14F-4D97-AF65-F5344CB8AC3E}">
        <p14:creationId xmlns:p14="http://schemas.microsoft.com/office/powerpoint/2010/main" val="23641059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Each onshore turbine cost the Samsø islanders the U.S. dollar equivalent of $1 million; offshore turbines cost up at $5 million each.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More than 1 million birds and bats are killed by wind turbines annually in the United States. While that is a large number, it is far less than the number of birds killed by flying into communication towers (40 million) or those killed by domestic cats (hundreds of millions). To decrease the risk from windmills, engineers now avoid placing them in known migratory flight paths or close to areas frequented by birds of prey such as eagles. </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135</a:t>
            </a:fld>
            <a:endParaRPr lang="en-US"/>
          </a:p>
        </p:txBody>
      </p:sp>
    </p:spTree>
    <p:extLst>
      <p:ext uri="{BB962C8B-B14F-4D97-AF65-F5344CB8AC3E}">
        <p14:creationId xmlns:p14="http://schemas.microsoft.com/office/powerpoint/2010/main" val="13317773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If just 4% of the world’s deserts were covered in PV cells, it would supply all of the world’s electricity needs. </a:t>
            </a: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Illionois</a:t>
            </a:r>
            <a:r>
              <a:rPr lang="en-US" sz="1200" b="0" i="0" kern="1200" dirty="0">
                <a:solidFill>
                  <a:schemeClr val="tx1"/>
                </a:solidFill>
                <a:effectLst/>
                <a:latin typeface="+mn-lt"/>
                <a:ea typeface="+mn-ea"/>
                <a:cs typeface="+mn-cs"/>
              </a:rPr>
              <a:t> is striving to create 400 MW of solar projects by 2030.</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Solar gardens—residents who can’t afford to purchase solar panels can purchase solar energy.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California leads the country with more than 37% of U.S. solar production in 2019.</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138</a:t>
            </a:fld>
            <a:endParaRPr lang="en-US"/>
          </a:p>
        </p:txBody>
      </p:sp>
    </p:spTree>
    <p:extLst>
      <p:ext uri="{BB962C8B-B14F-4D97-AF65-F5344CB8AC3E}">
        <p14:creationId xmlns:p14="http://schemas.microsoft.com/office/powerpoint/2010/main" val="38451633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terms of reducing fossil fuel use, ask your students why they should make their home as energy efficient as possible before installing active solar technologies.</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139</a:t>
            </a:fld>
            <a:endParaRPr lang="en-US"/>
          </a:p>
        </p:txBody>
      </p:sp>
    </p:spTree>
    <p:extLst>
      <p:ext uri="{BB962C8B-B14F-4D97-AF65-F5344CB8AC3E}">
        <p14:creationId xmlns:p14="http://schemas.microsoft.com/office/powerpoint/2010/main" val="26658965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terms of reducing fossil fuel use, ask your students why they should make their home as energy efficient as possible before installing active solar technologies.</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141</a:t>
            </a:fld>
            <a:endParaRPr lang="en-US"/>
          </a:p>
        </p:txBody>
      </p:sp>
    </p:spTree>
    <p:extLst>
      <p:ext uri="{BB962C8B-B14F-4D97-AF65-F5344CB8AC3E}">
        <p14:creationId xmlns:p14="http://schemas.microsoft.com/office/powerpoint/2010/main" val="28358905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terms of reducing fossil fuel use, ask your students why they should make their home as energy efficient as possible before installing active solar technologies.</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142</a:t>
            </a:fld>
            <a:endParaRPr lang="en-US"/>
          </a:p>
        </p:txBody>
      </p:sp>
    </p:spTree>
    <p:extLst>
      <p:ext uri="{BB962C8B-B14F-4D97-AF65-F5344CB8AC3E}">
        <p14:creationId xmlns:p14="http://schemas.microsoft.com/office/powerpoint/2010/main" val="7006414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Building a geothermal power plant is dependent on </a:t>
            </a:r>
            <a:r>
              <a:rPr lang="en-US" dirty="0"/>
              <a:t>location and d</a:t>
            </a:r>
            <a:r>
              <a:rPr lang="en-US" sz="1200" b="0" i="0" kern="1200" dirty="0">
                <a:solidFill>
                  <a:schemeClr val="tx1"/>
                </a:solidFill>
                <a:effectLst/>
                <a:latin typeface="+mn-lt"/>
                <a:ea typeface="+mn-ea"/>
                <a:cs typeface="+mn-cs"/>
              </a:rPr>
              <a:t>rilling, which is expensive and difficult due to the necessary depth.</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144</a:t>
            </a:fld>
            <a:endParaRPr lang="en-US"/>
          </a:p>
        </p:txBody>
      </p:sp>
    </p:spTree>
    <p:extLst>
      <p:ext uri="{BB962C8B-B14F-4D97-AF65-F5344CB8AC3E}">
        <p14:creationId xmlns:p14="http://schemas.microsoft.com/office/powerpoint/2010/main" val="38065619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Geothermal heat pumps average between $20,000 and $25,000 to install, but lower monthly energy bills, especially in areas with extreme temperatures, can pay it off in as little as 5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fairly expensive to install, they result in lower monthly energy bills than conventional heating and cooling systems do.</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145</a:t>
            </a:fld>
            <a:endParaRPr lang="en-US"/>
          </a:p>
        </p:txBody>
      </p:sp>
    </p:spTree>
    <p:extLst>
      <p:ext uri="{BB962C8B-B14F-4D97-AF65-F5344CB8AC3E}">
        <p14:creationId xmlns:p14="http://schemas.microsoft.com/office/powerpoint/2010/main" val="35904762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two geothermal technologies are quite different. Ask your students which one actually produces electricity, and which one helps conserve energy.</a:t>
            </a:r>
          </a:p>
          <a:p>
            <a:endParaRPr lang="en-US" dirty="0"/>
          </a:p>
        </p:txBody>
      </p:sp>
      <p:sp>
        <p:nvSpPr>
          <p:cNvPr id="4" name="Slide Number Placeholder 3"/>
          <p:cNvSpPr>
            <a:spLocks noGrp="1"/>
          </p:cNvSpPr>
          <p:nvPr>
            <p:ph type="sldNum" sz="quarter" idx="10"/>
          </p:nvPr>
        </p:nvSpPr>
        <p:spPr/>
        <p:txBody>
          <a:bodyPr/>
          <a:lstStyle/>
          <a:p>
            <a:fld id="{B59CCE70-5398-4632-9B46-809160713BD1}" type="slidenum">
              <a:rPr lang="en-US" smtClean="0"/>
              <a:t>146</a:t>
            </a:fld>
            <a:endParaRPr lang="en-US"/>
          </a:p>
        </p:txBody>
      </p:sp>
    </p:spTree>
    <p:extLst>
      <p:ext uri="{BB962C8B-B14F-4D97-AF65-F5344CB8AC3E}">
        <p14:creationId xmlns:p14="http://schemas.microsoft.com/office/powerpoint/2010/main" val="2250598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7F62-DBDD-45E0-A4C2-5D6D2B2C3E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56B945-6602-4882-9CDA-C4612C9006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D144D0-5016-4326-B82D-C4882EF99C64}"/>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5" name="Footer Placeholder 4">
            <a:extLst>
              <a:ext uri="{FF2B5EF4-FFF2-40B4-BE49-F238E27FC236}">
                <a16:creationId xmlns:a16="http://schemas.microsoft.com/office/drawing/2014/main" id="{CC2A2492-F1FD-4D46-8CF5-132791871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5F2BB-601C-4F2C-921D-19CC192B0492}"/>
              </a:ext>
            </a:extLst>
          </p:cNvPr>
          <p:cNvSpPr>
            <a:spLocks noGrp="1"/>
          </p:cNvSpPr>
          <p:nvPr>
            <p:ph type="sldNum" sz="quarter" idx="12"/>
          </p:nvPr>
        </p:nvSpPr>
        <p:spPr/>
        <p:txBody>
          <a:bodyPr/>
          <a:lstStyle/>
          <a:p>
            <a:fld id="{B7B09928-E870-4E60-842E-83390650439E}" type="slidenum">
              <a:rPr lang="en-US" smtClean="0"/>
              <a:t>‹#›</a:t>
            </a:fld>
            <a:endParaRPr lang="en-US"/>
          </a:p>
        </p:txBody>
      </p:sp>
      <p:sp>
        <p:nvSpPr>
          <p:cNvPr id="8" name="Picture Placeholder 7">
            <a:extLst>
              <a:ext uri="{FF2B5EF4-FFF2-40B4-BE49-F238E27FC236}">
                <a16:creationId xmlns:a16="http://schemas.microsoft.com/office/drawing/2014/main" id="{C413AF0F-5BB2-4C10-8B9C-1A51115EFC09}"/>
              </a:ext>
            </a:extLst>
          </p:cNvPr>
          <p:cNvSpPr>
            <a:spLocks noGrp="1"/>
          </p:cNvSpPr>
          <p:nvPr>
            <p:ph type="pic" sz="quarter" idx="13"/>
          </p:nvPr>
        </p:nvSpPr>
        <p:spPr>
          <a:xfrm>
            <a:off x="4038600" y="4719638"/>
            <a:ext cx="2500313" cy="923925"/>
          </a:xfrm>
        </p:spPr>
        <p:txBody>
          <a:bodyPr/>
          <a:lstStyle/>
          <a:p>
            <a:endParaRPr lang="en-IN"/>
          </a:p>
        </p:txBody>
      </p:sp>
    </p:spTree>
    <p:extLst>
      <p:ext uri="{BB962C8B-B14F-4D97-AF65-F5344CB8AC3E}">
        <p14:creationId xmlns:p14="http://schemas.microsoft.com/office/powerpoint/2010/main" val="4204074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28B8-1B18-4318-914D-1953D7653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DF8664-D820-4272-9790-41FD7997FC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E58D1B-661E-475B-B378-BB2C92ED3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A43685-0576-4651-A53C-0CE007DFFAC9}"/>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6" name="Footer Placeholder 5">
            <a:extLst>
              <a:ext uri="{FF2B5EF4-FFF2-40B4-BE49-F238E27FC236}">
                <a16:creationId xmlns:a16="http://schemas.microsoft.com/office/drawing/2014/main" id="{FA5997FD-9587-4AA6-B322-63E6AE0DF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9159E-AE94-43C0-ACA1-0636467197B4}"/>
              </a:ext>
            </a:extLst>
          </p:cNvPr>
          <p:cNvSpPr>
            <a:spLocks noGrp="1"/>
          </p:cNvSpPr>
          <p:nvPr>
            <p:ph type="sldNum" sz="quarter" idx="12"/>
          </p:nvPr>
        </p:nvSpPr>
        <p:spPr/>
        <p:txBody>
          <a:bodyPr/>
          <a:lstStyle/>
          <a:p>
            <a:fld id="{B7B09928-E870-4E60-842E-83390650439E}" type="slidenum">
              <a:rPr lang="en-US" smtClean="0"/>
              <a:t>‹#›</a:t>
            </a:fld>
            <a:endParaRPr lang="en-US"/>
          </a:p>
        </p:txBody>
      </p:sp>
    </p:spTree>
    <p:extLst>
      <p:ext uri="{BB962C8B-B14F-4D97-AF65-F5344CB8AC3E}">
        <p14:creationId xmlns:p14="http://schemas.microsoft.com/office/powerpoint/2010/main" val="17586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1579B-4249-4A53-B60A-7AC8754FFB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A702B5-0B9F-4906-9682-5E5FEE715A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A35BB-874F-4536-9CC2-63E8EF74BEEA}"/>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5" name="Footer Placeholder 4">
            <a:extLst>
              <a:ext uri="{FF2B5EF4-FFF2-40B4-BE49-F238E27FC236}">
                <a16:creationId xmlns:a16="http://schemas.microsoft.com/office/drawing/2014/main" id="{90285514-A428-4E91-8B5A-CBC838E6E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D3FEA-6910-45A2-AEEE-3EE31803FDBC}"/>
              </a:ext>
            </a:extLst>
          </p:cNvPr>
          <p:cNvSpPr>
            <a:spLocks noGrp="1"/>
          </p:cNvSpPr>
          <p:nvPr>
            <p:ph type="sldNum" sz="quarter" idx="12"/>
          </p:nvPr>
        </p:nvSpPr>
        <p:spPr/>
        <p:txBody>
          <a:bodyPr/>
          <a:lstStyle/>
          <a:p>
            <a:fld id="{B7B09928-E870-4E60-842E-83390650439E}" type="slidenum">
              <a:rPr lang="en-US" smtClean="0"/>
              <a:t>‹#›</a:t>
            </a:fld>
            <a:endParaRPr lang="en-US"/>
          </a:p>
        </p:txBody>
      </p:sp>
    </p:spTree>
    <p:extLst>
      <p:ext uri="{BB962C8B-B14F-4D97-AF65-F5344CB8AC3E}">
        <p14:creationId xmlns:p14="http://schemas.microsoft.com/office/powerpoint/2010/main" val="1818622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5B6A6A-180A-49A9-8B73-38211EEFE6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F750EA-A877-4FC6-BF02-131DBAEA9B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4A5CC-728D-4CC4-810F-A90F88BABFAE}"/>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5" name="Footer Placeholder 4">
            <a:extLst>
              <a:ext uri="{FF2B5EF4-FFF2-40B4-BE49-F238E27FC236}">
                <a16:creationId xmlns:a16="http://schemas.microsoft.com/office/drawing/2014/main" id="{8730674B-C5B7-4323-9811-A7776971F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E5FE4-CB5D-4AF5-AB00-75E60AFA60EB}"/>
              </a:ext>
            </a:extLst>
          </p:cNvPr>
          <p:cNvSpPr>
            <a:spLocks noGrp="1"/>
          </p:cNvSpPr>
          <p:nvPr>
            <p:ph type="sldNum" sz="quarter" idx="12"/>
          </p:nvPr>
        </p:nvSpPr>
        <p:spPr/>
        <p:txBody>
          <a:bodyPr/>
          <a:lstStyle/>
          <a:p>
            <a:fld id="{B7B09928-E870-4E60-842E-83390650439E}" type="slidenum">
              <a:rPr lang="en-US" smtClean="0"/>
              <a:t>‹#›</a:t>
            </a:fld>
            <a:endParaRPr lang="en-US"/>
          </a:p>
        </p:txBody>
      </p:sp>
    </p:spTree>
    <p:extLst>
      <p:ext uri="{BB962C8B-B14F-4D97-AF65-F5344CB8AC3E}">
        <p14:creationId xmlns:p14="http://schemas.microsoft.com/office/powerpoint/2010/main" val="263893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87F6-F97B-456A-B381-59A326526F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4F5E8-64E6-4022-BBC4-7EA6FB0826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30556-FD6E-4798-BFBC-CE416B045CD0}"/>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5" name="Footer Placeholder 4">
            <a:extLst>
              <a:ext uri="{FF2B5EF4-FFF2-40B4-BE49-F238E27FC236}">
                <a16:creationId xmlns:a16="http://schemas.microsoft.com/office/drawing/2014/main" id="{6128137B-3604-4E33-AF78-A38CD2CE9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075AD-46C4-4904-BA57-3EC1D90B17D3}"/>
              </a:ext>
            </a:extLst>
          </p:cNvPr>
          <p:cNvSpPr>
            <a:spLocks noGrp="1"/>
          </p:cNvSpPr>
          <p:nvPr>
            <p:ph type="sldNum" sz="quarter" idx="12"/>
          </p:nvPr>
        </p:nvSpPr>
        <p:spPr/>
        <p:txBody>
          <a:bodyPr/>
          <a:lstStyle/>
          <a:p>
            <a:fld id="{B7B09928-E870-4E60-842E-83390650439E}" type="slidenum">
              <a:rPr lang="en-US" smtClean="0"/>
              <a:t>‹#›</a:t>
            </a:fld>
            <a:endParaRPr lang="en-US"/>
          </a:p>
        </p:txBody>
      </p:sp>
    </p:spTree>
    <p:extLst>
      <p:ext uri="{BB962C8B-B14F-4D97-AF65-F5344CB8AC3E}">
        <p14:creationId xmlns:p14="http://schemas.microsoft.com/office/powerpoint/2010/main" val="176310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87F6-F97B-456A-B381-59A326526F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4F5E8-64E6-4022-BBC4-7EA6FB0826D1}"/>
              </a:ext>
            </a:extLst>
          </p:cNvPr>
          <p:cNvSpPr>
            <a:spLocks noGrp="1"/>
          </p:cNvSpPr>
          <p:nvPr>
            <p:ph idx="1"/>
          </p:nvPr>
        </p:nvSpPr>
        <p:spPr>
          <a:xfrm>
            <a:off x="838200" y="1825625"/>
            <a:ext cx="465743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30556-FD6E-4798-BFBC-CE416B045CD0}"/>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5" name="Footer Placeholder 4">
            <a:extLst>
              <a:ext uri="{FF2B5EF4-FFF2-40B4-BE49-F238E27FC236}">
                <a16:creationId xmlns:a16="http://schemas.microsoft.com/office/drawing/2014/main" id="{6128137B-3604-4E33-AF78-A38CD2CE9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075AD-46C4-4904-BA57-3EC1D90B17D3}"/>
              </a:ext>
            </a:extLst>
          </p:cNvPr>
          <p:cNvSpPr>
            <a:spLocks noGrp="1"/>
          </p:cNvSpPr>
          <p:nvPr>
            <p:ph type="sldNum" sz="quarter" idx="12"/>
          </p:nvPr>
        </p:nvSpPr>
        <p:spPr/>
        <p:txBody>
          <a:bodyPr/>
          <a:lstStyle/>
          <a:p>
            <a:fld id="{B7B09928-E870-4E60-842E-83390650439E}" type="slidenum">
              <a:rPr lang="en-US" smtClean="0"/>
              <a:t>‹#›</a:t>
            </a:fld>
            <a:endParaRPr lang="en-US"/>
          </a:p>
        </p:txBody>
      </p:sp>
      <p:sp>
        <p:nvSpPr>
          <p:cNvPr id="8" name="Content Placeholder 7">
            <a:extLst>
              <a:ext uri="{FF2B5EF4-FFF2-40B4-BE49-F238E27FC236}">
                <a16:creationId xmlns:a16="http://schemas.microsoft.com/office/drawing/2014/main" id="{35AD2608-25C7-4E7A-ADC7-7D027F6D6C02}"/>
              </a:ext>
            </a:extLst>
          </p:cNvPr>
          <p:cNvSpPr>
            <a:spLocks noGrp="1"/>
          </p:cNvSpPr>
          <p:nvPr>
            <p:ph sz="quarter" idx="13"/>
          </p:nvPr>
        </p:nvSpPr>
        <p:spPr>
          <a:xfrm>
            <a:off x="4221163" y="2890838"/>
            <a:ext cx="2641600"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Picture Placeholder 9">
            <a:extLst>
              <a:ext uri="{FF2B5EF4-FFF2-40B4-BE49-F238E27FC236}">
                <a16:creationId xmlns:a16="http://schemas.microsoft.com/office/drawing/2014/main" id="{C555F69D-CCB4-4D24-9A11-3DD5FCD7C179}"/>
              </a:ext>
            </a:extLst>
          </p:cNvPr>
          <p:cNvSpPr>
            <a:spLocks noGrp="1"/>
          </p:cNvSpPr>
          <p:nvPr>
            <p:ph type="pic" sz="quarter" idx="14"/>
          </p:nvPr>
        </p:nvSpPr>
        <p:spPr>
          <a:xfrm>
            <a:off x="7786688" y="2406650"/>
            <a:ext cx="2363787" cy="909638"/>
          </a:xfrm>
        </p:spPr>
        <p:txBody>
          <a:bodyPr/>
          <a:lstStyle/>
          <a:p>
            <a:endParaRPr lang="en-IN"/>
          </a:p>
        </p:txBody>
      </p:sp>
      <p:sp>
        <p:nvSpPr>
          <p:cNvPr id="12" name="Table Placeholder 11">
            <a:extLst>
              <a:ext uri="{FF2B5EF4-FFF2-40B4-BE49-F238E27FC236}">
                <a16:creationId xmlns:a16="http://schemas.microsoft.com/office/drawing/2014/main" id="{639BCB3B-1600-4BCC-8733-D9D7F7666B47}"/>
              </a:ext>
            </a:extLst>
          </p:cNvPr>
          <p:cNvSpPr>
            <a:spLocks noGrp="1"/>
          </p:cNvSpPr>
          <p:nvPr>
            <p:ph type="tbl" sz="quarter" idx="15"/>
          </p:nvPr>
        </p:nvSpPr>
        <p:spPr>
          <a:xfrm>
            <a:off x="7675563" y="4248150"/>
            <a:ext cx="2003425" cy="720725"/>
          </a:xfrm>
        </p:spPr>
        <p:txBody>
          <a:bodyPr/>
          <a:lstStyle/>
          <a:p>
            <a:endParaRPr lang="en-IN"/>
          </a:p>
        </p:txBody>
      </p:sp>
    </p:spTree>
    <p:extLst>
      <p:ext uri="{BB962C8B-B14F-4D97-AF65-F5344CB8AC3E}">
        <p14:creationId xmlns:p14="http://schemas.microsoft.com/office/powerpoint/2010/main" val="390595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7FF0A-4D9E-400A-9958-CD36DB8DDF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11E065-7AC8-44BD-A9F8-275941D9E8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2605D1-4E9C-477F-9DA1-A721CFEFEB3F}"/>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5" name="Footer Placeholder 4">
            <a:extLst>
              <a:ext uri="{FF2B5EF4-FFF2-40B4-BE49-F238E27FC236}">
                <a16:creationId xmlns:a16="http://schemas.microsoft.com/office/drawing/2014/main" id="{C7569F79-680C-40E2-971C-B8E863C63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85AA0-2A0D-40C6-B912-FB3F7AD4BDD7}"/>
              </a:ext>
            </a:extLst>
          </p:cNvPr>
          <p:cNvSpPr>
            <a:spLocks noGrp="1"/>
          </p:cNvSpPr>
          <p:nvPr>
            <p:ph type="sldNum" sz="quarter" idx="12"/>
          </p:nvPr>
        </p:nvSpPr>
        <p:spPr/>
        <p:txBody>
          <a:bodyPr/>
          <a:lstStyle/>
          <a:p>
            <a:fld id="{B7B09928-E870-4E60-842E-83390650439E}" type="slidenum">
              <a:rPr lang="en-US" smtClean="0"/>
              <a:t>‹#›</a:t>
            </a:fld>
            <a:endParaRPr lang="en-US"/>
          </a:p>
        </p:txBody>
      </p:sp>
    </p:spTree>
    <p:extLst>
      <p:ext uri="{BB962C8B-B14F-4D97-AF65-F5344CB8AC3E}">
        <p14:creationId xmlns:p14="http://schemas.microsoft.com/office/powerpoint/2010/main" val="425618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3635E-4866-46E0-8CCE-0A17494172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BA19B-E5EA-4C52-9D3A-D64F628A2B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60880A-88D8-4930-9B6A-7D682015A7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F61405-8765-4C3C-A85F-DDB56DBE24A7}"/>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6" name="Footer Placeholder 5">
            <a:extLst>
              <a:ext uri="{FF2B5EF4-FFF2-40B4-BE49-F238E27FC236}">
                <a16:creationId xmlns:a16="http://schemas.microsoft.com/office/drawing/2014/main" id="{ABEC77CE-3A5B-49C4-8331-DDD13EBB8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36CE4-C8A8-4C92-89B1-E3FA55A762D4}"/>
              </a:ext>
            </a:extLst>
          </p:cNvPr>
          <p:cNvSpPr>
            <a:spLocks noGrp="1"/>
          </p:cNvSpPr>
          <p:nvPr>
            <p:ph type="sldNum" sz="quarter" idx="12"/>
          </p:nvPr>
        </p:nvSpPr>
        <p:spPr/>
        <p:txBody>
          <a:bodyPr/>
          <a:lstStyle/>
          <a:p>
            <a:fld id="{B7B09928-E870-4E60-842E-83390650439E}" type="slidenum">
              <a:rPr lang="en-US" smtClean="0"/>
              <a:t>‹#›</a:t>
            </a:fld>
            <a:endParaRPr lang="en-US"/>
          </a:p>
        </p:txBody>
      </p:sp>
    </p:spTree>
    <p:extLst>
      <p:ext uri="{BB962C8B-B14F-4D97-AF65-F5344CB8AC3E}">
        <p14:creationId xmlns:p14="http://schemas.microsoft.com/office/powerpoint/2010/main" val="45010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081C-00DB-4A5F-A0D1-EB06E3C27A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1FDFA0-865F-4AB8-8495-39F1597081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C5840C-84FC-4004-B11F-DF2BA470B6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5F9310-C950-41FA-BFAC-9E9CED34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8104F1-3E62-4F2D-9DEA-DD797E4D4B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7C5596-9F4E-4290-AF3E-E44FD44D485B}"/>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8" name="Footer Placeholder 7">
            <a:extLst>
              <a:ext uri="{FF2B5EF4-FFF2-40B4-BE49-F238E27FC236}">
                <a16:creationId xmlns:a16="http://schemas.microsoft.com/office/drawing/2014/main" id="{7DCF13F9-6777-481E-A650-A2204606F9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79C7A8-97D1-494D-8333-8087C27CE83F}"/>
              </a:ext>
            </a:extLst>
          </p:cNvPr>
          <p:cNvSpPr>
            <a:spLocks noGrp="1"/>
          </p:cNvSpPr>
          <p:nvPr>
            <p:ph type="sldNum" sz="quarter" idx="12"/>
          </p:nvPr>
        </p:nvSpPr>
        <p:spPr/>
        <p:txBody>
          <a:bodyPr/>
          <a:lstStyle/>
          <a:p>
            <a:fld id="{B7B09928-E870-4E60-842E-83390650439E}" type="slidenum">
              <a:rPr lang="en-US" smtClean="0"/>
              <a:t>‹#›</a:t>
            </a:fld>
            <a:endParaRPr lang="en-US"/>
          </a:p>
        </p:txBody>
      </p:sp>
    </p:spTree>
    <p:extLst>
      <p:ext uri="{BB962C8B-B14F-4D97-AF65-F5344CB8AC3E}">
        <p14:creationId xmlns:p14="http://schemas.microsoft.com/office/powerpoint/2010/main" val="1824789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9777-7E4B-4489-975C-83067771AE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D229B7-92D3-41CF-A6A2-F6F444F84162}"/>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4" name="Footer Placeholder 3">
            <a:extLst>
              <a:ext uri="{FF2B5EF4-FFF2-40B4-BE49-F238E27FC236}">
                <a16:creationId xmlns:a16="http://schemas.microsoft.com/office/drawing/2014/main" id="{74D85A73-3962-4053-BDE8-AFC3A8DC8C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14DD63-FFAE-41C8-B3F6-966A80CFE6C1}"/>
              </a:ext>
            </a:extLst>
          </p:cNvPr>
          <p:cNvSpPr>
            <a:spLocks noGrp="1"/>
          </p:cNvSpPr>
          <p:nvPr>
            <p:ph type="sldNum" sz="quarter" idx="12"/>
          </p:nvPr>
        </p:nvSpPr>
        <p:spPr/>
        <p:txBody>
          <a:bodyPr/>
          <a:lstStyle/>
          <a:p>
            <a:fld id="{B7B09928-E870-4E60-842E-83390650439E}" type="slidenum">
              <a:rPr lang="en-US" smtClean="0"/>
              <a:t>‹#›</a:t>
            </a:fld>
            <a:endParaRPr lang="en-US"/>
          </a:p>
        </p:txBody>
      </p:sp>
    </p:spTree>
    <p:extLst>
      <p:ext uri="{BB962C8B-B14F-4D97-AF65-F5344CB8AC3E}">
        <p14:creationId xmlns:p14="http://schemas.microsoft.com/office/powerpoint/2010/main" val="1451539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3F9FDC-DBAC-4647-B8D4-56D2A663B222}"/>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3" name="Footer Placeholder 2">
            <a:extLst>
              <a:ext uri="{FF2B5EF4-FFF2-40B4-BE49-F238E27FC236}">
                <a16:creationId xmlns:a16="http://schemas.microsoft.com/office/drawing/2014/main" id="{715450DF-386A-4040-960A-6013CE82BC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6053C2-D210-419E-8019-12A0CAD3690A}"/>
              </a:ext>
            </a:extLst>
          </p:cNvPr>
          <p:cNvSpPr>
            <a:spLocks noGrp="1"/>
          </p:cNvSpPr>
          <p:nvPr>
            <p:ph type="sldNum" sz="quarter" idx="12"/>
          </p:nvPr>
        </p:nvSpPr>
        <p:spPr/>
        <p:txBody>
          <a:bodyPr/>
          <a:lstStyle/>
          <a:p>
            <a:fld id="{B7B09928-E870-4E60-842E-83390650439E}" type="slidenum">
              <a:rPr lang="en-US" smtClean="0"/>
              <a:t>‹#›</a:t>
            </a:fld>
            <a:endParaRPr lang="en-US"/>
          </a:p>
        </p:txBody>
      </p:sp>
    </p:spTree>
    <p:extLst>
      <p:ext uri="{BB962C8B-B14F-4D97-AF65-F5344CB8AC3E}">
        <p14:creationId xmlns:p14="http://schemas.microsoft.com/office/powerpoint/2010/main" val="166309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D151-D13B-4931-B103-6C139F1F8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B4AD6-04C4-4169-A027-DA275F6B5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B7584-9945-4915-BEE4-8588F8839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2DDE02-BB3B-4828-B678-E0D8DEE8F22C}"/>
              </a:ext>
            </a:extLst>
          </p:cNvPr>
          <p:cNvSpPr>
            <a:spLocks noGrp="1"/>
          </p:cNvSpPr>
          <p:nvPr>
            <p:ph type="dt" sz="half" idx="10"/>
          </p:nvPr>
        </p:nvSpPr>
        <p:spPr/>
        <p:txBody>
          <a:bodyPr/>
          <a:lstStyle/>
          <a:p>
            <a:fld id="{448132AA-39AD-4494-BFBD-027296301A2B}" type="datetimeFigureOut">
              <a:rPr lang="en-US" smtClean="0"/>
              <a:t>4/13/23</a:t>
            </a:fld>
            <a:endParaRPr lang="en-US"/>
          </a:p>
        </p:txBody>
      </p:sp>
      <p:sp>
        <p:nvSpPr>
          <p:cNvPr id="6" name="Footer Placeholder 5">
            <a:extLst>
              <a:ext uri="{FF2B5EF4-FFF2-40B4-BE49-F238E27FC236}">
                <a16:creationId xmlns:a16="http://schemas.microsoft.com/office/drawing/2014/main" id="{83D9D975-59EB-470E-A2C3-F6A992091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A2451E-A591-425B-ACA6-85CFA8D4BAE7}"/>
              </a:ext>
            </a:extLst>
          </p:cNvPr>
          <p:cNvSpPr>
            <a:spLocks noGrp="1"/>
          </p:cNvSpPr>
          <p:nvPr>
            <p:ph type="sldNum" sz="quarter" idx="12"/>
          </p:nvPr>
        </p:nvSpPr>
        <p:spPr/>
        <p:txBody>
          <a:bodyPr/>
          <a:lstStyle/>
          <a:p>
            <a:fld id="{B7B09928-E870-4E60-842E-83390650439E}" type="slidenum">
              <a:rPr lang="en-US" smtClean="0"/>
              <a:t>‹#›</a:t>
            </a:fld>
            <a:endParaRPr lang="en-US"/>
          </a:p>
        </p:txBody>
      </p:sp>
    </p:spTree>
    <p:extLst>
      <p:ext uri="{BB962C8B-B14F-4D97-AF65-F5344CB8AC3E}">
        <p14:creationId xmlns:p14="http://schemas.microsoft.com/office/powerpoint/2010/main" val="299768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17AB2-AD35-4254-BD5D-B6D97E222D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BB88BA-26FF-4C47-8D24-F1A0BC320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E8D55-FB32-415D-A26E-41E0E57BF9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132AA-39AD-4494-BFBD-027296301A2B}" type="datetimeFigureOut">
              <a:rPr lang="en-US" smtClean="0"/>
              <a:t>4/13/23</a:t>
            </a:fld>
            <a:endParaRPr lang="en-US"/>
          </a:p>
        </p:txBody>
      </p:sp>
      <p:sp>
        <p:nvSpPr>
          <p:cNvPr id="5" name="Footer Placeholder 4">
            <a:extLst>
              <a:ext uri="{FF2B5EF4-FFF2-40B4-BE49-F238E27FC236}">
                <a16:creationId xmlns:a16="http://schemas.microsoft.com/office/drawing/2014/main" id="{646D595D-851D-424E-8857-635D74D80A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11EA45-D504-4E1A-AD9F-8DF9DB67D2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09928-E870-4E60-842E-83390650439E}" type="slidenum">
              <a:rPr lang="en-US" smtClean="0"/>
              <a:t>‹#›</a:t>
            </a:fld>
            <a:endParaRPr lang="en-US"/>
          </a:p>
        </p:txBody>
      </p:sp>
    </p:spTree>
    <p:extLst>
      <p:ext uri="{BB962C8B-B14F-4D97-AF65-F5344CB8AC3E}">
        <p14:creationId xmlns:p14="http://schemas.microsoft.com/office/powerpoint/2010/main" val="1462793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hyperlink" Target="https://www.fws.gov/birds/bird-enthusiasts/threats-to-birds/collisions/wind-turbines.php"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hyperlink" Target="https://www.audubon.org/news/wind-power-and-birds"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descr="A photo shows solar panels mounted on the top of the Shedd aquarium.">
            <a:extLst>
              <a:ext uri="{FF2B5EF4-FFF2-40B4-BE49-F238E27FC236}">
                <a16:creationId xmlns:a16="http://schemas.microsoft.com/office/drawing/2014/main" id="{58710294-633F-658A-6BAE-C8F163142470}"/>
              </a:ext>
            </a:extLst>
          </p:cNvPr>
          <p:cNvPicPr>
            <a:picLocks noGrp="1" noChangeAspect="1"/>
          </p:cNvPicPr>
          <p:nvPr>
            <p:ph type="pic" sz="quarter" idx="13"/>
          </p:nvPr>
        </p:nvPicPr>
        <p:blipFill rotWithShape="1">
          <a:blip r:embed="rId2">
            <a:alphaModFix amt="55000"/>
            <a:extLst>
              <a:ext uri="{28A0092B-C50C-407E-A947-70E740481C1C}">
                <a14:useLocalDpi xmlns:a14="http://schemas.microsoft.com/office/drawing/2010/main" val="0"/>
              </a:ext>
            </a:extLst>
          </a:blip>
          <a:srcRect l="992" t="7643" r="2845" b="23099"/>
          <a:stretch/>
        </p:blipFill>
        <p:spPr>
          <a:xfrm>
            <a:off x="0" y="0"/>
            <a:ext cx="12192000" cy="6858000"/>
          </a:xfrm>
          <a:prstGeom prst="rect">
            <a:avLst/>
          </a:prstGeom>
        </p:spPr>
      </p:pic>
      <p:sp>
        <p:nvSpPr>
          <p:cNvPr id="2" name="Title 1">
            <a:extLst>
              <a:ext uri="{FF2B5EF4-FFF2-40B4-BE49-F238E27FC236}">
                <a16:creationId xmlns:a16="http://schemas.microsoft.com/office/drawing/2014/main" id="{C731235C-D74E-2BB1-DC64-F4E68FB2EB40}"/>
              </a:ext>
            </a:extLst>
          </p:cNvPr>
          <p:cNvSpPr>
            <a:spLocks noGrp="1"/>
          </p:cNvSpPr>
          <p:nvPr>
            <p:ph type="ctrTitle"/>
          </p:nvPr>
        </p:nvSpPr>
        <p:spPr>
          <a:xfrm>
            <a:off x="2080052" y="1127898"/>
            <a:ext cx="9144000" cy="2387600"/>
          </a:xfrm>
        </p:spPr>
        <p:txBody>
          <a:bodyPr>
            <a:normAutofit fontScale="90000"/>
          </a:bodyPr>
          <a:lstStyle/>
          <a:p>
            <a:r>
              <a:rPr lang="en-US" dirty="0"/>
              <a:t>Energy: </a:t>
            </a:r>
            <a:br>
              <a:rPr lang="en-US" dirty="0"/>
            </a:br>
            <a:r>
              <a:rPr lang="en-US" dirty="0"/>
              <a:t>Conventional and Sustainable Sources</a:t>
            </a:r>
          </a:p>
        </p:txBody>
      </p:sp>
      <p:sp>
        <p:nvSpPr>
          <p:cNvPr id="3" name="Subtitle 2">
            <a:extLst>
              <a:ext uri="{FF2B5EF4-FFF2-40B4-BE49-F238E27FC236}">
                <a16:creationId xmlns:a16="http://schemas.microsoft.com/office/drawing/2014/main" id="{74940BC2-A6CB-8BB0-05A4-B9FE5CCE3BD3}"/>
              </a:ext>
            </a:extLst>
          </p:cNvPr>
          <p:cNvSpPr>
            <a:spLocks noGrp="1"/>
          </p:cNvSpPr>
          <p:nvPr>
            <p:ph type="subTitle" idx="1"/>
          </p:nvPr>
        </p:nvSpPr>
        <p:spPr>
          <a:xfrm>
            <a:off x="1684638" y="5369053"/>
            <a:ext cx="9144000" cy="1655762"/>
          </a:xfrm>
        </p:spPr>
        <p:txBody>
          <a:bodyPr>
            <a:normAutofit fontScale="70000" lnSpcReduction="20000"/>
          </a:bodyPr>
          <a:lstStyle/>
          <a:p>
            <a:r>
              <a:rPr lang="en-US" dirty="0"/>
              <a:t>EESC 1201: Introduction to Environmental Science</a:t>
            </a:r>
          </a:p>
          <a:p>
            <a:pPr marL="0" marR="0" indent="0">
              <a:lnSpc>
                <a:spcPct val="100000"/>
              </a:lnSpc>
              <a:spcBef>
                <a:spcPts val="0"/>
              </a:spcBef>
              <a:spcAft>
                <a:spcPts val="0"/>
              </a:spcAft>
              <a:buNone/>
            </a:pPr>
            <a:r>
              <a:rPr lang="en-US" dirty="0"/>
              <a:t>Slides adapted from: </a:t>
            </a:r>
          </a:p>
          <a:p>
            <a:pPr marL="0" marR="0" indent="0">
              <a:lnSpc>
                <a:spcPct val="100000"/>
              </a:lnSpc>
              <a:spcBef>
                <a:spcPts val="0"/>
              </a:spcBef>
              <a:spcAft>
                <a:spcPts val="0"/>
              </a:spcAft>
              <a:buNone/>
            </a:pPr>
            <a:r>
              <a:rPr lang="en-GB" sz="2400" dirty="0">
                <a:cs typeface="Arial" panose="020B0604020202020204" pitchFamily="34" charset="0"/>
              </a:rPr>
              <a:t>Karr, </a:t>
            </a:r>
            <a:r>
              <a:rPr lang="en-GB" sz="2400" i="1" dirty="0">
                <a:cs typeface="Arial" panose="020B0604020202020204" pitchFamily="34" charset="0"/>
              </a:rPr>
              <a:t>Scientific American: Environmental Science for a Changing World</a:t>
            </a:r>
            <a:r>
              <a:rPr lang="en-GB" sz="2400" dirty="0">
                <a:cs typeface="Arial" panose="020B0604020202020204" pitchFamily="34" charset="0"/>
              </a:rPr>
              <a:t>, 4e</a:t>
            </a:r>
            <a:endParaRPr lang="en-US" sz="2400" dirty="0">
              <a:cs typeface="Arial" panose="020B0604020202020204" pitchFamily="34" charset="0"/>
            </a:endParaRPr>
          </a:p>
          <a:p>
            <a:pPr marL="0" marR="0" indent="0">
              <a:lnSpc>
                <a:spcPct val="100000"/>
              </a:lnSpc>
              <a:spcBef>
                <a:spcPts val="0"/>
              </a:spcBef>
              <a:spcAft>
                <a:spcPts val="0"/>
              </a:spcAft>
              <a:buNone/>
            </a:pPr>
            <a:r>
              <a:rPr lang="en-GB" sz="2400" dirty="0">
                <a:cs typeface="Arial" panose="020B0604020202020204" pitchFamily="34" charset="0"/>
              </a:rPr>
              <a:t>© 2021 W. H. Freeman and Company</a:t>
            </a:r>
          </a:p>
          <a:p>
            <a:pPr marL="0" marR="0" indent="0">
              <a:lnSpc>
                <a:spcPct val="100000"/>
              </a:lnSpc>
              <a:spcBef>
                <a:spcPts val="0"/>
              </a:spcBef>
              <a:spcAft>
                <a:spcPts val="0"/>
              </a:spcAft>
              <a:buNone/>
            </a:pPr>
            <a:endParaRPr lang="en-GB" sz="2400" dirty="0">
              <a:cs typeface="Arial" panose="020B0604020202020204" pitchFamily="34" charset="0"/>
            </a:endParaRPr>
          </a:p>
          <a:p>
            <a:pPr marL="0" marR="0" indent="0">
              <a:lnSpc>
                <a:spcPct val="100000"/>
              </a:lnSpc>
              <a:spcBef>
                <a:spcPts val="0"/>
              </a:spcBef>
              <a:spcAft>
                <a:spcPts val="0"/>
              </a:spcAft>
              <a:buNone/>
            </a:pPr>
            <a:r>
              <a:rPr lang="en-GB" dirty="0" err="1">
                <a:solidFill>
                  <a:srgbClr val="000000"/>
                </a:solidFill>
                <a:ea typeface="Times New Roman"/>
                <a:cs typeface="Arial" panose="020B0604020202020204" pitchFamily="34" charset="0"/>
              </a:rPr>
              <a:t>Dr.</a:t>
            </a:r>
            <a:r>
              <a:rPr lang="en-GB" dirty="0">
                <a:solidFill>
                  <a:srgbClr val="000000"/>
                </a:solidFill>
                <a:ea typeface="Times New Roman"/>
                <a:cs typeface="Arial" panose="020B0604020202020204" pitchFamily="34" charset="0"/>
              </a:rPr>
              <a:t> S. Perl </a:t>
            </a:r>
            <a:r>
              <a:rPr lang="en-GB" dirty="0" err="1">
                <a:solidFill>
                  <a:srgbClr val="000000"/>
                </a:solidFill>
                <a:ea typeface="Times New Roman"/>
                <a:cs typeface="Arial" panose="020B0604020202020204" pitchFamily="34" charset="0"/>
              </a:rPr>
              <a:t>Egendorf</a:t>
            </a:r>
            <a:endParaRPr lang="en-GB" dirty="0">
              <a:solidFill>
                <a:srgbClr val="000000"/>
              </a:solidFill>
              <a:ea typeface="Times New Roman"/>
              <a:cs typeface="Arial" panose="020B0604020202020204" pitchFamily="34" charset="0"/>
            </a:endParaRPr>
          </a:p>
          <a:p>
            <a:pPr marL="0" marR="0" indent="0">
              <a:lnSpc>
                <a:spcPct val="100000"/>
              </a:lnSpc>
              <a:spcBef>
                <a:spcPts val="0"/>
              </a:spcBef>
              <a:spcAft>
                <a:spcPts val="0"/>
              </a:spcAft>
              <a:buNone/>
            </a:pPr>
            <a:r>
              <a:rPr lang="en-GB" sz="2400" dirty="0">
                <a:solidFill>
                  <a:srgbClr val="000000"/>
                </a:solidFill>
                <a:ea typeface="Times New Roman"/>
                <a:cs typeface="Arial" panose="020B0604020202020204" pitchFamily="34" charset="0"/>
              </a:rPr>
              <a:t>April 17, 2023</a:t>
            </a:r>
            <a:endParaRPr lang="en-US" sz="2400" dirty="0">
              <a:solidFill>
                <a:srgbClr val="000000"/>
              </a:solidFill>
              <a:ea typeface="Times New Roman"/>
              <a:cs typeface="Arial" panose="020B0604020202020204" pitchFamily="34" charset="0"/>
            </a:endParaRPr>
          </a:p>
          <a:p>
            <a:endParaRPr lang="en-US" dirty="0"/>
          </a:p>
        </p:txBody>
      </p:sp>
    </p:spTree>
    <p:extLst>
      <p:ext uri="{BB962C8B-B14F-4D97-AF65-F5344CB8AC3E}">
        <p14:creationId xmlns:p14="http://schemas.microsoft.com/office/powerpoint/2010/main" val="4194219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1B56-63F4-4E4E-BBCD-BAC79E45B998}"/>
              </a:ext>
            </a:extLst>
          </p:cNvPr>
          <p:cNvSpPr>
            <a:spLocks noGrp="1"/>
          </p:cNvSpPr>
          <p:nvPr>
            <p:ph type="title"/>
          </p:nvPr>
        </p:nvSpPr>
        <p:spPr/>
        <p:txBody>
          <a:bodyPr anchor="t"/>
          <a:lstStyle/>
          <a:p>
            <a:pPr algn="ctr"/>
            <a:r>
              <a:rPr lang="en-US" b="1" dirty="0"/>
              <a:t>IG 1: Energy Sources Used By Modern Society</a:t>
            </a:r>
          </a:p>
        </p:txBody>
      </p:sp>
      <p:sp>
        <p:nvSpPr>
          <p:cNvPr id="3" name="Content Placeholder 2">
            <a:extLst>
              <a:ext uri="{FF2B5EF4-FFF2-40B4-BE49-F238E27FC236}">
                <a16:creationId xmlns:a16="http://schemas.microsoft.com/office/drawing/2014/main" id="{F1B914F4-8350-4B7B-9ADD-DCCB62B78DF1}"/>
              </a:ext>
            </a:extLst>
          </p:cNvPr>
          <p:cNvSpPr>
            <a:spLocks noGrp="1"/>
          </p:cNvSpPr>
          <p:nvPr>
            <p:ph idx="1"/>
          </p:nvPr>
        </p:nvSpPr>
        <p:spPr>
          <a:xfrm>
            <a:off x="2482336" y="5296676"/>
            <a:ext cx="7297141" cy="925053"/>
          </a:xfrm>
        </p:spPr>
        <p:txBody>
          <a:bodyPr>
            <a:noAutofit/>
          </a:bodyPr>
          <a:lstStyle/>
          <a:p>
            <a:pPr marL="0" marR="0" indent="0">
              <a:lnSpc>
                <a:spcPct val="100000"/>
              </a:lnSpc>
              <a:spcBef>
                <a:spcPts val="0"/>
              </a:spcBef>
              <a:spcAft>
                <a:spcPts val="0"/>
              </a:spcAft>
              <a:buNone/>
            </a:pPr>
            <a:r>
              <a:rPr lang="en-GB" sz="1800" b="1" dirty="0">
                <a:cs typeface="Arial" panose="020B0604020202020204" pitchFamily="34" charset="0"/>
              </a:rPr>
              <a:t>Infographic </a:t>
            </a:r>
            <a:r>
              <a:rPr lang="hr-HR" sz="1800" b="1" dirty="0">
                <a:cs typeface="Arial" panose="020B0604020202020204" pitchFamily="34" charset="0"/>
              </a:rPr>
              <a:t>9.1.1</a:t>
            </a:r>
            <a:endParaRPr lang="en-US" sz="1800" b="1" dirty="0">
              <a:cs typeface="Arial" panose="020B0604020202020204" pitchFamily="34" charset="0"/>
            </a:endParaRPr>
          </a:p>
          <a:p>
            <a:pPr marL="0" marR="0" indent="0">
              <a:lnSpc>
                <a:spcPct val="100000"/>
              </a:lnSpc>
              <a:spcBef>
                <a:spcPts val="0"/>
              </a:spcBef>
              <a:spcAft>
                <a:spcPts val="0"/>
              </a:spcAft>
              <a:buNone/>
            </a:pPr>
            <a:r>
              <a:rPr lang="en-GB" sz="1800" dirty="0">
                <a:cs typeface="Arial" panose="020B0604020202020204" pitchFamily="34" charset="0"/>
              </a:rPr>
              <a:t>Karr, </a:t>
            </a:r>
            <a:r>
              <a:rPr lang="en-GB" sz="1800" i="1" dirty="0">
                <a:cs typeface="Arial" panose="020B0604020202020204" pitchFamily="34" charset="0"/>
              </a:rPr>
              <a:t>Scientific American: Environmental Science for a Changing World</a:t>
            </a:r>
            <a:r>
              <a:rPr lang="en-GB" sz="1800" dirty="0">
                <a:cs typeface="Arial" panose="020B0604020202020204" pitchFamily="34" charset="0"/>
              </a:rPr>
              <a:t>, 4e</a:t>
            </a:r>
            <a:endParaRPr lang="en-US" sz="1800" dirty="0">
              <a:cs typeface="Arial" panose="020B0604020202020204" pitchFamily="34" charset="0"/>
            </a:endParaRPr>
          </a:p>
          <a:p>
            <a:pPr marL="0" marR="0" indent="0">
              <a:lnSpc>
                <a:spcPct val="100000"/>
              </a:lnSpc>
              <a:spcBef>
                <a:spcPts val="0"/>
              </a:spcBef>
              <a:spcAft>
                <a:spcPts val="0"/>
              </a:spcAft>
              <a:buNone/>
            </a:pPr>
            <a:r>
              <a:rPr lang="en-GB" sz="1800" dirty="0">
                <a:cs typeface="Arial" panose="020B0604020202020204" pitchFamily="34" charset="0"/>
              </a:rPr>
              <a:t>© 2021 W. H. Freeman and Company</a:t>
            </a:r>
            <a:endParaRPr lang="en-US" sz="1800" dirty="0">
              <a:solidFill>
                <a:srgbClr val="000000"/>
              </a:solidFill>
              <a:ea typeface="Times New Roman"/>
              <a:cs typeface="Arial" panose="020B0604020202020204" pitchFamily="34" charset="0"/>
            </a:endParaRPr>
          </a:p>
        </p:txBody>
      </p:sp>
      <p:graphicFrame>
        <p:nvGraphicFramePr>
          <p:cNvPr id="8" name="Table Placeholder 7" descr="This table has two columns for both Nonrenewable Sources and Renewable Sources. The columns are tabled Type and Predominant use.">
            <a:extLst>
              <a:ext uri="{FF2B5EF4-FFF2-40B4-BE49-F238E27FC236}">
                <a16:creationId xmlns:a16="http://schemas.microsoft.com/office/drawing/2014/main" id="{CC5CA865-0256-4551-9FF0-BF0AE5226A3A}"/>
              </a:ext>
            </a:extLst>
          </p:cNvPr>
          <p:cNvGraphicFramePr>
            <a:graphicFrameLocks noGrp="1"/>
          </p:cNvGraphicFramePr>
          <p:nvPr>
            <p:ph type="tbl" sz="quarter" idx="15"/>
            <p:extLst>
              <p:ext uri="{D42A27DB-BD31-4B8C-83A1-F6EECF244321}">
                <p14:modId xmlns:p14="http://schemas.microsoft.com/office/powerpoint/2010/main" val="602465448"/>
              </p:ext>
            </p:extLst>
          </p:nvPr>
        </p:nvGraphicFramePr>
        <p:xfrm>
          <a:off x="2482336" y="1464627"/>
          <a:ext cx="7297141" cy="3657600"/>
        </p:xfrm>
        <a:graphic>
          <a:graphicData uri="http://schemas.openxmlformats.org/drawingml/2006/table">
            <a:tbl>
              <a:tblPr firstRow="1" bandRow="1">
                <a:tableStyleId>{5940675A-B579-460E-94D1-54222C63F5DA}</a:tableStyleId>
              </a:tblPr>
              <a:tblGrid>
                <a:gridCol w="1207808">
                  <a:extLst>
                    <a:ext uri="{9D8B030D-6E8A-4147-A177-3AD203B41FA5}">
                      <a16:colId xmlns:a16="http://schemas.microsoft.com/office/drawing/2014/main" val="20000"/>
                    </a:ext>
                  </a:extLst>
                </a:gridCol>
                <a:gridCol w="6089333">
                  <a:extLst>
                    <a:ext uri="{9D8B030D-6E8A-4147-A177-3AD203B41FA5}">
                      <a16:colId xmlns:a16="http://schemas.microsoft.com/office/drawing/2014/main" val="20001"/>
                    </a:ext>
                  </a:extLst>
                </a:gridCol>
              </a:tblGrid>
              <a:tr h="0">
                <a:tc>
                  <a:txBody>
                    <a:bodyPr/>
                    <a:lstStyle/>
                    <a:p>
                      <a:pPr marL="0" marR="0" algn="ctr">
                        <a:lnSpc>
                          <a:spcPct val="100000"/>
                        </a:lnSpc>
                        <a:spcBef>
                          <a:spcPts val="0"/>
                        </a:spcBef>
                        <a:spcAft>
                          <a:spcPts val="0"/>
                        </a:spcAft>
                      </a:pPr>
                      <a:r>
                        <a:rPr lang="en-US" sz="1400" b="1" cap="all" dirty="0">
                          <a:effectLst/>
                          <a:latin typeface="+mn-lt"/>
                          <a:cs typeface="Arial" panose="020B0604020202020204" pitchFamily="34" charset="0"/>
                        </a:rPr>
                        <a:t>TYPE</a:t>
                      </a:r>
                      <a:endParaRPr lang="en-US" sz="1400" b="1" cap="all" dirty="0">
                        <a:solidFill>
                          <a:srgbClr val="FFFFFF"/>
                        </a:solidFill>
                        <a:effectLst/>
                        <a:latin typeface="+mn-lt"/>
                        <a:ea typeface="Times New Roman"/>
                        <a:cs typeface="Arial" panose="020B0604020202020204" pitchFamily="34" charset="0"/>
                      </a:endParaRPr>
                    </a:p>
                  </a:txBody>
                  <a:tcPr anchor="ctr"/>
                </a:tc>
                <a:tc>
                  <a:txBody>
                    <a:bodyPr/>
                    <a:lstStyle/>
                    <a:p>
                      <a:pPr marL="0" marR="0" algn="ctr">
                        <a:lnSpc>
                          <a:spcPct val="100000"/>
                        </a:lnSpc>
                        <a:spcBef>
                          <a:spcPts val="0"/>
                        </a:spcBef>
                        <a:spcAft>
                          <a:spcPts val="0"/>
                        </a:spcAft>
                      </a:pPr>
                      <a:r>
                        <a:rPr lang="en-US" sz="1400" b="1" cap="all" dirty="0">
                          <a:effectLst/>
                          <a:latin typeface="+mn-lt"/>
                          <a:cs typeface="Arial" panose="020B0604020202020204" pitchFamily="34" charset="0"/>
                        </a:rPr>
                        <a:t>PREDOMINANT USE</a:t>
                      </a:r>
                      <a:endParaRPr lang="en-US" sz="1400" b="1" cap="all" dirty="0">
                        <a:solidFill>
                          <a:srgbClr val="FFFFFF"/>
                        </a:solidFill>
                        <a:effectLst/>
                        <a:latin typeface="+mn-lt"/>
                        <a:ea typeface="Times New Roman"/>
                        <a:cs typeface="Arial" panose="020B0604020202020204" pitchFamily="34" charset="0"/>
                      </a:endParaRPr>
                    </a:p>
                  </a:txBody>
                  <a:tcPr anchor="ctr"/>
                </a:tc>
                <a:extLst>
                  <a:ext uri="{0D108BD9-81ED-4DB2-BD59-A6C34878D82A}">
                    <a16:rowId xmlns:a16="http://schemas.microsoft.com/office/drawing/2014/main" val="10000"/>
                  </a:ext>
                </a:extLst>
              </a:tr>
              <a:tr h="0">
                <a:tc>
                  <a:txBody>
                    <a:bodyPr/>
                    <a:lstStyle/>
                    <a:p>
                      <a:pPr marL="0" marR="0" algn="ctr">
                        <a:lnSpc>
                          <a:spcPct val="100000"/>
                        </a:lnSpc>
                        <a:spcBef>
                          <a:spcPts val="0"/>
                        </a:spcBef>
                        <a:spcAft>
                          <a:spcPts val="0"/>
                        </a:spcAft>
                      </a:pPr>
                      <a:endParaRPr lang="en-US" sz="1400" b="1" cap="all" dirty="0">
                        <a:solidFill>
                          <a:srgbClr val="FFFFFF"/>
                        </a:solidFill>
                        <a:effectLst/>
                        <a:latin typeface="+mn-lt"/>
                        <a:ea typeface="Times New Roman"/>
                        <a:cs typeface="Arial" panose="020B0604020202020204" pitchFamily="34" charset="0"/>
                      </a:endParaRPr>
                    </a:p>
                  </a:txBody>
                  <a:tcPr anchor="ctr">
                    <a:lnR w="12700" cap="flat" cmpd="sng" algn="ctr">
                      <a:noFill/>
                      <a:prstDash val="solid"/>
                      <a:round/>
                      <a:headEnd type="none" w="med" len="med"/>
                      <a:tailEnd type="none" w="med" len="med"/>
                    </a:lnR>
                  </a:tcPr>
                </a:tc>
                <a:tc>
                  <a:txBody>
                    <a:bodyPr/>
                    <a:lstStyle/>
                    <a:p>
                      <a:pPr marL="0" marR="0" lvl="0" indent="1698625" algn="l" defTabSz="914400" rtl="0" eaLnBrk="1" fontAlgn="auto" latinLnBrk="0" hangingPunct="1">
                        <a:lnSpc>
                          <a:spcPct val="100000"/>
                        </a:lnSpc>
                        <a:spcBef>
                          <a:spcPts val="0"/>
                        </a:spcBef>
                        <a:spcAft>
                          <a:spcPts val="0"/>
                        </a:spcAft>
                        <a:buClrTx/>
                        <a:buSzTx/>
                        <a:buFontTx/>
                        <a:buNone/>
                        <a:tabLst/>
                        <a:defRPr/>
                      </a:pPr>
                      <a:r>
                        <a:rPr lang="en-US" sz="1400" cap="all" dirty="0">
                          <a:effectLst/>
                          <a:latin typeface="+mn-lt"/>
                          <a:cs typeface="Arial" panose="020B0604020202020204" pitchFamily="34" charset="0"/>
                        </a:rPr>
                        <a:t>NONRENEWABLE SOURCES</a:t>
                      </a:r>
                      <a:endParaRPr lang="en-US" sz="1400" b="1" cap="all" dirty="0">
                        <a:solidFill>
                          <a:srgbClr val="FFFFFF"/>
                        </a:solidFill>
                        <a:effectLst/>
                        <a:latin typeface="+mn-lt"/>
                        <a:ea typeface="Times New Roman"/>
                        <a:cs typeface="Arial" panose="020B0604020202020204" pitchFamily="34" charset="0"/>
                      </a:endParaRP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3075323095"/>
                  </a:ext>
                </a:extLst>
              </a:tr>
              <a:tr h="0">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Coal</a:t>
                      </a:r>
                      <a:endParaRPr lang="en-US" sz="1400" dirty="0">
                        <a:solidFill>
                          <a:srgbClr val="000000"/>
                        </a:solidFill>
                        <a:effectLst/>
                        <a:latin typeface="+mn-lt"/>
                        <a:ea typeface="Times New Roman"/>
                        <a:cs typeface="Arial" panose="020B0604020202020204" pitchFamily="34" charset="0"/>
                      </a:endParaRPr>
                    </a:p>
                  </a:txBody>
                  <a:tcPr/>
                </a:tc>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Stationary source: electricity/heat</a:t>
                      </a:r>
                      <a:endParaRPr lang="en-US" sz="1400" dirty="0">
                        <a:solidFill>
                          <a:srgbClr val="000000"/>
                        </a:solidFill>
                        <a:effectLst/>
                        <a:latin typeface="+mn-lt"/>
                        <a:ea typeface="Times New Roman"/>
                        <a:cs typeface="Arial" panose="020B0604020202020204" pitchFamily="34" charset="0"/>
                      </a:endParaRPr>
                    </a:p>
                  </a:txBody>
                  <a:tcPr/>
                </a:tc>
                <a:extLst>
                  <a:ext uri="{0D108BD9-81ED-4DB2-BD59-A6C34878D82A}">
                    <a16:rowId xmlns:a16="http://schemas.microsoft.com/office/drawing/2014/main" val="10002"/>
                  </a:ext>
                </a:extLst>
              </a:tr>
              <a:tr h="0">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Oil/Petroleum</a:t>
                      </a:r>
                      <a:endParaRPr lang="en-US" sz="1400" dirty="0">
                        <a:solidFill>
                          <a:srgbClr val="000000"/>
                        </a:solidFill>
                        <a:effectLst/>
                        <a:latin typeface="+mn-lt"/>
                        <a:ea typeface="Times New Roman"/>
                        <a:cs typeface="Arial" panose="020B0604020202020204" pitchFamily="34" charset="0"/>
                      </a:endParaRPr>
                    </a:p>
                  </a:txBody>
                  <a:tcPr/>
                </a:tc>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Mobile source: vehicles; also used for electricity or heat</a:t>
                      </a:r>
                      <a:endParaRPr lang="en-US" sz="1400" dirty="0">
                        <a:solidFill>
                          <a:srgbClr val="000000"/>
                        </a:solidFill>
                        <a:effectLst/>
                        <a:latin typeface="+mn-lt"/>
                        <a:ea typeface="Times New Roman"/>
                        <a:cs typeface="Arial" panose="020B0604020202020204" pitchFamily="34" charset="0"/>
                      </a:endParaRPr>
                    </a:p>
                  </a:txBody>
                  <a:tcPr/>
                </a:tc>
                <a:extLst>
                  <a:ext uri="{0D108BD9-81ED-4DB2-BD59-A6C34878D82A}">
                    <a16:rowId xmlns:a16="http://schemas.microsoft.com/office/drawing/2014/main" val="10003"/>
                  </a:ext>
                </a:extLst>
              </a:tr>
              <a:tr h="0">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Natural Gas</a:t>
                      </a:r>
                      <a:endParaRPr lang="en-US" sz="1400" dirty="0">
                        <a:solidFill>
                          <a:srgbClr val="000000"/>
                        </a:solidFill>
                        <a:effectLst/>
                        <a:latin typeface="+mn-lt"/>
                        <a:ea typeface="Times New Roman"/>
                        <a:cs typeface="Arial" panose="020B0604020202020204" pitchFamily="34" charset="0"/>
                      </a:endParaRPr>
                    </a:p>
                  </a:txBody>
                  <a:tcPr/>
                </a:tc>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Stationary source: electricity/heat; also used in vehicles (compressed natural gas)</a:t>
                      </a:r>
                      <a:endParaRPr lang="en-US" sz="1400" dirty="0">
                        <a:solidFill>
                          <a:srgbClr val="000000"/>
                        </a:solidFill>
                        <a:effectLst/>
                        <a:latin typeface="+mn-lt"/>
                        <a:ea typeface="Times New Roman"/>
                        <a:cs typeface="Arial" panose="020B0604020202020204" pitchFamily="34" charset="0"/>
                      </a:endParaRPr>
                    </a:p>
                  </a:txBody>
                  <a:tcPr/>
                </a:tc>
                <a:extLst>
                  <a:ext uri="{0D108BD9-81ED-4DB2-BD59-A6C34878D82A}">
                    <a16:rowId xmlns:a16="http://schemas.microsoft.com/office/drawing/2014/main" val="10004"/>
                  </a:ext>
                </a:extLst>
              </a:tr>
              <a:tr h="0">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Nuclear </a:t>
                      </a:r>
                      <a:endParaRPr lang="en-US" sz="1400" dirty="0">
                        <a:solidFill>
                          <a:srgbClr val="000000"/>
                        </a:solidFill>
                        <a:effectLst/>
                        <a:latin typeface="+mn-lt"/>
                        <a:ea typeface="Times New Roman"/>
                        <a:cs typeface="Arial" panose="020B0604020202020204" pitchFamily="34" charset="0"/>
                      </a:endParaRPr>
                    </a:p>
                  </a:txBody>
                  <a:tcPr/>
                </a:tc>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Stationary source: electricity; also used in nuclear submarines and ships</a:t>
                      </a:r>
                      <a:endParaRPr lang="en-US" sz="1400" dirty="0">
                        <a:solidFill>
                          <a:srgbClr val="000000"/>
                        </a:solidFill>
                        <a:effectLst/>
                        <a:latin typeface="+mn-lt"/>
                        <a:ea typeface="Times New Roman"/>
                        <a:cs typeface="Arial" panose="020B0604020202020204" pitchFamily="34" charset="0"/>
                      </a:endParaRPr>
                    </a:p>
                  </a:txBody>
                  <a:tcPr/>
                </a:tc>
                <a:extLst>
                  <a:ext uri="{0D108BD9-81ED-4DB2-BD59-A6C34878D82A}">
                    <a16:rowId xmlns:a16="http://schemas.microsoft.com/office/drawing/2014/main" val="10005"/>
                  </a:ext>
                </a:extLst>
              </a:tr>
              <a:tr h="0">
                <a:tc>
                  <a:txBody>
                    <a:bodyPr/>
                    <a:lstStyle/>
                    <a:p>
                      <a:pPr marL="0" marR="0">
                        <a:lnSpc>
                          <a:spcPct val="100000"/>
                        </a:lnSpc>
                        <a:spcBef>
                          <a:spcPts val="600"/>
                        </a:spcBef>
                        <a:spcAft>
                          <a:spcPts val="0"/>
                        </a:spcAft>
                      </a:pPr>
                      <a:endParaRPr lang="en-US" sz="1400" dirty="0">
                        <a:solidFill>
                          <a:srgbClr val="000000"/>
                        </a:solidFill>
                        <a:effectLst/>
                        <a:latin typeface="+mn-lt"/>
                        <a:ea typeface="Times New Roman"/>
                        <a:cs typeface="Arial" panose="020B0604020202020204" pitchFamily="34" charset="0"/>
                      </a:endParaRPr>
                    </a:p>
                  </a:txBody>
                  <a:tcPr>
                    <a:lnR w="12700" cap="flat" cmpd="sng" algn="ctr">
                      <a:noFill/>
                      <a:prstDash val="solid"/>
                      <a:round/>
                      <a:headEnd type="none" w="med" len="med"/>
                      <a:tailEnd type="none" w="med" len="med"/>
                    </a:lnR>
                  </a:tcPr>
                </a:tc>
                <a:tc>
                  <a:txBody>
                    <a:bodyPr/>
                    <a:lstStyle/>
                    <a:p>
                      <a:pPr marL="0" marR="0" lvl="0" indent="1698625" algn="l" defTabSz="914400" rtl="0" eaLnBrk="1" fontAlgn="auto" latinLnBrk="0" hangingPunct="1">
                        <a:lnSpc>
                          <a:spcPct val="100000"/>
                        </a:lnSpc>
                        <a:spcBef>
                          <a:spcPts val="600"/>
                        </a:spcBef>
                        <a:spcAft>
                          <a:spcPts val="0"/>
                        </a:spcAft>
                        <a:buClrTx/>
                        <a:buSzTx/>
                        <a:buFontTx/>
                        <a:buNone/>
                        <a:tabLst/>
                        <a:defRPr/>
                      </a:pPr>
                      <a:r>
                        <a:rPr lang="en-US" sz="1400" b="1" cap="all" dirty="0">
                          <a:effectLst/>
                          <a:latin typeface="+mn-lt"/>
                          <a:cs typeface="Arial" panose="020B0604020202020204" pitchFamily="34" charset="0"/>
                        </a:rPr>
                        <a:t>RENEWABLE SOURCES</a:t>
                      </a:r>
                      <a:endParaRPr lang="en-US" sz="1400" b="1" cap="all" dirty="0">
                        <a:solidFill>
                          <a:srgbClr val="FFFFFF"/>
                        </a:solidFill>
                        <a:effectLst/>
                        <a:latin typeface="+mn-lt"/>
                        <a:ea typeface="Times New Roman"/>
                        <a:cs typeface="Arial" panose="020B0604020202020204" pitchFamily="34" charset="0"/>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094012956"/>
                  </a:ext>
                </a:extLst>
              </a:tr>
              <a:tr h="0">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Solar </a:t>
                      </a:r>
                      <a:endParaRPr lang="en-US" sz="1400" dirty="0">
                        <a:solidFill>
                          <a:srgbClr val="000000"/>
                        </a:solidFill>
                        <a:effectLst/>
                        <a:latin typeface="+mn-lt"/>
                        <a:ea typeface="Times New Roman"/>
                        <a:cs typeface="Arial" panose="020B0604020202020204" pitchFamily="34" charset="0"/>
                      </a:endParaRPr>
                    </a:p>
                  </a:txBody>
                  <a:tcPr/>
                </a:tc>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Stationary source: electricity/heat/light</a:t>
                      </a:r>
                      <a:endParaRPr lang="en-US" sz="1400" dirty="0">
                        <a:solidFill>
                          <a:srgbClr val="000000"/>
                        </a:solidFill>
                        <a:effectLst/>
                        <a:latin typeface="+mn-lt"/>
                        <a:ea typeface="Times New Roman"/>
                        <a:cs typeface="Arial" panose="020B0604020202020204" pitchFamily="34" charset="0"/>
                      </a:endParaRPr>
                    </a:p>
                  </a:txBody>
                  <a:tcPr/>
                </a:tc>
                <a:extLst>
                  <a:ext uri="{0D108BD9-81ED-4DB2-BD59-A6C34878D82A}">
                    <a16:rowId xmlns:a16="http://schemas.microsoft.com/office/drawing/2014/main" val="10007"/>
                  </a:ext>
                </a:extLst>
              </a:tr>
              <a:tr h="0">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Wind</a:t>
                      </a:r>
                      <a:endParaRPr lang="en-US" sz="1400" dirty="0">
                        <a:solidFill>
                          <a:srgbClr val="000000"/>
                        </a:solidFill>
                        <a:effectLst/>
                        <a:latin typeface="+mn-lt"/>
                        <a:ea typeface="Times New Roman"/>
                        <a:cs typeface="Arial" panose="020B0604020202020204" pitchFamily="34" charset="0"/>
                      </a:endParaRPr>
                    </a:p>
                  </a:txBody>
                  <a:tcPr/>
                </a:tc>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Stationary source: electricity</a:t>
                      </a:r>
                      <a:endParaRPr lang="en-US" sz="1400" dirty="0">
                        <a:solidFill>
                          <a:srgbClr val="000000"/>
                        </a:solidFill>
                        <a:effectLst/>
                        <a:latin typeface="+mn-lt"/>
                        <a:ea typeface="Times New Roman"/>
                        <a:cs typeface="Arial" panose="020B0604020202020204" pitchFamily="34" charset="0"/>
                      </a:endParaRPr>
                    </a:p>
                  </a:txBody>
                  <a:tcPr/>
                </a:tc>
                <a:extLst>
                  <a:ext uri="{0D108BD9-81ED-4DB2-BD59-A6C34878D82A}">
                    <a16:rowId xmlns:a16="http://schemas.microsoft.com/office/drawing/2014/main" val="10008"/>
                  </a:ext>
                </a:extLst>
              </a:tr>
              <a:tr h="0">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Geothermal</a:t>
                      </a:r>
                      <a:endParaRPr lang="en-US" sz="1400" dirty="0">
                        <a:solidFill>
                          <a:srgbClr val="000000"/>
                        </a:solidFill>
                        <a:effectLst/>
                        <a:latin typeface="+mn-lt"/>
                        <a:ea typeface="Times New Roman"/>
                        <a:cs typeface="Arial" panose="020B0604020202020204" pitchFamily="34" charset="0"/>
                      </a:endParaRPr>
                    </a:p>
                  </a:txBody>
                  <a:tcPr/>
                </a:tc>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Stationary source: electricity/heat</a:t>
                      </a:r>
                      <a:endParaRPr lang="en-US" sz="1400" dirty="0">
                        <a:solidFill>
                          <a:srgbClr val="000000"/>
                        </a:solidFill>
                        <a:effectLst/>
                        <a:latin typeface="+mn-lt"/>
                        <a:ea typeface="Times New Roman"/>
                        <a:cs typeface="Arial" panose="020B0604020202020204" pitchFamily="34" charset="0"/>
                      </a:endParaRPr>
                    </a:p>
                  </a:txBody>
                  <a:tcPr/>
                </a:tc>
                <a:extLst>
                  <a:ext uri="{0D108BD9-81ED-4DB2-BD59-A6C34878D82A}">
                    <a16:rowId xmlns:a16="http://schemas.microsoft.com/office/drawing/2014/main" val="10009"/>
                  </a:ext>
                </a:extLst>
              </a:tr>
              <a:tr h="0">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Hydroelectric</a:t>
                      </a:r>
                      <a:endParaRPr lang="en-US" sz="1400" dirty="0">
                        <a:solidFill>
                          <a:srgbClr val="000000"/>
                        </a:solidFill>
                        <a:effectLst/>
                        <a:latin typeface="+mn-lt"/>
                        <a:ea typeface="Times New Roman"/>
                        <a:cs typeface="Arial" panose="020B0604020202020204" pitchFamily="34" charset="0"/>
                      </a:endParaRPr>
                    </a:p>
                  </a:txBody>
                  <a:tcPr/>
                </a:tc>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Stationary source: electricity</a:t>
                      </a:r>
                      <a:endParaRPr lang="en-US" sz="1400" dirty="0">
                        <a:solidFill>
                          <a:srgbClr val="000000"/>
                        </a:solidFill>
                        <a:effectLst/>
                        <a:latin typeface="+mn-lt"/>
                        <a:ea typeface="Times New Roman"/>
                        <a:cs typeface="Arial" panose="020B0604020202020204" pitchFamily="34" charset="0"/>
                      </a:endParaRPr>
                    </a:p>
                  </a:txBody>
                  <a:tcPr/>
                </a:tc>
                <a:extLst>
                  <a:ext uri="{0D108BD9-81ED-4DB2-BD59-A6C34878D82A}">
                    <a16:rowId xmlns:a16="http://schemas.microsoft.com/office/drawing/2014/main" val="10010"/>
                  </a:ext>
                </a:extLst>
              </a:tr>
              <a:tr h="0">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Biomass</a:t>
                      </a:r>
                      <a:endParaRPr lang="en-US" sz="1400" dirty="0">
                        <a:solidFill>
                          <a:srgbClr val="000000"/>
                        </a:solidFill>
                        <a:effectLst/>
                        <a:latin typeface="+mn-lt"/>
                        <a:ea typeface="Times New Roman"/>
                        <a:cs typeface="Arial" panose="020B0604020202020204" pitchFamily="34" charset="0"/>
                      </a:endParaRPr>
                    </a:p>
                  </a:txBody>
                  <a:tcPr/>
                </a:tc>
                <a:tc>
                  <a:txBody>
                    <a:bodyPr/>
                    <a:lstStyle/>
                    <a:p>
                      <a:pPr marL="0" marR="0">
                        <a:lnSpc>
                          <a:spcPct val="100000"/>
                        </a:lnSpc>
                        <a:spcBef>
                          <a:spcPts val="600"/>
                        </a:spcBef>
                        <a:spcAft>
                          <a:spcPts val="0"/>
                        </a:spcAft>
                      </a:pPr>
                      <a:r>
                        <a:rPr lang="en-US" sz="1400" dirty="0">
                          <a:effectLst/>
                          <a:latin typeface="+mn-lt"/>
                          <a:cs typeface="Arial" panose="020B0604020202020204" pitchFamily="34" charset="0"/>
                        </a:rPr>
                        <a:t>Stationary or mobile source: electricity, heat, or vehicle fuel</a:t>
                      </a:r>
                      <a:endParaRPr lang="en-US" sz="1400" dirty="0">
                        <a:solidFill>
                          <a:srgbClr val="000000"/>
                        </a:solidFill>
                        <a:effectLst/>
                        <a:latin typeface="+mn-lt"/>
                        <a:ea typeface="Times New Roman"/>
                        <a:cs typeface="Arial" panose="020B0604020202020204" pitchFamily="34" charset="0"/>
                      </a:endParaRP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3766694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A21F-F9F7-4247-AE8C-CABCC869D722}"/>
              </a:ext>
            </a:extLst>
          </p:cNvPr>
          <p:cNvSpPr>
            <a:spLocks noGrp="1"/>
          </p:cNvSpPr>
          <p:nvPr>
            <p:ph type="title"/>
          </p:nvPr>
        </p:nvSpPr>
        <p:spPr/>
        <p:txBody>
          <a:bodyPr anchor="t"/>
          <a:lstStyle/>
          <a:p>
            <a:pPr algn="ctr"/>
            <a:r>
              <a:rPr lang="en-US" b="1" dirty="0"/>
              <a:t>IV. What Types of Radiation Are Produced When Isotopes Decay?</a:t>
            </a:r>
          </a:p>
        </p:txBody>
      </p:sp>
      <p:sp>
        <p:nvSpPr>
          <p:cNvPr id="3" name="Content Placeholder 2">
            <a:extLst>
              <a:ext uri="{FF2B5EF4-FFF2-40B4-BE49-F238E27FC236}">
                <a16:creationId xmlns:a16="http://schemas.microsoft.com/office/drawing/2014/main" id="{40F4908A-1A60-4E0D-B78D-C7FD0913227C}"/>
              </a:ext>
            </a:extLst>
          </p:cNvPr>
          <p:cNvSpPr>
            <a:spLocks noGrp="1"/>
          </p:cNvSpPr>
          <p:nvPr>
            <p:ph idx="1"/>
          </p:nvPr>
        </p:nvSpPr>
        <p:spPr/>
        <p:txBody>
          <a:bodyPr/>
          <a:lstStyle/>
          <a:p>
            <a:pPr marL="0" indent="0">
              <a:lnSpc>
                <a:spcPct val="100000"/>
              </a:lnSpc>
              <a:buNone/>
            </a:pPr>
            <a:r>
              <a:rPr lang="en-US" b="1" dirty="0">
                <a:solidFill>
                  <a:srgbClr val="7030A0"/>
                </a:solidFill>
              </a:rPr>
              <a:t>Key Concept 4</a:t>
            </a:r>
            <a:r>
              <a:rPr lang="en-US" dirty="0">
                <a:solidFill>
                  <a:srgbClr val="7030A0"/>
                </a:solidFill>
              </a:rPr>
              <a:t>: </a:t>
            </a:r>
            <a:r>
              <a:rPr lang="en-US" dirty="0"/>
              <a:t>Alpha, beta, and gamma radiation vary in their ability to penetrate substances; while all are dangerous, gamma radiation is the most hazardous to health.</a:t>
            </a:r>
          </a:p>
        </p:txBody>
      </p:sp>
    </p:spTree>
    <p:extLst>
      <p:ext uri="{BB962C8B-B14F-4D97-AF65-F5344CB8AC3E}">
        <p14:creationId xmlns:p14="http://schemas.microsoft.com/office/powerpoint/2010/main" val="246134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A55B7-BE6D-4FDC-A08C-EE5715B53C8D}"/>
              </a:ext>
            </a:extLst>
          </p:cNvPr>
          <p:cNvSpPr>
            <a:spLocks noGrp="1"/>
          </p:cNvSpPr>
          <p:nvPr>
            <p:ph type="title"/>
          </p:nvPr>
        </p:nvSpPr>
        <p:spPr/>
        <p:txBody>
          <a:bodyPr anchor="t"/>
          <a:lstStyle/>
          <a:p>
            <a:r>
              <a:rPr lang="en-US" b="1" dirty="0"/>
              <a:t>Types of Radiation</a:t>
            </a:r>
          </a:p>
        </p:txBody>
      </p:sp>
      <p:sp>
        <p:nvSpPr>
          <p:cNvPr id="3" name="Content Placeholder 2">
            <a:extLst>
              <a:ext uri="{FF2B5EF4-FFF2-40B4-BE49-F238E27FC236}">
                <a16:creationId xmlns:a16="http://schemas.microsoft.com/office/drawing/2014/main" id="{5A2DCFE0-3C8B-42D4-A209-471B431F07A0}"/>
              </a:ext>
            </a:extLst>
          </p:cNvPr>
          <p:cNvSpPr>
            <a:spLocks noGrp="1"/>
          </p:cNvSpPr>
          <p:nvPr>
            <p:ph idx="1"/>
          </p:nvPr>
        </p:nvSpPr>
        <p:spPr>
          <a:xfrm>
            <a:off x="838200" y="1609725"/>
            <a:ext cx="10515600" cy="4883150"/>
          </a:xfrm>
        </p:spPr>
        <p:txBody>
          <a:bodyPr>
            <a:noAutofit/>
          </a:bodyPr>
          <a:lstStyle/>
          <a:p>
            <a:pPr marL="0" indent="0">
              <a:spcAft>
                <a:spcPts val="1800"/>
              </a:spcAft>
              <a:buNone/>
            </a:pPr>
            <a:r>
              <a:rPr lang="en-US" sz="2400" b="1" dirty="0">
                <a:solidFill>
                  <a:srgbClr val="0014FE"/>
                </a:solidFill>
              </a:rPr>
              <a:t>Key Terms</a:t>
            </a:r>
            <a:endParaRPr lang="en-US" sz="2400" dirty="0"/>
          </a:p>
          <a:p>
            <a:pPr marL="457200" indent="-457200">
              <a:buFont typeface="+mj-lt"/>
              <a:buAutoNum type="arabicPeriod"/>
            </a:pPr>
            <a:r>
              <a:rPr lang="en-US" sz="2400" b="1" dirty="0"/>
              <a:t>Alpha radiation</a:t>
            </a:r>
            <a:r>
              <a:rPr lang="en-US" sz="2400" dirty="0"/>
              <a:t>: ionizing particle radiation that consists of two protons and two neutrons</a:t>
            </a:r>
          </a:p>
          <a:p>
            <a:pPr lvl="1"/>
            <a:r>
              <a:rPr lang="en-US" sz="2200" dirty="0"/>
              <a:t>Can’t penetrate skin</a:t>
            </a:r>
          </a:p>
          <a:p>
            <a:pPr lvl="1"/>
            <a:r>
              <a:rPr lang="en-US" sz="2200" dirty="0"/>
              <a:t>If inhaled or ingested, can cause organ damage and cancer</a:t>
            </a:r>
          </a:p>
          <a:p>
            <a:pPr marL="457200" indent="-457200">
              <a:buFont typeface="+mj-lt"/>
              <a:buAutoNum type="arabicPeriod"/>
            </a:pPr>
            <a:r>
              <a:rPr lang="en-US" sz="2400" b="1" dirty="0"/>
              <a:t>Beta radiation</a:t>
            </a:r>
            <a:r>
              <a:rPr lang="en-US" sz="2400" dirty="0"/>
              <a:t>: ionizing particle radiation that consists of electrons</a:t>
            </a:r>
          </a:p>
          <a:p>
            <a:pPr lvl="1"/>
            <a:r>
              <a:rPr lang="en-US" sz="2200" dirty="0"/>
              <a:t>Can penetrate upper layers of skin but easily blocked by protective clothes</a:t>
            </a:r>
          </a:p>
          <a:p>
            <a:pPr lvl="1"/>
            <a:r>
              <a:rPr lang="en-US" sz="2200" dirty="0"/>
              <a:t>If inhaled or ingested, can cause organ damage and cancer</a:t>
            </a:r>
          </a:p>
          <a:p>
            <a:pPr marL="457200" indent="-457200">
              <a:buFont typeface="+mj-lt"/>
              <a:buAutoNum type="arabicPeriod"/>
            </a:pPr>
            <a:r>
              <a:rPr lang="en-US" sz="2400" b="1" dirty="0"/>
              <a:t>Gamma radiation</a:t>
            </a:r>
            <a:r>
              <a:rPr lang="en-US" sz="2400" dirty="0"/>
              <a:t>: ionizing high-energy electromagnetic waves (photons)</a:t>
            </a:r>
          </a:p>
          <a:p>
            <a:pPr lvl="1"/>
            <a:r>
              <a:rPr lang="en-US" sz="2200" dirty="0"/>
              <a:t>Easily penetrates skin and difficult to block</a:t>
            </a:r>
          </a:p>
          <a:p>
            <a:pPr lvl="1"/>
            <a:r>
              <a:rPr lang="en-US" sz="2200" dirty="0"/>
              <a:t>Greatest potential harm to human health</a:t>
            </a:r>
          </a:p>
        </p:txBody>
      </p:sp>
    </p:spTree>
    <p:extLst>
      <p:ext uri="{BB962C8B-B14F-4D97-AF65-F5344CB8AC3E}">
        <p14:creationId xmlns:p14="http://schemas.microsoft.com/office/powerpoint/2010/main" val="280795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99B9C-1A32-484B-A3C5-AA8B8AF0D632}"/>
              </a:ext>
            </a:extLst>
          </p:cNvPr>
          <p:cNvSpPr>
            <a:spLocks noGrp="1"/>
          </p:cNvSpPr>
          <p:nvPr>
            <p:ph type="title"/>
          </p:nvPr>
        </p:nvSpPr>
        <p:spPr/>
        <p:txBody>
          <a:bodyPr anchor="t"/>
          <a:lstStyle/>
          <a:p>
            <a:pPr algn="ctr"/>
            <a:r>
              <a:rPr lang="en-US" b="1" dirty="0"/>
              <a:t>IG 4: Ionizing Radiation</a:t>
            </a:r>
          </a:p>
        </p:txBody>
      </p:sp>
      <p:pic>
        <p:nvPicPr>
          <p:cNvPr id="8" name="Picture Placeholder 7" descr="An infographic depicts the ionizing radiation mechanism.&#10;An illustration shows the penetrating abilities of alpha, beta, and gamma radiation. In alpha radiation, two protons and two neutrons are lost. Alpha particles cannot penetrate paper or skin but can be harmful if inhaled or ingested in food or water. In beta radiation, an electron is lost. Beta particles can penetrate the upper layers of the skin but are easily stopped by a thin sheet of aluminum or very heavy clothing. In gamma radiation, short wavelength electromagnetic radiation is released (similar to X rays). High-energy gamma rays can only be stopped by thick or very dense material such as concrete or lead. An illustration below shows all three radiation falls on the paper, only beta and gamma radiation pass through paper, and falls on aluminum or thick clothing, only gamma radiation pass through aluminum or thick clothing, and falls on the lead or thick brick and the penetration is incomplete in very dense materials.">
            <a:extLst>
              <a:ext uri="{FF2B5EF4-FFF2-40B4-BE49-F238E27FC236}">
                <a16:creationId xmlns:a16="http://schemas.microsoft.com/office/drawing/2014/main" id="{CCE0F114-FAC3-495C-8ECE-E7CDF22B5E7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216728" y="1609344"/>
            <a:ext cx="7758545" cy="4998720"/>
          </a:xfrm>
          <a:prstGeom prst="rect">
            <a:avLst/>
          </a:prstGeom>
        </p:spPr>
      </p:pic>
    </p:spTree>
    <p:extLst>
      <p:ext uri="{BB962C8B-B14F-4D97-AF65-F5344CB8AC3E}">
        <p14:creationId xmlns:p14="http://schemas.microsoft.com/office/powerpoint/2010/main" val="5277384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DF54-0FA4-4897-A7D9-820E14E8986A}"/>
              </a:ext>
            </a:extLst>
          </p:cNvPr>
          <p:cNvSpPr>
            <a:spLocks noGrp="1"/>
          </p:cNvSpPr>
          <p:nvPr>
            <p:ph type="title"/>
          </p:nvPr>
        </p:nvSpPr>
        <p:spPr/>
        <p:txBody>
          <a:bodyPr anchor="t"/>
          <a:lstStyle/>
          <a:p>
            <a:pPr algn="ctr"/>
            <a:r>
              <a:rPr lang="en-US" b="1" dirty="0"/>
              <a:t>V. How Is the Rate of Decay of a Radioactive Atom Measured?</a:t>
            </a:r>
          </a:p>
        </p:txBody>
      </p:sp>
      <p:sp>
        <p:nvSpPr>
          <p:cNvPr id="3" name="Content Placeholder 2">
            <a:extLst>
              <a:ext uri="{FF2B5EF4-FFF2-40B4-BE49-F238E27FC236}">
                <a16:creationId xmlns:a16="http://schemas.microsoft.com/office/drawing/2014/main" id="{5D94E7F1-D7A3-4AD2-A4F1-51AFAAE09E10}"/>
              </a:ext>
            </a:extLst>
          </p:cNvPr>
          <p:cNvSpPr>
            <a:spLocks noGrp="1"/>
          </p:cNvSpPr>
          <p:nvPr>
            <p:ph idx="1"/>
          </p:nvPr>
        </p:nvSpPr>
        <p:spPr>
          <a:xfrm>
            <a:off x="838200" y="2393243"/>
            <a:ext cx="10515600" cy="3783719"/>
          </a:xfrm>
        </p:spPr>
        <p:txBody>
          <a:bodyPr/>
          <a:lstStyle/>
          <a:p>
            <a:pPr marL="0" indent="0">
              <a:lnSpc>
                <a:spcPct val="100000"/>
              </a:lnSpc>
              <a:buNone/>
            </a:pPr>
            <a:r>
              <a:rPr lang="en-US" b="1" dirty="0">
                <a:solidFill>
                  <a:srgbClr val="7030A0"/>
                </a:solidFill>
              </a:rPr>
              <a:t>Key Concept 5</a:t>
            </a:r>
            <a:r>
              <a:rPr lang="en-US" dirty="0">
                <a:solidFill>
                  <a:srgbClr val="7030A0"/>
                </a:solidFill>
              </a:rPr>
              <a:t>: </a:t>
            </a:r>
            <a:r>
              <a:rPr lang="en-US" dirty="0"/>
              <a:t>Radioactive decay is measured in terms of a half-life and can vary in duration from milliseconds to billions of years for different isotopes.</a:t>
            </a:r>
          </a:p>
        </p:txBody>
      </p:sp>
    </p:spTree>
    <p:extLst>
      <p:ext uri="{BB962C8B-B14F-4D97-AF65-F5344CB8AC3E}">
        <p14:creationId xmlns:p14="http://schemas.microsoft.com/office/powerpoint/2010/main" val="39522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78BA-FD24-4424-814B-AD2E1C31A79B}"/>
              </a:ext>
            </a:extLst>
          </p:cNvPr>
          <p:cNvSpPr>
            <a:spLocks noGrp="1"/>
          </p:cNvSpPr>
          <p:nvPr>
            <p:ph type="title"/>
          </p:nvPr>
        </p:nvSpPr>
        <p:spPr/>
        <p:txBody>
          <a:bodyPr anchor="t"/>
          <a:lstStyle/>
          <a:p>
            <a:r>
              <a:rPr lang="en-US" b="1" dirty="0"/>
              <a:t>Radioactive Decay</a:t>
            </a:r>
          </a:p>
        </p:txBody>
      </p:sp>
      <p:sp>
        <p:nvSpPr>
          <p:cNvPr id="3" name="Content Placeholder 2">
            <a:extLst>
              <a:ext uri="{FF2B5EF4-FFF2-40B4-BE49-F238E27FC236}">
                <a16:creationId xmlns:a16="http://schemas.microsoft.com/office/drawing/2014/main" id="{6067E6DC-EA6C-4CD7-A303-CF1DF8F64A34}"/>
              </a:ext>
            </a:extLst>
          </p:cNvPr>
          <p:cNvSpPr>
            <a:spLocks noGrp="1"/>
          </p:cNvSpPr>
          <p:nvPr>
            <p:ph idx="1"/>
          </p:nvPr>
        </p:nvSpPr>
        <p:spPr>
          <a:xfrm>
            <a:off x="838200" y="1568449"/>
            <a:ext cx="10515600" cy="4822825"/>
          </a:xfrm>
        </p:spPr>
        <p:txBody>
          <a:bodyPr>
            <a:noAutofit/>
          </a:bodyPr>
          <a:lstStyle/>
          <a:p>
            <a:pPr marL="0" indent="0">
              <a:lnSpc>
                <a:spcPct val="100000"/>
              </a:lnSpc>
              <a:spcAft>
                <a:spcPts val="1800"/>
              </a:spcAft>
              <a:buNone/>
            </a:pPr>
            <a:r>
              <a:rPr lang="en-US" sz="2600" b="1" dirty="0">
                <a:solidFill>
                  <a:srgbClr val="0014FE"/>
                </a:solidFill>
              </a:rPr>
              <a:t>Key Terms</a:t>
            </a:r>
            <a:endParaRPr lang="en-US" sz="2600" b="1" dirty="0"/>
          </a:p>
          <a:p>
            <a:pPr>
              <a:lnSpc>
                <a:spcPct val="100000"/>
              </a:lnSpc>
            </a:pPr>
            <a:r>
              <a:rPr lang="en-US" sz="2600" b="1" dirty="0"/>
              <a:t>Radioactive decay</a:t>
            </a:r>
            <a:r>
              <a:rPr lang="en-US" sz="2600" dirty="0"/>
              <a:t>: the spontaneous loss of particle or gamma radiation from an unstable nucleus</a:t>
            </a:r>
          </a:p>
          <a:p>
            <a:pPr lvl="1">
              <a:lnSpc>
                <a:spcPct val="100000"/>
              </a:lnSpc>
            </a:pPr>
            <a:r>
              <a:rPr lang="en-US" dirty="0"/>
              <a:t>The hazard presented by radioactive isotopes depends on the type of radiation released.</a:t>
            </a:r>
          </a:p>
          <a:p>
            <a:pPr lvl="1">
              <a:lnSpc>
                <a:spcPct val="100000"/>
              </a:lnSpc>
            </a:pPr>
            <a:r>
              <a:rPr lang="en-US" dirty="0"/>
              <a:t>Gamma radiation is most concerning</a:t>
            </a:r>
            <a:r>
              <a:rPr lang="en-US" sz="2600" dirty="0"/>
              <a:t>.</a:t>
            </a:r>
          </a:p>
          <a:p>
            <a:pPr>
              <a:lnSpc>
                <a:spcPct val="100000"/>
              </a:lnSpc>
            </a:pPr>
            <a:r>
              <a:rPr lang="en-US" sz="2600" b="1" dirty="0"/>
              <a:t>Radioactive half-life</a:t>
            </a:r>
            <a:r>
              <a:rPr lang="en-US" sz="2600" dirty="0"/>
              <a:t>: the time it takes for half of the radioactive isotopes in a sample to decay to a new form</a:t>
            </a:r>
          </a:p>
          <a:p>
            <a:pPr lvl="1">
              <a:lnSpc>
                <a:spcPct val="100000"/>
              </a:lnSpc>
            </a:pPr>
            <a:r>
              <a:rPr lang="en-US" dirty="0"/>
              <a:t>Some isotopes generated in the nuclear fission reaction have a very short half-life; others are more stable with half-lives in the hundreds or thousands of years.</a:t>
            </a:r>
          </a:p>
        </p:txBody>
      </p:sp>
    </p:spTree>
    <p:extLst>
      <p:ext uri="{BB962C8B-B14F-4D97-AF65-F5344CB8AC3E}">
        <p14:creationId xmlns:p14="http://schemas.microsoft.com/office/powerpoint/2010/main" val="266942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19305-F02F-4879-8FD1-054DC6059316}"/>
              </a:ext>
            </a:extLst>
          </p:cNvPr>
          <p:cNvSpPr>
            <a:spLocks noGrp="1"/>
          </p:cNvSpPr>
          <p:nvPr>
            <p:ph type="title"/>
          </p:nvPr>
        </p:nvSpPr>
        <p:spPr/>
        <p:txBody>
          <a:bodyPr anchor="t"/>
          <a:lstStyle/>
          <a:p>
            <a:pPr algn="ctr"/>
            <a:r>
              <a:rPr lang="en-US" b="1" dirty="0"/>
              <a:t>IG 5: Radioactive Decay</a:t>
            </a:r>
          </a:p>
        </p:txBody>
      </p:sp>
      <p:pic>
        <p:nvPicPr>
          <p:cNvPr id="8" name="Picture Placeholder 7" descr="A graph shows radioactive decay in the parent material.&#10;A graph titled “radioactive half-life” plots the “Percentage of parent atoms remaining” on the vertical axis and the “Time units (1 unit equals 1 half-life) on the horizontal axis. The values on the vertical axis are from 0 to 100 in increments of 20 and the values on the horizontal axis are from 0 to 5 in increments of 1. At time 0, 100 percent of parent material (Parent material with 100 radioactive atoms) are present. At time 1, 1 half-life equals 50 percent of parent material remains. Half of the parent material has decayed to daughter material through the loss of subatomic particles. At time 2, 2 half-lives equals 25 percent of parent material remains. Half of the 50 remaining parent atoms have decayed (from 50 down to 25). At time 3, 3 half-lives equals 12.5 percent of parent material remains. Half of the 25 remaining parent atoms have decayed; on average, 12.5 remain and so on.">
            <a:extLst>
              <a:ext uri="{FF2B5EF4-FFF2-40B4-BE49-F238E27FC236}">
                <a16:creationId xmlns:a16="http://schemas.microsoft.com/office/drawing/2014/main" id="{FFA2E50B-BC5D-4886-BBDF-C1EC8491E41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216728" y="1586069"/>
            <a:ext cx="7758545" cy="5020887"/>
          </a:xfrm>
          <a:prstGeom prst="rect">
            <a:avLst/>
          </a:prstGeom>
        </p:spPr>
      </p:pic>
    </p:spTree>
    <p:extLst>
      <p:ext uri="{BB962C8B-B14F-4D97-AF65-F5344CB8AC3E}">
        <p14:creationId xmlns:p14="http://schemas.microsoft.com/office/powerpoint/2010/main" val="33354240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580B-7ACA-4A36-BDF8-B009DA38D48A}"/>
              </a:ext>
            </a:extLst>
          </p:cNvPr>
          <p:cNvSpPr>
            <a:spLocks noGrp="1"/>
          </p:cNvSpPr>
          <p:nvPr>
            <p:ph type="title"/>
          </p:nvPr>
        </p:nvSpPr>
        <p:spPr/>
        <p:txBody>
          <a:bodyPr anchor="t"/>
          <a:lstStyle/>
          <a:p>
            <a:pPr algn="ctr"/>
            <a:r>
              <a:rPr lang="en-US" b="1" dirty="0"/>
              <a:t>VI. What Problems Are Associated with Nuclear Waste?</a:t>
            </a:r>
          </a:p>
        </p:txBody>
      </p:sp>
      <p:sp>
        <p:nvSpPr>
          <p:cNvPr id="3" name="Content Placeholder 2">
            <a:extLst>
              <a:ext uri="{FF2B5EF4-FFF2-40B4-BE49-F238E27FC236}">
                <a16:creationId xmlns:a16="http://schemas.microsoft.com/office/drawing/2014/main" id="{34044C06-61F6-4F61-AFAB-2DC51848A3D6}"/>
              </a:ext>
            </a:extLst>
          </p:cNvPr>
          <p:cNvSpPr>
            <a:spLocks noGrp="1"/>
          </p:cNvSpPr>
          <p:nvPr>
            <p:ph idx="1"/>
          </p:nvPr>
        </p:nvSpPr>
        <p:spPr>
          <a:xfrm>
            <a:off x="838200" y="3104443"/>
            <a:ext cx="10515600" cy="3072519"/>
          </a:xfrm>
        </p:spPr>
        <p:txBody>
          <a:bodyPr/>
          <a:lstStyle/>
          <a:p>
            <a:pPr marL="0" indent="0">
              <a:buNone/>
            </a:pPr>
            <a:r>
              <a:rPr lang="en-US" b="1" dirty="0">
                <a:solidFill>
                  <a:srgbClr val="7030A0"/>
                </a:solidFill>
              </a:rPr>
              <a:t>Key Concept 6</a:t>
            </a:r>
            <a:r>
              <a:rPr lang="en-US" dirty="0"/>
              <a:t>: Radioactive waste is considerably more radioactive than the original fuel. We currently have no long-term storage plan for high-level radioactive waste.</a:t>
            </a:r>
          </a:p>
        </p:txBody>
      </p:sp>
    </p:spTree>
    <p:extLst>
      <p:ext uri="{BB962C8B-B14F-4D97-AF65-F5344CB8AC3E}">
        <p14:creationId xmlns:p14="http://schemas.microsoft.com/office/powerpoint/2010/main" val="148351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8C820-C37F-45C0-B781-326CF9A2A037}"/>
              </a:ext>
            </a:extLst>
          </p:cNvPr>
          <p:cNvSpPr>
            <a:spLocks noGrp="1"/>
          </p:cNvSpPr>
          <p:nvPr>
            <p:ph type="title"/>
          </p:nvPr>
        </p:nvSpPr>
        <p:spPr/>
        <p:txBody>
          <a:bodyPr anchor="t"/>
          <a:lstStyle/>
          <a:p>
            <a:r>
              <a:rPr lang="en-US" b="1" dirty="0"/>
              <a:t>Nuclear Waste</a:t>
            </a:r>
          </a:p>
        </p:txBody>
      </p:sp>
      <p:sp>
        <p:nvSpPr>
          <p:cNvPr id="3" name="Content Placeholder 2">
            <a:extLst>
              <a:ext uri="{FF2B5EF4-FFF2-40B4-BE49-F238E27FC236}">
                <a16:creationId xmlns:a16="http://schemas.microsoft.com/office/drawing/2014/main" id="{3006BD6E-19A1-4696-B049-963883063F84}"/>
              </a:ext>
            </a:extLst>
          </p:cNvPr>
          <p:cNvSpPr>
            <a:spLocks noGrp="1"/>
          </p:cNvSpPr>
          <p:nvPr>
            <p:ph idx="1"/>
          </p:nvPr>
        </p:nvSpPr>
        <p:spPr/>
        <p:txBody>
          <a:bodyPr>
            <a:noAutofit/>
          </a:bodyPr>
          <a:lstStyle/>
          <a:p>
            <a:pPr marL="0" indent="0">
              <a:lnSpc>
                <a:spcPct val="100000"/>
              </a:lnSpc>
              <a:spcAft>
                <a:spcPts val="1800"/>
              </a:spcAft>
              <a:buNone/>
            </a:pPr>
            <a:r>
              <a:rPr lang="en-US" b="1" dirty="0">
                <a:solidFill>
                  <a:srgbClr val="0014FE"/>
                </a:solidFill>
              </a:rPr>
              <a:t>Key Terms</a:t>
            </a:r>
            <a:endParaRPr lang="en-US" b="1" dirty="0"/>
          </a:p>
          <a:p>
            <a:pPr>
              <a:lnSpc>
                <a:spcPct val="100000"/>
              </a:lnSpc>
            </a:pPr>
            <a:r>
              <a:rPr lang="en-US" b="1" dirty="0"/>
              <a:t>Low-level radioactive waste (LLRW): </a:t>
            </a:r>
            <a:r>
              <a:rPr lang="en-US" dirty="0"/>
              <a:t>material that has a low level of radiation for its volume</a:t>
            </a:r>
          </a:p>
          <a:p>
            <a:pPr lvl="1">
              <a:lnSpc>
                <a:spcPct val="100000"/>
              </a:lnSpc>
            </a:pPr>
            <a:r>
              <a:rPr lang="en-US" sz="2600" dirty="0"/>
              <a:t>Can usually be safely buried</a:t>
            </a:r>
          </a:p>
          <a:p>
            <a:pPr lvl="1">
              <a:lnSpc>
                <a:spcPct val="100000"/>
              </a:lnSpc>
            </a:pPr>
            <a:r>
              <a:rPr lang="en-US" sz="2600" dirty="0"/>
              <a:t>Most LLRW isotopes decay to background levels in 100 years.</a:t>
            </a:r>
          </a:p>
        </p:txBody>
      </p:sp>
    </p:spTree>
    <p:extLst>
      <p:ext uri="{BB962C8B-B14F-4D97-AF65-F5344CB8AC3E}">
        <p14:creationId xmlns:p14="http://schemas.microsoft.com/office/powerpoint/2010/main" val="45342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32CE-E78E-402B-B083-A9BC5C0C606C}"/>
              </a:ext>
            </a:extLst>
          </p:cNvPr>
          <p:cNvSpPr>
            <a:spLocks noGrp="1"/>
          </p:cNvSpPr>
          <p:nvPr>
            <p:ph type="title"/>
          </p:nvPr>
        </p:nvSpPr>
        <p:spPr/>
        <p:txBody>
          <a:bodyPr anchor="t"/>
          <a:lstStyle/>
          <a:p>
            <a:pPr algn="ctr"/>
            <a:r>
              <a:rPr lang="en-US" b="1" dirty="0"/>
              <a:t>IG 6a: Radioactive Waste</a:t>
            </a:r>
          </a:p>
        </p:txBody>
      </p:sp>
      <p:pic>
        <p:nvPicPr>
          <p:cNvPr id="8" name="Picture Placeholder 7" descr="An illustration shows the low-level radioactive waste disposal: burial.&#10;The illustration shows  a mountain with a cavern dug in its center. The cavern contains the low-level radioactive waste. The lower levels of waste are encased in reinforced concrete vaults. The cavern is filled with impermeable backfill which is surrounded by impermeable clay and top soil. Next to the illustration is the text, which reads, “L L R W includes contaminated items such as clothing, filters, gloves, and other materials exposed to radiation. In the United States, short half-life L L R W is disposed of as regular trash after it is no longer radioactive; longer half-life L L R W is stored in casks and sent to one of four U.S. storage facilities where it is buried underground.”">
            <a:extLst>
              <a:ext uri="{FF2B5EF4-FFF2-40B4-BE49-F238E27FC236}">
                <a16:creationId xmlns:a16="http://schemas.microsoft.com/office/drawing/2014/main" id="{48E194F9-88A0-4FDA-AFF0-D5D700ED185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402080" y="1649752"/>
            <a:ext cx="9387840" cy="4633570"/>
          </a:xfrm>
          <a:prstGeom prst="rect">
            <a:avLst/>
          </a:prstGeom>
        </p:spPr>
      </p:pic>
    </p:spTree>
    <p:extLst>
      <p:ext uri="{BB962C8B-B14F-4D97-AF65-F5344CB8AC3E}">
        <p14:creationId xmlns:p14="http://schemas.microsoft.com/office/powerpoint/2010/main" val="39550387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8C820-C37F-45C0-B781-326CF9A2A037}"/>
              </a:ext>
            </a:extLst>
          </p:cNvPr>
          <p:cNvSpPr>
            <a:spLocks noGrp="1"/>
          </p:cNvSpPr>
          <p:nvPr>
            <p:ph type="title"/>
          </p:nvPr>
        </p:nvSpPr>
        <p:spPr/>
        <p:txBody>
          <a:bodyPr anchor="t"/>
          <a:lstStyle/>
          <a:p>
            <a:r>
              <a:rPr lang="en-US" b="1" dirty="0"/>
              <a:t>Nuclear Waste: HLRW</a:t>
            </a:r>
          </a:p>
        </p:txBody>
      </p:sp>
      <p:sp>
        <p:nvSpPr>
          <p:cNvPr id="3" name="Content Placeholder 2">
            <a:extLst>
              <a:ext uri="{FF2B5EF4-FFF2-40B4-BE49-F238E27FC236}">
                <a16:creationId xmlns:a16="http://schemas.microsoft.com/office/drawing/2014/main" id="{3006BD6E-19A1-4696-B049-963883063F84}"/>
              </a:ext>
            </a:extLst>
          </p:cNvPr>
          <p:cNvSpPr>
            <a:spLocks noGrp="1"/>
          </p:cNvSpPr>
          <p:nvPr>
            <p:ph idx="1"/>
          </p:nvPr>
        </p:nvSpPr>
        <p:spPr/>
        <p:txBody>
          <a:bodyPr>
            <a:noAutofit/>
          </a:bodyPr>
          <a:lstStyle/>
          <a:p>
            <a:pPr marL="0" indent="0">
              <a:spcAft>
                <a:spcPts val="1800"/>
              </a:spcAft>
              <a:buNone/>
            </a:pPr>
            <a:r>
              <a:rPr lang="en-US" b="1" dirty="0">
                <a:solidFill>
                  <a:srgbClr val="0014FE"/>
                </a:solidFill>
              </a:rPr>
              <a:t>Key Terms</a:t>
            </a:r>
            <a:endParaRPr lang="en-US" b="1" dirty="0"/>
          </a:p>
          <a:p>
            <a:r>
              <a:rPr lang="en-US" b="1" dirty="0"/>
              <a:t>High-level radioactive waste (HLRW): </a:t>
            </a:r>
            <a:r>
              <a:rPr lang="en-US" dirty="0"/>
              <a:t>spent nuclear reactor fuel or waste from the production of nuclear weapons that is still highly radioactive</a:t>
            </a:r>
          </a:p>
          <a:p>
            <a:pPr lvl="1"/>
            <a:r>
              <a:rPr lang="en-US" sz="2600" dirty="0"/>
              <a:t>An estimated 1 million times more radioactive than the original fuel rods</a:t>
            </a:r>
          </a:p>
          <a:p>
            <a:pPr lvl="1"/>
            <a:r>
              <a:rPr lang="en-US" sz="2600" dirty="0"/>
              <a:t>Generates tremendous heat, making storage in containers inherently dangerous</a:t>
            </a:r>
          </a:p>
        </p:txBody>
      </p:sp>
    </p:spTree>
    <p:extLst>
      <p:ext uri="{BB962C8B-B14F-4D97-AF65-F5344CB8AC3E}">
        <p14:creationId xmlns:p14="http://schemas.microsoft.com/office/powerpoint/2010/main" val="1130470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0E87-D758-4AC5-AB00-661179AAAE68}"/>
              </a:ext>
            </a:extLst>
          </p:cNvPr>
          <p:cNvSpPr>
            <a:spLocks noGrp="1"/>
          </p:cNvSpPr>
          <p:nvPr>
            <p:ph type="title"/>
          </p:nvPr>
        </p:nvSpPr>
        <p:spPr/>
        <p:txBody>
          <a:bodyPr anchor="t"/>
          <a:lstStyle/>
          <a:p>
            <a:pPr algn="ctr"/>
            <a:r>
              <a:rPr lang="en-US" b="1" dirty="0"/>
              <a:t>II. How Important Is Coal as an Energy Source, and How Is It Used to Generate Electricity?</a:t>
            </a:r>
          </a:p>
        </p:txBody>
      </p:sp>
      <p:sp>
        <p:nvSpPr>
          <p:cNvPr id="3" name="Content Placeholder 2">
            <a:extLst>
              <a:ext uri="{FF2B5EF4-FFF2-40B4-BE49-F238E27FC236}">
                <a16:creationId xmlns:a16="http://schemas.microsoft.com/office/drawing/2014/main" id="{2A4646EA-7657-466D-9EC8-8C536388AF84}"/>
              </a:ext>
            </a:extLst>
          </p:cNvPr>
          <p:cNvSpPr>
            <a:spLocks noGrp="1"/>
          </p:cNvSpPr>
          <p:nvPr>
            <p:ph idx="1"/>
          </p:nvPr>
        </p:nvSpPr>
        <p:spPr>
          <a:xfrm>
            <a:off x="838200" y="2841171"/>
            <a:ext cx="10515600" cy="3335792"/>
          </a:xfrm>
        </p:spPr>
        <p:txBody>
          <a:bodyPr/>
          <a:lstStyle/>
          <a:p>
            <a:pPr marL="0" indent="0">
              <a:buNone/>
            </a:pPr>
            <a:r>
              <a:rPr lang="en-US" b="1" dirty="0">
                <a:solidFill>
                  <a:srgbClr val="7030A0"/>
                </a:solidFill>
              </a:rPr>
              <a:t>Key Concept 2</a:t>
            </a:r>
            <a:r>
              <a:rPr lang="en-US" dirty="0">
                <a:solidFill>
                  <a:srgbClr val="7030A0"/>
                </a:solidFill>
              </a:rPr>
              <a:t>: </a:t>
            </a:r>
            <a:r>
              <a:rPr lang="en-US" dirty="0"/>
              <a:t>Coal is mainly used for electricity production. It is burned to heat water to produce steam; the steam turns a turbine connected to a generator, producing electricity.</a:t>
            </a:r>
          </a:p>
        </p:txBody>
      </p:sp>
    </p:spTree>
    <p:extLst>
      <p:ext uri="{BB962C8B-B14F-4D97-AF65-F5344CB8AC3E}">
        <p14:creationId xmlns:p14="http://schemas.microsoft.com/office/powerpoint/2010/main" val="35589841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32CE-E78E-402B-B083-A9BC5C0C606C}"/>
              </a:ext>
            </a:extLst>
          </p:cNvPr>
          <p:cNvSpPr>
            <a:spLocks noGrp="1"/>
          </p:cNvSpPr>
          <p:nvPr>
            <p:ph type="title"/>
          </p:nvPr>
        </p:nvSpPr>
        <p:spPr/>
        <p:txBody>
          <a:bodyPr anchor="t"/>
          <a:lstStyle/>
          <a:p>
            <a:pPr algn="ctr"/>
            <a:r>
              <a:rPr lang="en-US" b="1" dirty="0"/>
              <a:t>IG 6b: Radioactive Waste</a:t>
            </a:r>
          </a:p>
        </p:txBody>
      </p:sp>
      <p:pic>
        <p:nvPicPr>
          <p:cNvPr id="8" name="Picture Placeholder 7" descr="An illustration shows the high-level radioactive waste disposal: Dry cask storage of spent fuel rods.&#10;The illustration shows a lead-lined steel canister that is encased in thick concrete. Fuel rods in a protective framework are contained in the canister, which is filled with helium. Text below the canister reads, “Casks must release no more than 25 millirem radiation per year (less radiation than one transglobal flight).” Text next to the illustration reads, “The United States lacks a permanent long-term storage facility for H L R W; most spent fuel rods are stored onsite at nuclear power plants in steel-lined pools. Some have been moved out of the pools and into dry casks and stored above ground.”">
            <a:extLst>
              <a:ext uri="{FF2B5EF4-FFF2-40B4-BE49-F238E27FC236}">
                <a16:creationId xmlns:a16="http://schemas.microsoft.com/office/drawing/2014/main" id="{39B4C7DC-31D4-40A0-A6EB-BC5979D5B2A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28800" y="1574851"/>
            <a:ext cx="8534400" cy="4803648"/>
          </a:xfrm>
          <a:prstGeom prst="rect">
            <a:avLst/>
          </a:prstGeom>
        </p:spPr>
      </p:pic>
    </p:spTree>
    <p:extLst>
      <p:ext uri="{BB962C8B-B14F-4D97-AF65-F5344CB8AC3E}">
        <p14:creationId xmlns:p14="http://schemas.microsoft.com/office/powerpoint/2010/main" val="39720457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EB6F8-E66D-4207-A654-7446EAD3AAEE}"/>
              </a:ext>
            </a:extLst>
          </p:cNvPr>
          <p:cNvSpPr>
            <a:spLocks noGrp="1"/>
          </p:cNvSpPr>
          <p:nvPr>
            <p:ph type="title"/>
          </p:nvPr>
        </p:nvSpPr>
        <p:spPr/>
        <p:txBody>
          <a:bodyPr anchor="t"/>
          <a:lstStyle/>
          <a:p>
            <a:r>
              <a:rPr lang="en-US" b="1" dirty="0"/>
              <a:t>U.S. Nuclear Waste Policy Act</a:t>
            </a:r>
          </a:p>
        </p:txBody>
      </p:sp>
      <p:sp>
        <p:nvSpPr>
          <p:cNvPr id="3" name="Content Placeholder 2">
            <a:extLst>
              <a:ext uri="{FF2B5EF4-FFF2-40B4-BE49-F238E27FC236}">
                <a16:creationId xmlns:a16="http://schemas.microsoft.com/office/drawing/2014/main" id="{3FAA62DC-AEE7-464E-A66B-8A80FA9BED55}"/>
              </a:ext>
            </a:extLst>
          </p:cNvPr>
          <p:cNvSpPr>
            <a:spLocks noGrp="1"/>
          </p:cNvSpPr>
          <p:nvPr>
            <p:ph idx="1"/>
          </p:nvPr>
        </p:nvSpPr>
        <p:spPr>
          <a:xfrm>
            <a:off x="838200" y="1825624"/>
            <a:ext cx="10515600" cy="4778375"/>
          </a:xfrm>
        </p:spPr>
        <p:txBody>
          <a:bodyPr>
            <a:normAutofit/>
          </a:bodyPr>
          <a:lstStyle/>
          <a:p>
            <a:pPr marL="0" indent="0">
              <a:lnSpc>
                <a:spcPct val="100000"/>
              </a:lnSpc>
              <a:spcAft>
                <a:spcPts val="1800"/>
              </a:spcAft>
              <a:buNone/>
            </a:pPr>
            <a:r>
              <a:rPr lang="en-US" sz="2600" b="1" dirty="0">
                <a:solidFill>
                  <a:srgbClr val="0014FE"/>
                </a:solidFill>
              </a:rPr>
              <a:t>Key Terms</a:t>
            </a:r>
            <a:endParaRPr lang="en-US" sz="2600" b="1" dirty="0"/>
          </a:p>
          <a:p>
            <a:pPr>
              <a:lnSpc>
                <a:spcPct val="100000"/>
              </a:lnSpc>
            </a:pPr>
            <a:r>
              <a:rPr lang="en-US" sz="2600" b="1" dirty="0"/>
              <a:t>U.S. Nuclear Waste Policy Act (1982)</a:t>
            </a:r>
            <a:r>
              <a:rPr lang="en-US" sz="2600" dirty="0"/>
              <a:t>: the federal law that mandated that the federal government build and operate a long-term repository for the disposal of high-level radioactive waste</a:t>
            </a:r>
          </a:p>
          <a:p>
            <a:pPr lvl="1">
              <a:lnSpc>
                <a:spcPct val="100000"/>
              </a:lnSpc>
            </a:pPr>
            <a:r>
              <a:rPr lang="en-US" dirty="0"/>
              <a:t>Enacted 25 years after the first U.S. nuclear power plant started operation</a:t>
            </a:r>
          </a:p>
          <a:p>
            <a:pPr lvl="1">
              <a:lnSpc>
                <a:spcPct val="100000"/>
              </a:lnSpc>
            </a:pPr>
            <a:r>
              <a:rPr lang="en-US" dirty="0"/>
              <a:t>Assigns responsibly for nuclear waste disposal to the federal Department of Energy</a:t>
            </a:r>
          </a:p>
          <a:p>
            <a:pPr lvl="1">
              <a:lnSpc>
                <a:spcPct val="100000"/>
              </a:lnSpc>
            </a:pPr>
            <a:r>
              <a:rPr lang="en-US" dirty="0"/>
              <a:t>Identified deep underground storage as the best way to dispose of HLRW</a:t>
            </a:r>
          </a:p>
          <a:p>
            <a:pPr lvl="1">
              <a:lnSpc>
                <a:spcPct val="100000"/>
              </a:lnSpc>
            </a:pPr>
            <a:r>
              <a:rPr lang="en-US" dirty="0"/>
              <a:t>Established guidelines for research and development into permanent repositories</a:t>
            </a:r>
          </a:p>
        </p:txBody>
      </p:sp>
    </p:spTree>
    <p:extLst>
      <p:ext uri="{BB962C8B-B14F-4D97-AF65-F5344CB8AC3E}">
        <p14:creationId xmlns:p14="http://schemas.microsoft.com/office/powerpoint/2010/main" val="9369749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CF2D7-0325-6A47-A6BE-A4BED93F056C}"/>
              </a:ext>
            </a:extLst>
          </p:cNvPr>
          <p:cNvSpPr>
            <a:spLocks noGrp="1"/>
          </p:cNvSpPr>
          <p:nvPr>
            <p:ph type="title"/>
          </p:nvPr>
        </p:nvSpPr>
        <p:spPr/>
        <p:txBody>
          <a:bodyPr anchor="t"/>
          <a:lstStyle/>
          <a:p>
            <a:r>
              <a:rPr lang="en-US" b="1" dirty="0"/>
              <a:t>At Fukushima</a:t>
            </a:r>
          </a:p>
        </p:txBody>
      </p:sp>
      <p:sp>
        <p:nvSpPr>
          <p:cNvPr id="3" name="Content Placeholder 2">
            <a:extLst>
              <a:ext uri="{FF2B5EF4-FFF2-40B4-BE49-F238E27FC236}">
                <a16:creationId xmlns:a16="http://schemas.microsoft.com/office/drawing/2014/main" id="{121E2176-482F-7E46-97A6-D7C6C990D083}"/>
              </a:ext>
            </a:extLst>
          </p:cNvPr>
          <p:cNvSpPr>
            <a:spLocks noGrp="1"/>
          </p:cNvSpPr>
          <p:nvPr>
            <p:ph idx="1"/>
          </p:nvPr>
        </p:nvSpPr>
        <p:spPr>
          <a:xfrm>
            <a:off x="838200" y="1825625"/>
            <a:ext cx="5728855" cy="4351338"/>
          </a:xfrm>
        </p:spPr>
        <p:txBody>
          <a:bodyPr/>
          <a:lstStyle/>
          <a:p>
            <a:pPr>
              <a:lnSpc>
                <a:spcPct val="100000"/>
              </a:lnSpc>
            </a:pPr>
            <a:r>
              <a:rPr lang="en-US" dirty="0"/>
              <a:t>To keep assemblies cool, have used lots of water. It is now radioactive. </a:t>
            </a:r>
          </a:p>
          <a:p>
            <a:pPr>
              <a:lnSpc>
                <a:spcPct val="100000"/>
              </a:lnSpc>
            </a:pPr>
            <a:r>
              <a:rPr lang="en-US" dirty="0"/>
              <a:t>Some radiation is removed, but they cannot remove tritium.</a:t>
            </a:r>
          </a:p>
          <a:p>
            <a:pPr>
              <a:lnSpc>
                <a:spcPct val="100000"/>
              </a:lnSpc>
            </a:pPr>
            <a:r>
              <a:rPr lang="en-US" dirty="0"/>
              <a:t>They are running out of storage space. Should they release water back into the ocean?</a:t>
            </a:r>
          </a:p>
        </p:txBody>
      </p:sp>
      <p:pic>
        <p:nvPicPr>
          <p:cNvPr id="10" name="Picture Placeholder 9" descr="A photo shows the crippled Fukushima Daiichi Nuclear Power Station.">
            <a:extLst>
              <a:ext uri="{FF2B5EF4-FFF2-40B4-BE49-F238E27FC236}">
                <a16:creationId xmlns:a16="http://schemas.microsoft.com/office/drawing/2014/main" id="{E517D30B-8E62-4BFD-89DB-012D9101875F}"/>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6773341" y="1818920"/>
            <a:ext cx="5299191" cy="3739715"/>
          </a:xfrm>
          <a:prstGeom prst="rect">
            <a:avLst/>
          </a:prstGeom>
        </p:spPr>
      </p:pic>
      <p:sp>
        <p:nvSpPr>
          <p:cNvPr id="4" name="Content Placeholder 3">
            <a:extLst>
              <a:ext uri="{FF2B5EF4-FFF2-40B4-BE49-F238E27FC236}">
                <a16:creationId xmlns:a16="http://schemas.microsoft.com/office/drawing/2014/main" id="{45E90E6E-8F71-4FD6-B01A-3EE4B50D4340}"/>
              </a:ext>
            </a:extLst>
          </p:cNvPr>
          <p:cNvSpPr>
            <a:spLocks noGrp="1"/>
          </p:cNvSpPr>
          <p:nvPr>
            <p:ph sz="quarter" idx="13"/>
          </p:nvPr>
        </p:nvSpPr>
        <p:spPr>
          <a:xfrm>
            <a:off x="6731772" y="5643000"/>
            <a:ext cx="5299190" cy="778505"/>
          </a:xfrm>
        </p:spPr>
        <p:txBody>
          <a:bodyPr>
            <a:normAutofit/>
          </a:bodyPr>
          <a:lstStyle/>
          <a:p>
            <a:pPr marL="0" indent="0">
              <a:lnSpc>
                <a:spcPct val="120000"/>
              </a:lnSpc>
              <a:buNone/>
            </a:pPr>
            <a:r>
              <a:rPr lang="en-US" sz="2000" dirty="0"/>
              <a:t>Storage tanks for radioactive water at Fukushima</a:t>
            </a:r>
          </a:p>
        </p:txBody>
      </p:sp>
    </p:spTree>
    <p:extLst>
      <p:ext uri="{BB962C8B-B14F-4D97-AF65-F5344CB8AC3E}">
        <p14:creationId xmlns:p14="http://schemas.microsoft.com/office/powerpoint/2010/main" val="10970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52207-64CF-44BD-9042-857DA1013467}"/>
              </a:ext>
            </a:extLst>
          </p:cNvPr>
          <p:cNvSpPr>
            <a:spLocks noGrp="1"/>
          </p:cNvSpPr>
          <p:nvPr>
            <p:ph type="title"/>
          </p:nvPr>
        </p:nvSpPr>
        <p:spPr/>
        <p:txBody>
          <a:bodyPr/>
          <a:lstStyle/>
          <a:p>
            <a:pPr algn="ctr"/>
            <a:r>
              <a:rPr lang="en-US" b="1" dirty="0"/>
              <a:t>VII. What Is the History of Nuclear Accidents Worldwide?</a:t>
            </a:r>
          </a:p>
        </p:txBody>
      </p:sp>
      <p:sp>
        <p:nvSpPr>
          <p:cNvPr id="3" name="Content Placeholder 2">
            <a:extLst>
              <a:ext uri="{FF2B5EF4-FFF2-40B4-BE49-F238E27FC236}">
                <a16:creationId xmlns:a16="http://schemas.microsoft.com/office/drawing/2014/main" id="{CED8A816-28B4-439D-8D98-3CFF56E0532E}"/>
              </a:ext>
            </a:extLst>
          </p:cNvPr>
          <p:cNvSpPr>
            <a:spLocks noGrp="1"/>
          </p:cNvSpPr>
          <p:nvPr>
            <p:ph idx="1"/>
          </p:nvPr>
        </p:nvSpPr>
        <p:spPr>
          <a:xfrm>
            <a:off x="838200" y="2619021"/>
            <a:ext cx="10515600" cy="3557941"/>
          </a:xfrm>
        </p:spPr>
        <p:txBody>
          <a:bodyPr/>
          <a:lstStyle/>
          <a:p>
            <a:pPr marL="0" indent="0">
              <a:lnSpc>
                <a:spcPct val="100000"/>
              </a:lnSpc>
              <a:buNone/>
            </a:pPr>
            <a:r>
              <a:rPr lang="en-US" b="1" dirty="0">
                <a:solidFill>
                  <a:srgbClr val="7030A0"/>
                </a:solidFill>
              </a:rPr>
              <a:t>Key Concept 7</a:t>
            </a:r>
            <a:r>
              <a:rPr lang="en-US" dirty="0">
                <a:solidFill>
                  <a:srgbClr val="7030A0"/>
                </a:solidFill>
              </a:rPr>
              <a:t>: </a:t>
            </a:r>
            <a:r>
              <a:rPr lang="en-US" dirty="0"/>
              <a:t>There have been around 100 nuclear accidents in the history of the industry; most were minor but several caused deaths, and two were severe: Chernobyl and Fukushima.</a:t>
            </a:r>
          </a:p>
        </p:txBody>
      </p:sp>
    </p:spTree>
    <p:extLst>
      <p:ext uri="{BB962C8B-B14F-4D97-AF65-F5344CB8AC3E}">
        <p14:creationId xmlns:p14="http://schemas.microsoft.com/office/powerpoint/2010/main" val="9924573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F9F1-4814-43FC-9FCB-944FF50DBF33}"/>
              </a:ext>
            </a:extLst>
          </p:cNvPr>
          <p:cNvSpPr>
            <a:spLocks noGrp="1"/>
          </p:cNvSpPr>
          <p:nvPr>
            <p:ph type="title"/>
          </p:nvPr>
        </p:nvSpPr>
        <p:spPr/>
        <p:txBody>
          <a:bodyPr anchor="t"/>
          <a:lstStyle/>
          <a:p>
            <a:r>
              <a:rPr lang="en-US" b="1" dirty="0"/>
              <a:t>Nuclear Industry Accidents</a:t>
            </a:r>
          </a:p>
        </p:txBody>
      </p:sp>
      <p:sp>
        <p:nvSpPr>
          <p:cNvPr id="3" name="Content Placeholder 2">
            <a:extLst>
              <a:ext uri="{FF2B5EF4-FFF2-40B4-BE49-F238E27FC236}">
                <a16:creationId xmlns:a16="http://schemas.microsoft.com/office/drawing/2014/main" id="{85C4D761-4067-481A-B472-6186827C540E}"/>
              </a:ext>
            </a:extLst>
          </p:cNvPr>
          <p:cNvSpPr>
            <a:spLocks noGrp="1"/>
          </p:cNvSpPr>
          <p:nvPr>
            <p:ph idx="1"/>
          </p:nvPr>
        </p:nvSpPr>
        <p:spPr>
          <a:xfrm>
            <a:off x="838200" y="1825625"/>
            <a:ext cx="10515600" cy="4667250"/>
          </a:xfrm>
        </p:spPr>
        <p:txBody>
          <a:bodyPr>
            <a:noAutofit/>
          </a:bodyPr>
          <a:lstStyle/>
          <a:p>
            <a:pPr>
              <a:lnSpc>
                <a:spcPct val="100000"/>
              </a:lnSpc>
              <a:spcBef>
                <a:spcPts val="624"/>
              </a:spcBef>
            </a:pPr>
            <a:r>
              <a:rPr lang="en-US" sz="2400" dirty="0"/>
              <a:t>Worldwide, there are more than 450 nuclear power plants, accounting for about 10% of global electricity production. </a:t>
            </a:r>
          </a:p>
          <a:p>
            <a:pPr>
              <a:lnSpc>
                <a:spcPct val="100000"/>
              </a:lnSpc>
              <a:spcBef>
                <a:spcPts val="624"/>
              </a:spcBef>
            </a:pPr>
            <a:r>
              <a:rPr lang="en-US" sz="2400" dirty="0"/>
              <a:t>Two infamous nuclear accidents (before Fukushima):</a:t>
            </a:r>
          </a:p>
          <a:p>
            <a:pPr marL="914400" lvl="1" indent="-457200">
              <a:lnSpc>
                <a:spcPct val="100000"/>
              </a:lnSpc>
              <a:spcBef>
                <a:spcPts val="624"/>
              </a:spcBef>
              <a:buFont typeface="+mj-lt"/>
              <a:buAutoNum type="arabicPeriod"/>
            </a:pPr>
            <a:r>
              <a:rPr lang="en-US" sz="2200" dirty="0"/>
              <a:t>Three Mile Island (1979)</a:t>
            </a:r>
          </a:p>
          <a:p>
            <a:pPr lvl="2">
              <a:lnSpc>
                <a:spcPct val="100000"/>
              </a:lnSpc>
              <a:spcBef>
                <a:spcPts val="624"/>
              </a:spcBef>
            </a:pPr>
            <a:r>
              <a:rPr lang="en-US" dirty="0"/>
              <a:t>Electrical failure was followed by a flurry of operator errors</a:t>
            </a:r>
          </a:p>
          <a:p>
            <a:pPr lvl="2">
              <a:lnSpc>
                <a:spcPct val="100000"/>
              </a:lnSpc>
              <a:spcBef>
                <a:spcPts val="624"/>
              </a:spcBef>
            </a:pPr>
            <a:r>
              <a:rPr lang="en-US" dirty="0"/>
              <a:t>Resulted in only minor release of radiation</a:t>
            </a:r>
          </a:p>
          <a:p>
            <a:pPr lvl="2">
              <a:lnSpc>
                <a:spcPct val="100000"/>
              </a:lnSpc>
              <a:spcBef>
                <a:spcPts val="624"/>
              </a:spcBef>
            </a:pPr>
            <a:r>
              <a:rPr lang="en-US" dirty="0"/>
              <a:t>Did not cause any public health problems but destroyed the reactor</a:t>
            </a:r>
          </a:p>
          <a:p>
            <a:pPr marL="914400" lvl="1" indent="-457200">
              <a:lnSpc>
                <a:spcPct val="100000"/>
              </a:lnSpc>
              <a:spcBef>
                <a:spcPts val="624"/>
              </a:spcBef>
              <a:buFont typeface="+mj-lt"/>
              <a:buAutoNum type="arabicPeriod"/>
            </a:pPr>
            <a:r>
              <a:rPr lang="en-US" sz="2200" dirty="0"/>
              <a:t>Chernobyl (1986): </a:t>
            </a:r>
          </a:p>
          <a:p>
            <a:pPr lvl="2">
              <a:lnSpc>
                <a:spcPct val="100000"/>
              </a:lnSpc>
              <a:spcBef>
                <a:spcPts val="624"/>
              </a:spcBef>
            </a:pPr>
            <a:r>
              <a:rPr lang="en-US" dirty="0"/>
              <a:t>Caused by human error during an experiment</a:t>
            </a:r>
          </a:p>
          <a:p>
            <a:pPr lvl="2">
              <a:lnSpc>
                <a:spcPct val="100000"/>
              </a:lnSpc>
              <a:spcBef>
                <a:spcPts val="624"/>
              </a:spcBef>
            </a:pPr>
            <a:r>
              <a:rPr lang="en-US" dirty="0"/>
              <a:t>Chain reaction escalated out of control, resulting in a full nuclear meltdown, which caused a steam explosion</a:t>
            </a:r>
          </a:p>
          <a:p>
            <a:pPr lvl="2">
              <a:lnSpc>
                <a:spcPct val="100000"/>
              </a:lnSpc>
              <a:spcBef>
                <a:spcPts val="624"/>
              </a:spcBef>
            </a:pPr>
            <a:r>
              <a:rPr lang="en-US" dirty="0"/>
              <a:t>WHO estimates that the radiation will ultimately be responsible for some 4,000 deaths</a:t>
            </a:r>
          </a:p>
        </p:txBody>
      </p:sp>
    </p:spTree>
    <p:extLst>
      <p:ext uri="{BB962C8B-B14F-4D97-AF65-F5344CB8AC3E}">
        <p14:creationId xmlns:p14="http://schemas.microsoft.com/office/powerpoint/2010/main" val="24848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A212-7DC7-4352-9506-2776F5EAF2DE}"/>
              </a:ext>
            </a:extLst>
          </p:cNvPr>
          <p:cNvSpPr>
            <a:spLocks noGrp="1"/>
          </p:cNvSpPr>
          <p:nvPr>
            <p:ph type="title"/>
          </p:nvPr>
        </p:nvSpPr>
        <p:spPr/>
        <p:txBody>
          <a:bodyPr anchor="t"/>
          <a:lstStyle/>
          <a:p>
            <a:pPr algn="ctr"/>
            <a:r>
              <a:rPr lang="en-US" b="1" dirty="0"/>
              <a:t>IG 7a: Nuclear Accidents</a:t>
            </a:r>
          </a:p>
        </p:txBody>
      </p:sp>
      <p:pic>
        <p:nvPicPr>
          <p:cNvPr id="8" name="Picture Placeholder 7" descr="An infographic shows the levels of nuclear accidents.&#10;An illustration shows stepped boxes that are labeled, starting from the bottom, from 1 to 7. The first three boxes are grouped and labeled, “Incident: Levels 1 to 3 indicate no consequences but represent a failure in safety precautions that could lead to leaked or mishandled nuclear material.” Boxes 4 through 7 are grouped and labeled, “Accident: Levels 4 to 7 indicate increasingly serious consequences to people or the environment; ranking reflects amount of radiation released.” The fifth box is labeled “Three Mile Island” and the seventh box is labeled, “Chernobyl and Fukushima.”">
            <a:extLst>
              <a:ext uri="{FF2B5EF4-FFF2-40B4-BE49-F238E27FC236}">
                <a16:creationId xmlns:a16="http://schemas.microsoft.com/office/drawing/2014/main" id="{6D0ADCF3-4281-4447-B675-BE09FBF80C1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216728" y="1447532"/>
            <a:ext cx="7758545" cy="4815840"/>
          </a:xfrm>
          <a:prstGeom prst="rect">
            <a:avLst/>
          </a:prstGeom>
        </p:spPr>
      </p:pic>
    </p:spTree>
    <p:extLst>
      <p:ext uri="{BB962C8B-B14F-4D97-AF65-F5344CB8AC3E}">
        <p14:creationId xmlns:p14="http://schemas.microsoft.com/office/powerpoint/2010/main" val="8957519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42D16-77C2-444C-B80C-51F634AF6217}"/>
              </a:ext>
            </a:extLst>
          </p:cNvPr>
          <p:cNvSpPr>
            <a:spLocks noGrp="1"/>
          </p:cNvSpPr>
          <p:nvPr>
            <p:ph type="title"/>
          </p:nvPr>
        </p:nvSpPr>
        <p:spPr/>
        <p:txBody>
          <a:bodyPr/>
          <a:lstStyle/>
          <a:p>
            <a:pPr algn="ctr"/>
            <a:r>
              <a:rPr lang="en-US" b="1" dirty="0"/>
              <a:t>IG 7b: Nuclear Accidents</a:t>
            </a:r>
            <a:endParaRPr lang="en-IN" dirty="0"/>
          </a:p>
        </p:txBody>
      </p:sp>
      <p:sp>
        <p:nvSpPr>
          <p:cNvPr id="11" name="Content Placeholder 10">
            <a:extLst>
              <a:ext uri="{FF2B5EF4-FFF2-40B4-BE49-F238E27FC236}">
                <a16:creationId xmlns:a16="http://schemas.microsoft.com/office/drawing/2014/main" id="{DA6A977A-1C6D-43CD-8BBE-D118AF533EB2}"/>
              </a:ext>
            </a:extLst>
          </p:cNvPr>
          <p:cNvSpPr>
            <a:spLocks noGrp="1"/>
          </p:cNvSpPr>
          <p:nvPr>
            <p:ph idx="1"/>
          </p:nvPr>
        </p:nvSpPr>
        <p:spPr>
          <a:xfrm>
            <a:off x="578552" y="5952806"/>
            <a:ext cx="9129889" cy="860889"/>
          </a:xfrm>
        </p:spPr>
        <p:txBody>
          <a:bodyPr>
            <a:normAutofit/>
          </a:bodyPr>
          <a:lstStyle/>
          <a:p>
            <a:pPr marL="0" marR="0" indent="0">
              <a:lnSpc>
                <a:spcPct val="100000"/>
              </a:lnSpc>
              <a:spcBef>
                <a:spcPts val="0"/>
              </a:spcBef>
              <a:spcAft>
                <a:spcPts val="0"/>
              </a:spcAft>
              <a:buNone/>
            </a:pPr>
            <a:r>
              <a:rPr lang="en-GB" sz="1600" b="1" dirty="0">
                <a:solidFill>
                  <a:srgbClr val="000000"/>
                </a:solidFill>
                <a:ea typeface="Times New Roman"/>
                <a:cs typeface="Times New Roman"/>
              </a:rPr>
              <a:t>Infographic </a:t>
            </a:r>
            <a:r>
              <a:rPr lang="nb-NO" sz="1600" b="1" dirty="0">
                <a:solidFill>
                  <a:srgbClr val="000000"/>
                </a:solidFill>
                <a:ea typeface="Times New Roman"/>
                <a:cs typeface="Times New Roman"/>
              </a:rPr>
              <a:t>11.1.7 part 2</a:t>
            </a:r>
            <a:endParaRPr lang="en-US" sz="1600" dirty="0">
              <a:solidFill>
                <a:srgbClr val="000000"/>
              </a:solidFill>
              <a:ea typeface="Times New Roman"/>
              <a:cs typeface="Times New Roman"/>
            </a:endParaRPr>
          </a:p>
          <a:p>
            <a:pPr marL="0" marR="0" indent="0">
              <a:lnSpc>
                <a:spcPct val="100000"/>
              </a:lnSpc>
              <a:spcBef>
                <a:spcPts val="0"/>
              </a:spcBef>
              <a:spcAft>
                <a:spcPts val="0"/>
              </a:spcAft>
              <a:buNone/>
            </a:pPr>
            <a:r>
              <a:rPr lang="en-GB" sz="1600" dirty="0">
                <a:solidFill>
                  <a:srgbClr val="000000"/>
                </a:solidFill>
                <a:ea typeface="Times New Roman"/>
                <a:cs typeface="Times New Roman"/>
              </a:rPr>
              <a:t>Karr, </a:t>
            </a:r>
            <a:r>
              <a:rPr lang="en-GB" sz="1600" i="1" dirty="0">
                <a:solidFill>
                  <a:srgbClr val="000000"/>
                </a:solidFill>
                <a:ea typeface="Times New Roman"/>
                <a:cs typeface="Times New Roman"/>
              </a:rPr>
              <a:t>Scientific American: Environmental Science for a Changing World</a:t>
            </a:r>
            <a:r>
              <a:rPr lang="en-GB" sz="1600" dirty="0">
                <a:solidFill>
                  <a:srgbClr val="000000"/>
                </a:solidFill>
                <a:ea typeface="Times New Roman"/>
                <a:cs typeface="Times New Roman"/>
              </a:rPr>
              <a:t>, 4e</a:t>
            </a:r>
            <a:endParaRPr lang="en-US" sz="1600" dirty="0">
              <a:solidFill>
                <a:srgbClr val="000000"/>
              </a:solidFill>
              <a:ea typeface="Times New Roman"/>
              <a:cs typeface="Times New Roman"/>
            </a:endParaRPr>
          </a:p>
          <a:p>
            <a:pPr marL="0" marR="0" indent="0">
              <a:lnSpc>
                <a:spcPct val="100000"/>
              </a:lnSpc>
              <a:spcBef>
                <a:spcPts val="0"/>
              </a:spcBef>
              <a:spcAft>
                <a:spcPts val="0"/>
              </a:spcAft>
              <a:buNone/>
            </a:pPr>
            <a:r>
              <a:rPr lang="en-GB" sz="1600" dirty="0">
                <a:solidFill>
                  <a:srgbClr val="000000"/>
                </a:solidFill>
                <a:ea typeface="Times New Roman"/>
                <a:cs typeface="Times New Roman"/>
              </a:rPr>
              <a:t>© 2021 W. H. Freeman and Company</a:t>
            </a:r>
            <a:endParaRPr lang="en-US" sz="1600" dirty="0">
              <a:solidFill>
                <a:srgbClr val="000000"/>
              </a:solidFill>
              <a:ea typeface="Times New Roman"/>
              <a:cs typeface="Times New Roman"/>
            </a:endParaRPr>
          </a:p>
        </p:txBody>
      </p:sp>
      <p:graphicFrame>
        <p:nvGraphicFramePr>
          <p:cNvPr id="15" name="Table Placeholder 8" descr="This table has four columns with details of nuclear accidents. The columns are titled Year, Place, Event level, and Description of the accident.">
            <a:extLst>
              <a:ext uri="{FF2B5EF4-FFF2-40B4-BE49-F238E27FC236}">
                <a16:creationId xmlns:a16="http://schemas.microsoft.com/office/drawing/2014/main" id="{BC5B8FF4-86B8-44AB-B5E8-958916958E05}"/>
              </a:ext>
            </a:extLst>
          </p:cNvPr>
          <p:cNvGraphicFramePr>
            <a:graphicFrameLocks noGrp="1"/>
          </p:cNvGraphicFramePr>
          <p:nvPr>
            <p:ph type="tbl" sz="quarter" idx="15"/>
          </p:nvPr>
        </p:nvGraphicFramePr>
        <p:xfrm>
          <a:off x="594431" y="1609057"/>
          <a:ext cx="11003139" cy="4338320"/>
        </p:xfrm>
        <a:graphic>
          <a:graphicData uri="http://schemas.openxmlformats.org/drawingml/2006/table">
            <a:tbl>
              <a:tblPr firstRow="1" bandRow="1">
                <a:tableStyleId>{5940675A-B579-460E-94D1-54222C63F5DA}</a:tableStyleId>
              </a:tblPr>
              <a:tblGrid>
                <a:gridCol w="607759">
                  <a:extLst>
                    <a:ext uri="{9D8B030D-6E8A-4147-A177-3AD203B41FA5}">
                      <a16:colId xmlns:a16="http://schemas.microsoft.com/office/drawing/2014/main" val="20000"/>
                    </a:ext>
                  </a:extLst>
                </a:gridCol>
                <a:gridCol w="1457159">
                  <a:extLst>
                    <a:ext uri="{9D8B030D-6E8A-4147-A177-3AD203B41FA5}">
                      <a16:colId xmlns:a16="http://schemas.microsoft.com/office/drawing/2014/main" val="20001"/>
                    </a:ext>
                  </a:extLst>
                </a:gridCol>
                <a:gridCol w="1175068">
                  <a:extLst>
                    <a:ext uri="{9D8B030D-6E8A-4147-A177-3AD203B41FA5}">
                      <a16:colId xmlns:a16="http://schemas.microsoft.com/office/drawing/2014/main" val="20002"/>
                    </a:ext>
                  </a:extLst>
                </a:gridCol>
                <a:gridCol w="7763153">
                  <a:extLst>
                    <a:ext uri="{9D8B030D-6E8A-4147-A177-3AD203B41FA5}">
                      <a16:colId xmlns:a16="http://schemas.microsoft.com/office/drawing/2014/main" val="20003"/>
                    </a:ext>
                  </a:extLst>
                </a:gridCol>
              </a:tblGrid>
              <a:tr h="0">
                <a:tc>
                  <a:txBody>
                    <a:bodyPr/>
                    <a:lstStyle/>
                    <a:p>
                      <a:pPr marL="0" marR="0">
                        <a:lnSpc>
                          <a:spcPct val="100000"/>
                        </a:lnSpc>
                        <a:spcBef>
                          <a:spcPts val="0"/>
                        </a:spcBef>
                        <a:spcAft>
                          <a:spcPts val="0"/>
                        </a:spcAft>
                      </a:pPr>
                      <a:endParaRPr lang="en-US" sz="1400" b="1" cap="all" dirty="0">
                        <a:solidFill>
                          <a:srgbClr val="FFFFFF"/>
                        </a:solidFill>
                        <a:effectLst/>
                        <a:latin typeface="+mn-lt"/>
                        <a:ea typeface="Times New Roman"/>
                        <a:cs typeface="Times New Roman"/>
                      </a:endParaRPr>
                    </a:p>
                  </a:txBody>
                  <a:tcPr marT="76200" marB="76200" anchor="ctr">
                    <a:lnR w="12700"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400" b="1" cap="all" dirty="0">
                        <a:solidFill>
                          <a:srgbClr val="FFFFFF"/>
                        </a:solidFill>
                        <a:effectLst/>
                        <a:latin typeface="+mn-lt"/>
                        <a:ea typeface="Times New Roman"/>
                        <a:cs typeface="Times New Roman"/>
                      </a:endParaRPr>
                    </a:p>
                  </a:txBody>
                  <a:tcPr marT="76200" marB="7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400" b="1" cap="all" dirty="0">
                        <a:solidFill>
                          <a:srgbClr val="FFFFFF"/>
                        </a:solidFill>
                        <a:effectLst/>
                        <a:latin typeface="+mn-lt"/>
                        <a:ea typeface="Times New Roman"/>
                        <a:cs typeface="Times New Roman"/>
                      </a:endParaRPr>
                    </a:p>
                  </a:txBody>
                  <a:tcPr marT="76200" marB="76200" anchor="ctr">
                    <a:lnL w="12700" cap="flat" cmpd="sng" algn="ctr">
                      <a:no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dirty="0">
                          <a:effectLst/>
                          <a:latin typeface="+mn-lt"/>
                        </a:rPr>
                        <a:t>NOTABLE NUCLEAR EVENTS</a:t>
                      </a:r>
                      <a:endParaRPr lang="en-US" sz="1400" b="1" cap="all" dirty="0">
                        <a:solidFill>
                          <a:srgbClr val="FFFFFF"/>
                        </a:solidFill>
                        <a:effectLst/>
                        <a:latin typeface="+mn-lt"/>
                        <a:ea typeface="Times New Roman"/>
                        <a:cs typeface="Times New Roman"/>
                      </a:endParaRPr>
                    </a:p>
                  </a:txBody>
                  <a:tcPr marT="76200" marB="76200" anchor="ctr"/>
                </a:tc>
                <a:extLst>
                  <a:ext uri="{0D108BD9-81ED-4DB2-BD59-A6C34878D82A}">
                    <a16:rowId xmlns:a16="http://schemas.microsoft.com/office/drawing/2014/main" val="1988780646"/>
                  </a:ext>
                </a:extLst>
              </a:tr>
              <a:tr h="0">
                <a:tc>
                  <a:txBody>
                    <a:bodyPr/>
                    <a:lstStyle/>
                    <a:p>
                      <a:pPr marL="0" marR="0">
                        <a:lnSpc>
                          <a:spcPct val="100000"/>
                        </a:lnSpc>
                        <a:spcBef>
                          <a:spcPts val="0"/>
                        </a:spcBef>
                        <a:spcAft>
                          <a:spcPts val="0"/>
                        </a:spcAft>
                      </a:pPr>
                      <a:r>
                        <a:rPr lang="en-US" sz="1400" b="1" cap="all" dirty="0">
                          <a:effectLst/>
                          <a:latin typeface="+mn-lt"/>
                        </a:rPr>
                        <a:t>YEAR</a:t>
                      </a:r>
                      <a:endParaRPr lang="en-US" sz="1400" b="1" cap="all" dirty="0">
                        <a:solidFill>
                          <a:srgbClr val="FFFFFF"/>
                        </a:solidFill>
                        <a:effectLst/>
                        <a:latin typeface="+mn-lt"/>
                        <a:ea typeface="Times New Roman"/>
                        <a:cs typeface="Times New Roman"/>
                      </a:endParaRPr>
                    </a:p>
                  </a:txBody>
                  <a:tcPr marT="76200" marB="76200" anchor="ctr"/>
                </a:tc>
                <a:tc>
                  <a:txBody>
                    <a:bodyPr/>
                    <a:lstStyle/>
                    <a:p>
                      <a:pPr marL="0" marR="0">
                        <a:lnSpc>
                          <a:spcPct val="100000"/>
                        </a:lnSpc>
                        <a:spcBef>
                          <a:spcPts val="0"/>
                        </a:spcBef>
                        <a:spcAft>
                          <a:spcPts val="0"/>
                        </a:spcAft>
                      </a:pPr>
                      <a:r>
                        <a:rPr lang="en-US" sz="1400" b="1" cap="all" dirty="0">
                          <a:effectLst/>
                          <a:latin typeface="+mn-lt"/>
                        </a:rPr>
                        <a:t>PLACE</a:t>
                      </a:r>
                      <a:endParaRPr lang="en-US" sz="1400" b="1" cap="all" dirty="0">
                        <a:solidFill>
                          <a:srgbClr val="FFFFFF"/>
                        </a:solidFill>
                        <a:effectLst/>
                        <a:latin typeface="+mn-lt"/>
                        <a:ea typeface="Times New Roman"/>
                        <a:cs typeface="Times New Roman"/>
                      </a:endParaRPr>
                    </a:p>
                  </a:txBody>
                  <a:tcPr marT="76200" marB="76200" anchor="ctr"/>
                </a:tc>
                <a:tc>
                  <a:txBody>
                    <a:bodyPr/>
                    <a:lstStyle/>
                    <a:p>
                      <a:pPr marL="0" marR="0">
                        <a:lnSpc>
                          <a:spcPct val="100000"/>
                        </a:lnSpc>
                        <a:spcBef>
                          <a:spcPts val="0"/>
                        </a:spcBef>
                        <a:spcAft>
                          <a:spcPts val="0"/>
                        </a:spcAft>
                      </a:pPr>
                      <a:r>
                        <a:rPr lang="en-US" sz="1400" b="1" cap="all" dirty="0">
                          <a:effectLst/>
                          <a:latin typeface="+mn-lt"/>
                        </a:rPr>
                        <a:t>EVENT LEVEL</a:t>
                      </a:r>
                      <a:endParaRPr lang="en-US" sz="1400" b="1" cap="all" dirty="0">
                        <a:solidFill>
                          <a:srgbClr val="FFFFFF"/>
                        </a:solidFill>
                        <a:effectLst/>
                        <a:latin typeface="+mn-lt"/>
                        <a:ea typeface="Times New Roman"/>
                        <a:cs typeface="Times New Roman"/>
                      </a:endParaRPr>
                    </a:p>
                  </a:txBody>
                  <a:tcPr marT="76200" marB="76200" anchor="ctr"/>
                </a:tc>
                <a:tc>
                  <a:txBody>
                    <a:bodyPr/>
                    <a:lstStyle/>
                    <a:p>
                      <a:pPr marL="0" marR="0">
                        <a:lnSpc>
                          <a:spcPct val="100000"/>
                        </a:lnSpc>
                        <a:spcBef>
                          <a:spcPts val="0"/>
                        </a:spcBef>
                        <a:spcAft>
                          <a:spcPts val="0"/>
                        </a:spcAft>
                      </a:pPr>
                      <a:r>
                        <a:rPr lang="en-US" sz="1400" b="1" cap="all" dirty="0">
                          <a:effectLst/>
                          <a:latin typeface="+mn-lt"/>
                        </a:rPr>
                        <a:t>DESCRIPTION</a:t>
                      </a:r>
                      <a:endParaRPr lang="en-US" sz="1400" b="1" cap="all" dirty="0">
                        <a:solidFill>
                          <a:srgbClr val="FFFFFF"/>
                        </a:solidFill>
                        <a:effectLst/>
                        <a:latin typeface="+mn-lt"/>
                        <a:ea typeface="Times New Roman"/>
                        <a:cs typeface="Times New Roman"/>
                      </a:endParaRPr>
                    </a:p>
                  </a:txBody>
                  <a:tcPr marT="76200" marB="76200" anchor="ctr"/>
                </a:tc>
                <a:extLst>
                  <a:ext uri="{0D108BD9-81ED-4DB2-BD59-A6C34878D82A}">
                    <a16:rowId xmlns:a16="http://schemas.microsoft.com/office/drawing/2014/main" val="10001"/>
                  </a:ext>
                </a:extLst>
              </a:tr>
              <a:tr h="0">
                <a:tc>
                  <a:txBody>
                    <a:bodyPr/>
                    <a:lstStyle/>
                    <a:p>
                      <a:pPr marL="0" marR="0">
                        <a:lnSpc>
                          <a:spcPct val="100000"/>
                        </a:lnSpc>
                        <a:spcBef>
                          <a:spcPts val="600"/>
                        </a:spcBef>
                        <a:spcAft>
                          <a:spcPts val="0"/>
                        </a:spcAft>
                      </a:pPr>
                      <a:r>
                        <a:rPr lang="en-US" sz="1200" dirty="0">
                          <a:effectLst/>
                          <a:latin typeface="+mn-lt"/>
                        </a:rPr>
                        <a:t>1952</a:t>
                      </a:r>
                      <a:endParaRPr lang="en-US" sz="750" dirty="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Chalk River (Canada) </a:t>
                      </a:r>
                      <a:endParaRPr lang="en-US" sz="750">
                        <a:solidFill>
                          <a:srgbClr val="000000"/>
                        </a:solidFill>
                        <a:effectLst/>
                        <a:latin typeface="+mn-lt"/>
                        <a:ea typeface="Times New Roman"/>
                        <a:cs typeface="Whitney-Book"/>
                      </a:endParaRPr>
                    </a:p>
                  </a:txBody>
                  <a:tcPr marT="50800" marB="57150"/>
                </a:tc>
                <a:tc>
                  <a:txBody>
                    <a:bodyPr/>
                    <a:lstStyle/>
                    <a:p>
                      <a:pPr marL="0" marR="0" algn="ctr">
                        <a:lnSpc>
                          <a:spcPct val="100000"/>
                        </a:lnSpc>
                        <a:spcBef>
                          <a:spcPts val="600"/>
                        </a:spcBef>
                        <a:spcAft>
                          <a:spcPts val="0"/>
                        </a:spcAft>
                      </a:pPr>
                      <a:r>
                        <a:rPr lang="en-US" sz="1200">
                          <a:effectLst/>
                          <a:latin typeface="+mn-lt"/>
                        </a:rPr>
                        <a:t>5</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dirty="0">
                          <a:effectLst/>
                          <a:latin typeface="+mn-lt"/>
                        </a:rPr>
                        <a:t>First reactor accident; malfunction and human error led to partial meltdown and steam explosion that released radiation.</a:t>
                      </a:r>
                      <a:endParaRPr lang="en-US" sz="750" dirty="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2"/>
                  </a:ext>
                </a:extLst>
              </a:tr>
              <a:tr h="370840">
                <a:tc>
                  <a:txBody>
                    <a:bodyPr/>
                    <a:lstStyle/>
                    <a:p>
                      <a:pPr marL="0" marR="0">
                        <a:lnSpc>
                          <a:spcPct val="100000"/>
                        </a:lnSpc>
                        <a:spcBef>
                          <a:spcPts val="600"/>
                        </a:spcBef>
                        <a:spcAft>
                          <a:spcPts val="0"/>
                        </a:spcAft>
                      </a:pPr>
                      <a:r>
                        <a:rPr lang="en-US" sz="1200">
                          <a:effectLst/>
                          <a:latin typeface="+mn-lt"/>
                        </a:rPr>
                        <a:t>1961</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Idaho National Laboratory (U.S.) </a:t>
                      </a:r>
                      <a:endParaRPr lang="en-US" sz="750">
                        <a:solidFill>
                          <a:srgbClr val="000000"/>
                        </a:solidFill>
                        <a:effectLst/>
                        <a:latin typeface="+mn-lt"/>
                        <a:ea typeface="Times New Roman"/>
                        <a:cs typeface="Whitney-Book"/>
                      </a:endParaRPr>
                    </a:p>
                  </a:txBody>
                  <a:tcPr marT="50800" marB="57150"/>
                </a:tc>
                <a:tc>
                  <a:txBody>
                    <a:bodyPr/>
                    <a:lstStyle/>
                    <a:p>
                      <a:pPr marL="0" marR="0" algn="ctr">
                        <a:lnSpc>
                          <a:spcPct val="100000"/>
                        </a:lnSpc>
                        <a:spcBef>
                          <a:spcPts val="600"/>
                        </a:spcBef>
                        <a:spcAft>
                          <a:spcPts val="0"/>
                        </a:spcAft>
                      </a:pPr>
                      <a:r>
                        <a:rPr lang="en-US" sz="1200" dirty="0">
                          <a:effectLst/>
                          <a:latin typeface="+mn-lt"/>
                        </a:rPr>
                        <a:t>Not </a:t>
                      </a:r>
                      <a:br>
                        <a:rPr lang="en-US" sz="1200" dirty="0">
                          <a:effectLst/>
                          <a:latin typeface="+mn-lt"/>
                        </a:rPr>
                      </a:br>
                      <a:r>
                        <a:rPr lang="en-US" sz="1200" dirty="0">
                          <a:effectLst/>
                          <a:latin typeface="+mn-lt"/>
                        </a:rPr>
                        <a:t>determined</a:t>
                      </a:r>
                      <a:endParaRPr lang="en-US" sz="750" dirty="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dirty="0">
                          <a:effectLst/>
                          <a:latin typeface="+mn-lt"/>
                        </a:rPr>
                        <a:t>Failed attempt to safely restart an experimental reactor (possibly due to incorrectly inserted control rods) resulted in an uncontrolled chain reaction and explosion that killed three workers.</a:t>
                      </a:r>
                      <a:endParaRPr lang="en-US" sz="750" dirty="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3"/>
                  </a:ext>
                </a:extLst>
              </a:tr>
              <a:tr h="370840">
                <a:tc>
                  <a:txBody>
                    <a:bodyPr/>
                    <a:lstStyle/>
                    <a:p>
                      <a:pPr marL="0" marR="0">
                        <a:lnSpc>
                          <a:spcPct val="100000"/>
                        </a:lnSpc>
                        <a:spcBef>
                          <a:spcPts val="600"/>
                        </a:spcBef>
                        <a:spcAft>
                          <a:spcPts val="0"/>
                        </a:spcAft>
                      </a:pPr>
                      <a:r>
                        <a:rPr lang="en-US" sz="1200">
                          <a:effectLst/>
                          <a:latin typeface="+mn-lt"/>
                        </a:rPr>
                        <a:t>1979</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Three Mile Island (U.S.)</a:t>
                      </a:r>
                      <a:endParaRPr lang="en-US" sz="750">
                        <a:solidFill>
                          <a:srgbClr val="000000"/>
                        </a:solidFill>
                        <a:effectLst/>
                        <a:latin typeface="+mn-lt"/>
                        <a:ea typeface="Times New Roman"/>
                        <a:cs typeface="Whitney-Book"/>
                      </a:endParaRPr>
                    </a:p>
                  </a:txBody>
                  <a:tcPr marT="50800" marB="57150"/>
                </a:tc>
                <a:tc>
                  <a:txBody>
                    <a:bodyPr/>
                    <a:lstStyle/>
                    <a:p>
                      <a:pPr marL="0" marR="0" algn="ctr">
                        <a:lnSpc>
                          <a:spcPct val="100000"/>
                        </a:lnSpc>
                        <a:spcBef>
                          <a:spcPts val="600"/>
                        </a:spcBef>
                        <a:spcAft>
                          <a:spcPts val="0"/>
                        </a:spcAft>
                      </a:pPr>
                      <a:r>
                        <a:rPr lang="en-US" sz="1200">
                          <a:effectLst/>
                          <a:latin typeface="+mn-lt"/>
                        </a:rPr>
                        <a:t>5</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dirty="0">
                          <a:effectLst/>
                          <a:latin typeface="+mn-lt"/>
                        </a:rPr>
                        <a:t>Cooling malfunction and subsequent human error led to partial meltdown; release of radioactive water and gas occurred but was contained to the immediate area.</a:t>
                      </a:r>
                      <a:endParaRPr lang="en-US" sz="750" dirty="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4"/>
                  </a:ext>
                </a:extLst>
              </a:tr>
              <a:tr h="370840">
                <a:tc>
                  <a:txBody>
                    <a:bodyPr/>
                    <a:lstStyle/>
                    <a:p>
                      <a:pPr marL="0" marR="0">
                        <a:lnSpc>
                          <a:spcPct val="100000"/>
                        </a:lnSpc>
                        <a:spcBef>
                          <a:spcPts val="600"/>
                        </a:spcBef>
                        <a:spcAft>
                          <a:spcPts val="0"/>
                        </a:spcAft>
                      </a:pPr>
                      <a:r>
                        <a:rPr lang="en-US" sz="1200">
                          <a:effectLst/>
                          <a:latin typeface="+mn-lt"/>
                        </a:rPr>
                        <a:t>1986</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Chernobyl (Ukraine)</a:t>
                      </a:r>
                      <a:endParaRPr lang="en-US" sz="750">
                        <a:solidFill>
                          <a:srgbClr val="000000"/>
                        </a:solidFill>
                        <a:effectLst/>
                        <a:latin typeface="+mn-lt"/>
                        <a:ea typeface="Times New Roman"/>
                        <a:cs typeface="Whitney-Book"/>
                      </a:endParaRPr>
                    </a:p>
                  </a:txBody>
                  <a:tcPr marT="50800" marB="57150"/>
                </a:tc>
                <a:tc>
                  <a:txBody>
                    <a:bodyPr/>
                    <a:lstStyle/>
                    <a:p>
                      <a:pPr marL="0" marR="0" algn="ctr">
                        <a:lnSpc>
                          <a:spcPct val="100000"/>
                        </a:lnSpc>
                        <a:spcBef>
                          <a:spcPts val="600"/>
                        </a:spcBef>
                        <a:spcAft>
                          <a:spcPts val="0"/>
                        </a:spcAft>
                      </a:pPr>
                      <a:r>
                        <a:rPr lang="en-US" sz="1200">
                          <a:effectLst/>
                          <a:latin typeface="+mn-lt"/>
                        </a:rPr>
                        <a:t>7</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Human error during an experiment led to a steam explosion and massive release of radiation; caused 30 deaths within a week and was, or ultimately will be, responsible for thousands of illnesses and deaths.</a:t>
                      </a:r>
                      <a:endParaRPr lang="en-US" sz="75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5"/>
                  </a:ext>
                </a:extLst>
              </a:tr>
              <a:tr h="0">
                <a:tc>
                  <a:txBody>
                    <a:bodyPr/>
                    <a:lstStyle/>
                    <a:p>
                      <a:pPr marL="0" marR="0">
                        <a:lnSpc>
                          <a:spcPct val="100000"/>
                        </a:lnSpc>
                        <a:spcBef>
                          <a:spcPts val="600"/>
                        </a:spcBef>
                        <a:spcAft>
                          <a:spcPts val="0"/>
                        </a:spcAft>
                      </a:pPr>
                      <a:r>
                        <a:rPr lang="en-US" sz="1200">
                          <a:effectLst/>
                          <a:latin typeface="+mn-lt"/>
                        </a:rPr>
                        <a:t>1987</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Goiania (Brazil)</a:t>
                      </a:r>
                      <a:endParaRPr lang="en-US" sz="750">
                        <a:solidFill>
                          <a:srgbClr val="000000"/>
                        </a:solidFill>
                        <a:effectLst/>
                        <a:latin typeface="+mn-lt"/>
                        <a:ea typeface="Times New Roman"/>
                        <a:cs typeface="Whitney-Book"/>
                      </a:endParaRPr>
                    </a:p>
                  </a:txBody>
                  <a:tcPr marT="50800" marB="57150"/>
                </a:tc>
                <a:tc>
                  <a:txBody>
                    <a:bodyPr/>
                    <a:lstStyle/>
                    <a:p>
                      <a:pPr marL="0" marR="0" algn="ctr">
                        <a:lnSpc>
                          <a:spcPct val="100000"/>
                        </a:lnSpc>
                        <a:spcBef>
                          <a:spcPts val="600"/>
                        </a:spcBef>
                        <a:spcAft>
                          <a:spcPts val="0"/>
                        </a:spcAft>
                      </a:pPr>
                      <a:r>
                        <a:rPr lang="en-US" sz="1200">
                          <a:effectLst/>
                          <a:latin typeface="+mn-lt"/>
                        </a:rPr>
                        <a:t>5</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dirty="0">
                          <a:effectLst/>
                          <a:latin typeface="+mn-lt"/>
                        </a:rPr>
                        <a:t>A radiotherapy device, stolen from an abandoned clinic where it was mistakenly left behind, was sold as scrap metal; many curious people came in contact with the colorful material inside (radioactive cesium). More than 200 were exposed to radiation, which resulted in four deaths and 20 hospitalizations.</a:t>
                      </a:r>
                      <a:endParaRPr lang="en-US" sz="750" dirty="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6"/>
                  </a:ext>
                </a:extLst>
              </a:tr>
              <a:tr h="0">
                <a:tc>
                  <a:txBody>
                    <a:bodyPr/>
                    <a:lstStyle/>
                    <a:p>
                      <a:pPr marL="0" marR="0">
                        <a:lnSpc>
                          <a:spcPct val="100000"/>
                        </a:lnSpc>
                        <a:spcBef>
                          <a:spcPts val="600"/>
                        </a:spcBef>
                        <a:spcAft>
                          <a:spcPts val="0"/>
                        </a:spcAft>
                      </a:pPr>
                      <a:r>
                        <a:rPr lang="en-US" sz="1200">
                          <a:effectLst/>
                          <a:latin typeface="+mn-lt"/>
                        </a:rPr>
                        <a:t>1999</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Tokaimura (Japan) </a:t>
                      </a:r>
                      <a:endParaRPr lang="en-US" sz="750">
                        <a:solidFill>
                          <a:srgbClr val="000000"/>
                        </a:solidFill>
                        <a:effectLst/>
                        <a:latin typeface="+mn-lt"/>
                        <a:ea typeface="Times New Roman"/>
                        <a:cs typeface="Whitney-Book"/>
                      </a:endParaRPr>
                    </a:p>
                  </a:txBody>
                  <a:tcPr marT="50800" marB="57150"/>
                </a:tc>
                <a:tc>
                  <a:txBody>
                    <a:bodyPr/>
                    <a:lstStyle/>
                    <a:p>
                      <a:pPr marL="0" marR="0" algn="ctr">
                        <a:lnSpc>
                          <a:spcPct val="100000"/>
                        </a:lnSpc>
                        <a:spcBef>
                          <a:spcPts val="600"/>
                        </a:spcBef>
                        <a:spcAft>
                          <a:spcPts val="0"/>
                        </a:spcAft>
                      </a:pPr>
                      <a:r>
                        <a:rPr lang="en-US" sz="1200">
                          <a:effectLst/>
                          <a:latin typeface="+mn-lt"/>
                        </a:rPr>
                        <a:t>4</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Worker error in the handling of radioactive material caused two deaths and resulted in local evacuations.</a:t>
                      </a:r>
                      <a:endParaRPr lang="en-US" sz="75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7"/>
                  </a:ext>
                </a:extLst>
              </a:tr>
              <a:tr h="0">
                <a:tc>
                  <a:txBody>
                    <a:bodyPr/>
                    <a:lstStyle/>
                    <a:p>
                      <a:pPr marL="0" marR="0">
                        <a:lnSpc>
                          <a:spcPct val="100000"/>
                        </a:lnSpc>
                        <a:spcBef>
                          <a:spcPts val="600"/>
                        </a:spcBef>
                        <a:spcAft>
                          <a:spcPts val="0"/>
                        </a:spcAft>
                      </a:pPr>
                      <a:r>
                        <a:rPr lang="en-US" sz="1200">
                          <a:effectLst/>
                          <a:latin typeface="+mn-lt"/>
                        </a:rPr>
                        <a:t>2011</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Fukushima (Japan)</a:t>
                      </a:r>
                      <a:endParaRPr lang="en-US" sz="750">
                        <a:solidFill>
                          <a:srgbClr val="000000"/>
                        </a:solidFill>
                        <a:effectLst/>
                        <a:latin typeface="+mn-lt"/>
                        <a:ea typeface="Times New Roman"/>
                        <a:cs typeface="Whitney-Book"/>
                      </a:endParaRPr>
                    </a:p>
                  </a:txBody>
                  <a:tcPr marT="50800" marB="57150"/>
                </a:tc>
                <a:tc>
                  <a:txBody>
                    <a:bodyPr/>
                    <a:lstStyle/>
                    <a:p>
                      <a:pPr marL="0" marR="0" algn="ctr">
                        <a:lnSpc>
                          <a:spcPct val="100000"/>
                        </a:lnSpc>
                        <a:spcBef>
                          <a:spcPts val="600"/>
                        </a:spcBef>
                        <a:spcAft>
                          <a:spcPts val="0"/>
                        </a:spcAft>
                      </a:pPr>
                      <a:r>
                        <a:rPr lang="en-US" sz="1200" dirty="0">
                          <a:effectLst/>
                          <a:latin typeface="+mn-lt"/>
                        </a:rPr>
                        <a:t>7</a:t>
                      </a:r>
                      <a:endParaRPr lang="en-US" sz="750" dirty="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Earthquake and tsunami caused total meltdown and steam explosions that released large amounts of radiation.</a:t>
                      </a:r>
                      <a:endParaRPr lang="en-US" sz="75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8"/>
                  </a:ext>
                </a:extLst>
              </a:tr>
              <a:tr h="0">
                <a:tc>
                  <a:txBody>
                    <a:bodyPr/>
                    <a:lstStyle/>
                    <a:p>
                      <a:pPr marL="0" marR="0">
                        <a:lnSpc>
                          <a:spcPct val="100000"/>
                        </a:lnSpc>
                        <a:spcBef>
                          <a:spcPts val="600"/>
                        </a:spcBef>
                        <a:spcAft>
                          <a:spcPts val="0"/>
                        </a:spcAft>
                      </a:pPr>
                      <a:r>
                        <a:rPr lang="en-US" sz="1200">
                          <a:effectLst/>
                          <a:latin typeface="+mn-lt"/>
                        </a:rPr>
                        <a:t>2014</a:t>
                      </a:r>
                      <a:endParaRPr lang="en-US" sz="75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latin typeface="+mn-lt"/>
                        </a:rPr>
                        <a:t>New Mexico (U.S.)</a:t>
                      </a:r>
                      <a:endParaRPr lang="en-US" sz="750">
                        <a:solidFill>
                          <a:srgbClr val="000000"/>
                        </a:solidFill>
                        <a:effectLst/>
                        <a:latin typeface="+mn-lt"/>
                        <a:ea typeface="Times New Roman"/>
                        <a:cs typeface="Whitney-Book"/>
                      </a:endParaRPr>
                    </a:p>
                  </a:txBody>
                  <a:tcPr marT="50800" marB="57150"/>
                </a:tc>
                <a:tc>
                  <a:txBody>
                    <a:bodyPr/>
                    <a:lstStyle/>
                    <a:p>
                      <a:pPr marL="0" marR="0" algn="ctr">
                        <a:lnSpc>
                          <a:spcPct val="100000"/>
                        </a:lnSpc>
                        <a:spcBef>
                          <a:spcPts val="600"/>
                        </a:spcBef>
                        <a:spcAft>
                          <a:spcPts val="0"/>
                        </a:spcAft>
                      </a:pPr>
                      <a:r>
                        <a:rPr lang="en-US" sz="1200" dirty="0">
                          <a:effectLst/>
                          <a:latin typeface="+mn-lt"/>
                        </a:rPr>
                        <a:t>Not </a:t>
                      </a:r>
                      <a:br>
                        <a:rPr lang="en-US" sz="1200" dirty="0">
                          <a:effectLst/>
                          <a:latin typeface="+mn-lt"/>
                        </a:rPr>
                      </a:br>
                      <a:r>
                        <a:rPr lang="en-US" sz="1200" dirty="0">
                          <a:effectLst/>
                          <a:latin typeface="+mn-lt"/>
                        </a:rPr>
                        <a:t>determined</a:t>
                      </a:r>
                      <a:endParaRPr lang="en-US" sz="750" dirty="0">
                        <a:solidFill>
                          <a:srgbClr val="000000"/>
                        </a:solidFill>
                        <a:effectLst/>
                        <a:latin typeface="+mn-lt"/>
                        <a:ea typeface="Times New Roman"/>
                        <a:cs typeface="Whitney-Book"/>
                      </a:endParaRPr>
                    </a:p>
                  </a:txBody>
                  <a:tcPr marT="50800" marB="57150"/>
                </a:tc>
                <a:tc>
                  <a:txBody>
                    <a:bodyPr/>
                    <a:lstStyle/>
                    <a:p>
                      <a:pPr marL="0" marR="0">
                        <a:lnSpc>
                          <a:spcPct val="100000"/>
                        </a:lnSpc>
                        <a:spcBef>
                          <a:spcPts val="600"/>
                        </a:spcBef>
                        <a:spcAft>
                          <a:spcPts val="0"/>
                        </a:spcAft>
                      </a:pPr>
                      <a:r>
                        <a:rPr lang="en-US" sz="1200" dirty="0">
                          <a:effectLst/>
                          <a:latin typeface="+mn-lt"/>
                        </a:rPr>
                        <a:t>Waste container exploded in underground bunker, releasing radiation into the atmosphere; the accident was attributed to using the wrong type of kitty litter (an absorbent material used to clean and contain chemical spills). Clean-up estimates run around $2 billion.</a:t>
                      </a:r>
                      <a:endParaRPr lang="en-US" sz="750" dirty="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250737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BB05-FDBD-493E-B9EB-30D6D6713251}"/>
              </a:ext>
            </a:extLst>
          </p:cNvPr>
          <p:cNvSpPr>
            <a:spLocks noGrp="1"/>
          </p:cNvSpPr>
          <p:nvPr>
            <p:ph type="title"/>
          </p:nvPr>
        </p:nvSpPr>
        <p:spPr/>
        <p:txBody>
          <a:bodyPr anchor="t"/>
          <a:lstStyle/>
          <a:p>
            <a:pPr algn="ctr"/>
            <a:r>
              <a:rPr lang="en-US" b="1" dirty="0"/>
              <a:t>VIII. What Are the Advantages and Disadvantages of Nuclear Power?</a:t>
            </a:r>
          </a:p>
        </p:txBody>
      </p:sp>
      <p:sp>
        <p:nvSpPr>
          <p:cNvPr id="3" name="Content Placeholder 2">
            <a:extLst>
              <a:ext uri="{FF2B5EF4-FFF2-40B4-BE49-F238E27FC236}">
                <a16:creationId xmlns:a16="http://schemas.microsoft.com/office/drawing/2014/main" id="{87E3A5CA-81A1-4C69-907C-4FFEDC4514CA}"/>
              </a:ext>
            </a:extLst>
          </p:cNvPr>
          <p:cNvSpPr>
            <a:spLocks noGrp="1"/>
          </p:cNvSpPr>
          <p:nvPr>
            <p:ph idx="1"/>
          </p:nvPr>
        </p:nvSpPr>
        <p:spPr>
          <a:xfrm>
            <a:off x="838200" y="2596443"/>
            <a:ext cx="10515600" cy="3580519"/>
          </a:xfrm>
        </p:spPr>
        <p:txBody>
          <a:bodyPr/>
          <a:lstStyle/>
          <a:p>
            <a:pPr marL="0" indent="0">
              <a:buNone/>
            </a:pPr>
            <a:r>
              <a:rPr lang="en-US" b="1" dirty="0">
                <a:solidFill>
                  <a:srgbClr val="7030A0"/>
                </a:solidFill>
              </a:rPr>
              <a:t>Key Concept 8</a:t>
            </a:r>
            <a:r>
              <a:rPr lang="en-US" dirty="0">
                <a:solidFill>
                  <a:srgbClr val="7030A0"/>
                </a:solidFill>
              </a:rPr>
              <a:t>: </a:t>
            </a:r>
            <a:r>
              <a:rPr lang="en-US" dirty="0"/>
              <a:t>The advantages (low air pollution, ample supplies) and disadvantages (radioactive hazards) of nuclear power must be weighed to determine its future role in electricity production.</a:t>
            </a:r>
          </a:p>
        </p:txBody>
      </p:sp>
    </p:spTree>
    <p:extLst>
      <p:ext uri="{BB962C8B-B14F-4D97-AF65-F5344CB8AC3E}">
        <p14:creationId xmlns:p14="http://schemas.microsoft.com/office/powerpoint/2010/main" val="5896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F7E7B-B8C6-47BD-B5CB-C6143EB7E18A}"/>
              </a:ext>
            </a:extLst>
          </p:cNvPr>
          <p:cNvSpPr>
            <a:spLocks noGrp="1"/>
          </p:cNvSpPr>
          <p:nvPr>
            <p:ph type="title"/>
          </p:nvPr>
        </p:nvSpPr>
        <p:spPr/>
        <p:txBody>
          <a:bodyPr anchor="t"/>
          <a:lstStyle/>
          <a:p>
            <a:r>
              <a:rPr lang="en-US" b="1" dirty="0"/>
              <a:t>The Pros of Nuclear Power</a:t>
            </a:r>
          </a:p>
        </p:txBody>
      </p:sp>
      <p:sp>
        <p:nvSpPr>
          <p:cNvPr id="4" name="Content Placeholder 3">
            <a:extLst>
              <a:ext uri="{FF2B5EF4-FFF2-40B4-BE49-F238E27FC236}">
                <a16:creationId xmlns:a16="http://schemas.microsoft.com/office/drawing/2014/main" id="{908BED02-3189-4043-AF10-512412D6CB52}"/>
              </a:ext>
            </a:extLst>
          </p:cNvPr>
          <p:cNvSpPr>
            <a:spLocks noGrp="1"/>
          </p:cNvSpPr>
          <p:nvPr>
            <p:ph idx="1"/>
          </p:nvPr>
        </p:nvSpPr>
        <p:spPr/>
        <p:txBody>
          <a:bodyPr>
            <a:normAutofit/>
          </a:bodyPr>
          <a:lstStyle/>
          <a:p>
            <a:r>
              <a:rPr lang="en-US" dirty="0"/>
              <a:t>Uranium ore is more abundant and produces a more energy-rich fuel than fossil fuels are and do. </a:t>
            </a:r>
          </a:p>
          <a:p>
            <a:r>
              <a:rPr lang="en-US" dirty="0"/>
              <a:t>No CO</a:t>
            </a:r>
            <a:r>
              <a:rPr lang="en-US" baseline="-25000" dirty="0"/>
              <a:t>2 </a:t>
            </a:r>
            <a:r>
              <a:rPr lang="en-US" dirty="0"/>
              <a:t>and very little by-product is released during the production of electricity.</a:t>
            </a:r>
            <a:endParaRPr lang="en-US" u="sng" dirty="0"/>
          </a:p>
        </p:txBody>
      </p:sp>
      <p:pic>
        <p:nvPicPr>
          <p:cNvPr id="11" name="Picture Placeholder 10" descr="A photo shows a child from Fukushima checked for radiation.">
            <a:extLst>
              <a:ext uri="{FF2B5EF4-FFF2-40B4-BE49-F238E27FC236}">
                <a16:creationId xmlns:a16="http://schemas.microsoft.com/office/drawing/2014/main" id="{6B42B892-B27F-40C3-83F0-3A133ABE11CB}"/>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7347649" y="1642861"/>
            <a:ext cx="4019815" cy="4057666"/>
          </a:xfrm>
          <a:prstGeom prst="rect">
            <a:avLst/>
          </a:prstGeom>
        </p:spPr>
      </p:pic>
      <p:sp>
        <p:nvSpPr>
          <p:cNvPr id="3" name="Content Placeholder 2">
            <a:extLst>
              <a:ext uri="{FF2B5EF4-FFF2-40B4-BE49-F238E27FC236}">
                <a16:creationId xmlns:a16="http://schemas.microsoft.com/office/drawing/2014/main" id="{E16232EC-3480-426E-A578-AFF012E5B3E8}"/>
              </a:ext>
            </a:extLst>
          </p:cNvPr>
          <p:cNvSpPr>
            <a:spLocks noGrp="1"/>
          </p:cNvSpPr>
          <p:nvPr>
            <p:ph sz="quarter" idx="13"/>
          </p:nvPr>
        </p:nvSpPr>
        <p:spPr>
          <a:xfrm>
            <a:off x="7392461" y="5747168"/>
            <a:ext cx="4149366" cy="692727"/>
          </a:xfrm>
        </p:spPr>
        <p:txBody>
          <a:bodyPr>
            <a:normAutofit/>
          </a:bodyPr>
          <a:lstStyle/>
          <a:p>
            <a:pPr marL="0" indent="0">
              <a:buNone/>
            </a:pPr>
            <a:r>
              <a:rPr lang="en-US" sz="2000" dirty="0"/>
              <a:t>Checking a child for radiation before entering an evacuee shelter</a:t>
            </a:r>
          </a:p>
        </p:txBody>
      </p:sp>
    </p:spTree>
    <p:extLst>
      <p:ext uri="{BB962C8B-B14F-4D97-AF65-F5344CB8AC3E}">
        <p14:creationId xmlns:p14="http://schemas.microsoft.com/office/powerpoint/2010/main" val="343824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F7E7B-B8C6-47BD-B5CB-C6143EB7E18A}"/>
              </a:ext>
            </a:extLst>
          </p:cNvPr>
          <p:cNvSpPr>
            <a:spLocks noGrp="1"/>
          </p:cNvSpPr>
          <p:nvPr>
            <p:ph type="title"/>
          </p:nvPr>
        </p:nvSpPr>
        <p:spPr/>
        <p:txBody>
          <a:bodyPr anchor="t"/>
          <a:lstStyle/>
          <a:p>
            <a:pPr algn="ctr"/>
            <a:r>
              <a:rPr lang="en-US" b="1" dirty="0"/>
              <a:t>The Cons of Nuclear Power</a:t>
            </a:r>
          </a:p>
        </p:txBody>
      </p:sp>
      <p:sp>
        <p:nvSpPr>
          <p:cNvPr id="5" name="Content Placeholder 4">
            <a:extLst>
              <a:ext uri="{FF2B5EF4-FFF2-40B4-BE49-F238E27FC236}">
                <a16:creationId xmlns:a16="http://schemas.microsoft.com/office/drawing/2014/main" id="{F3A2EB0D-9D78-43CB-8377-6885EAF3EA44}"/>
              </a:ext>
            </a:extLst>
          </p:cNvPr>
          <p:cNvSpPr>
            <a:spLocks noGrp="1"/>
          </p:cNvSpPr>
          <p:nvPr>
            <p:ph idx="1"/>
          </p:nvPr>
        </p:nvSpPr>
        <p:spPr/>
        <p:txBody>
          <a:bodyPr>
            <a:noAutofit/>
          </a:bodyPr>
          <a:lstStyle/>
          <a:p>
            <a:r>
              <a:rPr lang="en-US" dirty="0"/>
              <a:t>The cost of building, maintaining, and then decommissioning nuclear plants is very expensive.</a:t>
            </a:r>
          </a:p>
          <a:p>
            <a:pPr lvl="1"/>
            <a:r>
              <a:rPr lang="en-US" sz="2600" dirty="0"/>
              <a:t>Decommissioning could cost $1 trillion.</a:t>
            </a:r>
          </a:p>
          <a:p>
            <a:r>
              <a:rPr lang="en-US" dirty="0"/>
              <a:t>Debates over safety remain unresolved:</a:t>
            </a:r>
          </a:p>
          <a:p>
            <a:pPr lvl="1"/>
            <a:r>
              <a:rPr lang="en-US" sz="2600" dirty="0"/>
              <a:t>Nuclear power plants are vulnerable to natural disasters.</a:t>
            </a:r>
          </a:p>
          <a:p>
            <a:pPr lvl="1"/>
            <a:r>
              <a:rPr lang="en-US" sz="2600" dirty="0"/>
              <a:t>There is potential for nuclear fuel to be stolen and weaponized.</a:t>
            </a:r>
          </a:p>
          <a:p>
            <a:pPr lvl="1"/>
            <a:r>
              <a:rPr lang="en-US" sz="2600" dirty="0"/>
              <a:t>Radioactive waste must be dealt with.</a:t>
            </a:r>
          </a:p>
        </p:txBody>
      </p:sp>
    </p:spTree>
    <p:extLst>
      <p:ext uri="{BB962C8B-B14F-4D97-AF65-F5344CB8AC3E}">
        <p14:creationId xmlns:p14="http://schemas.microsoft.com/office/powerpoint/2010/main" val="26687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330C0-1CFD-41C0-9C06-324D803CB2EE}"/>
              </a:ext>
            </a:extLst>
          </p:cNvPr>
          <p:cNvSpPr>
            <a:spLocks noGrp="1"/>
          </p:cNvSpPr>
          <p:nvPr>
            <p:ph type="title"/>
          </p:nvPr>
        </p:nvSpPr>
        <p:spPr/>
        <p:txBody>
          <a:bodyPr anchor="t"/>
          <a:lstStyle/>
          <a:p>
            <a:r>
              <a:rPr lang="en-US" b="1" dirty="0"/>
              <a:t>Electricity and Coal</a:t>
            </a:r>
          </a:p>
        </p:txBody>
      </p:sp>
      <p:sp>
        <p:nvSpPr>
          <p:cNvPr id="3" name="Content Placeholder 2">
            <a:extLst>
              <a:ext uri="{FF2B5EF4-FFF2-40B4-BE49-F238E27FC236}">
                <a16:creationId xmlns:a16="http://schemas.microsoft.com/office/drawing/2014/main" id="{1108903F-A991-4314-9D0B-1C1EF45A0C6E}"/>
              </a:ext>
            </a:extLst>
          </p:cNvPr>
          <p:cNvSpPr>
            <a:spLocks noGrp="1"/>
          </p:cNvSpPr>
          <p:nvPr>
            <p:ph idx="1"/>
          </p:nvPr>
        </p:nvSpPr>
        <p:spPr>
          <a:xfrm>
            <a:off x="838200" y="1578428"/>
            <a:ext cx="10515600" cy="4811485"/>
          </a:xfrm>
        </p:spPr>
        <p:txBody>
          <a:bodyPr>
            <a:normAutofit/>
          </a:bodyPr>
          <a:lstStyle/>
          <a:p>
            <a:pPr marL="0" indent="0">
              <a:spcAft>
                <a:spcPts val="1800"/>
              </a:spcAft>
              <a:buNone/>
            </a:pPr>
            <a:r>
              <a:rPr lang="en-US" b="1" dirty="0">
                <a:solidFill>
                  <a:srgbClr val="0014FE"/>
                </a:solidFill>
              </a:rPr>
              <a:t>Key Terms</a:t>
            </a:r>
            <a:endParaRPr lang="en-US" b="1" dirty="0"/>
          </a:p>
          <a:p>
            <a:r>
              <a:rPr lang="en-US" b="1" dirty="0"/>
              <a:t>Electricity:</a:t>
            </a:r>
            <a:r>
              <a:rPr lang="en-US" dirty="0"/>
              <a:t> The flow of electrons (negatively charged subatomic particles) through a conductive material (such as wire).</a:t>
            </a:r>
          </a:p>
          <a:p>
            <a:pPr lvl="1"/>
            <a:r>
              <a:rPr lang="en-US" sz="2600" dirty="0"/>
              <a:t>In 2018, 8.5 billion U.S. tons of coal were used primarily to generate electricity. </a:t>
            </a:r>
          </a:p>
          <a:p>
            <a:pPr lvl="1"/>
            <a:r>
              <a:rPr lang="en-US" sz="2600" dirty="0"/>
              <a:t>In 2018, burning coal generated approximately 40% of electricity worldwide and 27% in the United States. </a:t>
            </a:r>
          </a:p>
          <a:p>
            <a:pPr lvl="1"/>
            <a:r>
              <a:rPr lang="en-US" sz="2600" dirty="0"/>
              <a:t>It takes roughly 1 pound of coal to generate 1 kilowatt-hour (kWh) of electricity.</a:t>
            </a:r>
          </a:p>
          <a:p>
            <a:pPr lvl="1"/>
            <a:r>
              <a:rPr lang="en-US" sz="2600" dirty="0"/>
              <a:t>An average U.S. family of four would require 3,000 pounds of coal per person per year if all of their electricity is produced using coal.</a:t>
            </a:r>
          </a:p>
        </p:txBody>
      </p:sp>
    </p:spTree>
    <p:extLst>
      <p:ext uri="{BB962C8B-B14F-4D97-AF65-F5344CB8AC3E}">
        <p14:creationId xmlns:p14="http://schemas.microsoft.com/office/powerpoint/2010/main" val="26366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A293D-A1F1-4622-A4F9-E4C17A2F46D7}"/>
              </a:ext>
            </a:extLst>
          </p:cNvPr>
          <p:cNvSpPr>
            <a:spLocks noGrp="1"/>
          </p:cNvSpPr>
          <p:nvPr>
            <p:ph type="title"/>
          </p:nvPr>
        </p:nvSpPr>
        <p:spPr/>
        <p:txBody>
          <a:bodyPr anchor="t"/>
          <a:lstStyle/>
          <a:p>
            <a:pPr algn="ctr"/>
            <a:r>
              <a:rPr lang="en-US" b="1" dirty="0"/>
              <a:t>IG 8: Nuclear Power: Trade-offs</a:t>
            </a:r>
          </a:p>
        </p:txBody>
      </p:sp>
      <p:graphicFrame>
        <p:nvGraphicFramePr>
          <p:cNvPr id="8" name="Table Placeholder 7" descr="This table describes the advantages and disadvantages of the Costs, Electricity Production, Supplies, and Pollution and Safety related to nuclear power.">
            <a:extLst>
              <a:ext uri="{FF2B5EF4-FFF2-40B4-BE49-F238E27FC236}">
                <a16:creationId xmlns:a16="http://schemas.microsoft.com/office/drawing/2014/main" id="{1198C2C8-1AFC-41E0-9ED0-C706D83AAE9C}"/>
              </a:ext>
            </a:extLst>
          </p:cNvPr>
          <p:cNvGraphicFramePr>
            <a:graphicFrameLocks noGrp="1"/>
          </p:cNvGraphicFramePr>
          <p:nvPr>
            <p:ph type="tbl" sz="quarter" idx="15"/>
          </p:nvPr>
        </p:nvGraphicFramePr>
        <p:xfrm>
          <a:off x="621632" y="1329943"/>
          <a:ext cx="10948736" cy="4753610"/>
        </p:xfrm>
        <a:graphic>
          <a:graphicData uri="http://schemas.openxmlformats.org/drawingml/2006/table">
            <a:tbl>
              <a:tblPr firstRow="1" bandRow="1">
                <a:tableStyleId>{5940675A-B579-460E-94D1-54222C63F5DA}</a:tableStyleId>
              </a:tblPr>
              <a:tblGrid>
                <a:gridCol w="4157578">
                  <a:extLst>
                    <a:ext uri="{9D8B030D-6E8A-4147-A177-3AD203B41FA5}">
                      <a16:colId xmlns:a16="http://schemas.microsoft.com/office/drawing/2014/main" val="20000"/>
                    </a:ext>
                  </a:extLst>
                </a:gridCol>
                <a:gridCol w="6791158">
                  <a:extLst>
                    <a:ext uri="{9D8B030D-6E8A-4147-A177-3AD203B41FA5}">
                      <a16:colId xmlns:a16="http://schemas.microsoft.com/office/drawing/2014/main" val="20001"/>
                    </a:ext>
                  </a:extLst>
                </a:gridCol>
              </a:tblGrid>
              <a:tr h="370840">
                <a:tc>
                  <a:txBody>
                    <a:bodyPr/>
                    <a:lstStyle/>
                    <a:p>
                      <a:pPr marL="0" marR="0" algn="ctr">
                        <a:lnSpc>
                          <a:spcPct val="100000"/>
                        </a:lnSpc>
                        <a:spcBef>
                          <a:spcPts val="0"/>
                        </a:spcBef>
                        <a:spcAft>
                          <a:spcPts val="0"/>
                        </a:spcAft>
                      </a:pPr>
                      <a:r>
                        <a:rPr lang="en-US" sz="1200" b="1" cap="all" dirty="0">
                          <a:effectLst/>
                          <a:latin typeface="+mn-lt"/>
                        </a:rPr>
                        <a:t>ADVANTAGES</a:t>
                      </a:r>
                      <a:endParaRPr lang="en-US" sz="1200" b="1" cap="all" dirty="0">
                        <a:solidFill>
                          <a:srgbClr val="FFFFFF"/>
                        </a:solidFill>
                        <a:effectLst/>
                        <a:latin typeface="+mn-lt"/>
                        <a:ea typeface="Times New Roman"/>
                        <a:cs typeface="Times New Roman"/>
                      </a:endParaRPr>
                    </a:p>
                  </a:txBody>
                  <a:tcPr marT="76200" marB="76200" anchor="ctr"/>
                </a:tc>
                <a:tc>
                  <a:txBody>
                    <a:bodyPr/>
                    <a:lstStyle/>
                    <a:p>
                      <a:pPr marL="0" marR="0" algn="ctr">
                        <a:lnSpc>
                          <a:spcPct val="100000"/>
                        </a:lnSpc>
                        <a:spcBef>
                          <a:spcPts val="0"/>
                        </a:spcBef>
                        <a:spcAft>
                          <a:spcPts val="0"/>
                        </a:spcAft>
                      </a:pPr>
                      <a:r>
                        <a:rPr lang="en-US" sz="1200" b="1" cap="all" dirty="0">
                          <a:effectLst/>
                          <a:latin typeface="+mn-lt"/>
                        </a:rPr>
                        <a:t>DISADVANTAGES</a:t>
                      </a:r>
                      <a:endParaRPr lang="en-US" sz="1200" b="1" cap="all" dirty="0">
                        <a:solidFill>
                          <a:srgbClr val="FFFFFF"/>
                        </a:solidFill>
                        <a:effectLst/>
                        <a:latin typeface="+mn-lt"/>
                        <a:ea typeface="Times New Roman"/>
                        <a:cs typeface="Times New Roman"/>
                      </a:endParaRPr>
                    </a:p>
                  </a:txBody>
                  <a:tcPr marT="76200" marB="76200" anchor="ctr"/>
                </a:tc>
                <a:extLst>
                  <a:ext uri="{0D108BD9-81ED-4DB2-BD59-A6C34878D82A}">
                    <a16:rowId xmlns:a16="http://schemas.microsoft.com/office/drawing/2014/main" val="10000"/>
                  </a:ext>
                </a:extLst>
              </a:tr>
              <a:tr h="0">
                <a:tc>
                  <a:txBody>
                    <a:bodyPr/>
                    <a:lstStyle/>
                    <a:p>
                      <a:pPr marL="0" marR="0" algn="ctr">
                        <a:lnSpc>
                          <a:spcPct val="100000"/>
                        </a:lnSpc>
                        <a:spcBef>
                          <a:spcPts val="0"/>
                        </a:spcBef>
                        <a:spcAft>
                          <a:spcPts val="0"/>
                        </a:spcAft>
                      </a:pPr>
                      <a:endParaRPr lang="en-US" sz="1200" b="1" cap="all" dirty="0">
                        <a:solidFill>
                          <a:srgbClr val="FFFFFF"/>
                        </a:solidFill>
                        <a:effectLst/>
                        <a:latin typeface="+mn-lt"/>
                        <a:ea typeface="Times New Roman"/>
                        <a:cs typeface="Times New Roman"/>
                      </a:endParaRPr>
                    </a:p>
                  </a:txBody>
                  <a:tcPr marT="76200" marB="76200" anchor="ct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all" dirty="0">
                          <a:effectLst/>
                          <a:latin typeface="+mn-lt"/>
                        </a:rPr>
                        <a:t>COSTS</a:t>
                      </a:r>
                      <a:endParaRPr lang="en-US" sz="1200" b="1" cap="all" dirty="0">
                        <a:solidFill>
                          <a:srgbClr val="FFFFFF"/>
                        </a:solidFill>
                        <a:effectLst/>
                        <a:latin typeface="+mn-lt"/>
                        <a:ea typeface="Times New Roman"/>
                        <a:cs typeface="Times New Roman"/>
                      </a:endParaRPr>
                    </a:p>
                  </a:txBody>
                  <a:tcPr marT="76200" marB="76200" anchor="ctr">
                    <a:lnL w="12700" cap="flat" cmpd="sng" algn="ctr">
                      <a:noFill/>
                      <a:prstDash val="solid"/>
                      <a:round/>
                      <a:headEnd type="none" w="med" len="med"/>
                      <a:tailEnd type="none" w="med" len="med"/>
                    </a:lnL>
                  </a:tcPr>
                </a:tc>
                <a:extLst>
                  <a:ext uri="{0D108BD9-81ED-4DB2-BD59-A6C34878D82A}">
                    <a16:rowId xmlns:a16="http://schemas.microsoft.com/office/drawing/2014/main" val="515022221"/>
                  </a:ext>
                </a:extLst>
              </a:tr>
              <a:tr h="370840">
                <a:tc>
                  <a:txBody>
                    <a:bodyPr/>
                    <a:lstStyle/>
                    <a:p>
                      <a:pPr marL="128270" marR="0" indent="-128270">
                        <a:lnSpc>
                          <a:spcPct val="100000"/>
                        </a:lnSpc>
                        <a:spcBef>
                          <a:spcPts val="0"/>
                        </a:spcBef>
                        <a:spcAft>
                          <a:spcPts val="0"/>
                        </a:spcAft>
                      </a:pPr>
                      <a:r>
                        <a:rPr lang="en-US" sz="1200" dirty="0">
                          <a:effectLst/>
                          <a:latin typeface="+mn-lt"/>
                        </a:rPr>
                        <a:t>•	Operating costs are comparable to those of a fossil fuel power plant.</a:t>
                      </a:r>
                    </a:p>
                    <a:p>
                      <a:pPr marL="128270" marR="0" indent="-128270">
                        <a:lnSpc>
                          <a:spcPct val="100000"/>
                        </a:lnSpc>
                        <a:spcBef>
                          <a:spcPts val="0"/>
                        </a:spcBef>
                        <a:spcAft>
                          <a:spcPts val="0"/>
                        </a:spcAft>
                      </a:pPr>
                      <a:r>
                        <a:rPr lang="en-US" sz="1200" dirty="0">
                          <a:effectLst/>
                          <a:latin typeface="+mn-lt"/>
                        </a:rPr>
                        <a:t>•	The technology is available now. </a:t>
                      </a:r>
                      <a:endParaRPr lang="en-US" sz="1200" dirty="0">
                        <a:solidFill>
                          <a:srgbClr val="000000"/>
                        </a:solidFill>
                        <a:effectLst/>
                        <a:latin typeface="+mn-lt"/>
                        <a:ea typeface="Times New Roman"/>
                        <a:cs typeface="Whitney-Book"/>
                      </a:endParaRPr>
                    </a:p>
                  </a:txBody>
                  <a:tcPr marT="50800" marB="57150"/>
                </a:tc>
                <a:tc>
                  <a:txBody>
                    <a:bodyPr/>
                    <a:lstStyle/>
                    <a:p>
                      <a:pPr marL="128270" marR="0" indent="-128270">
                        <a:lnSpc>
                          <a:spcPct val="100000"/>
                        </a:lnSpc>
                        <a:spcBef>
                          <a:spcPts val="600"/>
                        </a:spcBef>
                        <a:spcAft>
                          <a:spcPts val="0"/>
                        </a:spcAft>
                      </a:pPr>
                      <a:r>
                        <a:rPr lang="en-US" sz="1200" dirty="0">
                          <a:effectLst/>
                          <a:latin typeface="+mn-lt"/>
                        </a:rPr>
                        <a:t>•	Nuclear power plants are much more expensive to build ($20 billion to build a fission reactor) and maintain than fossil fuel power plants, and even more expensive to decommission ($200 million to $1 trillion).</a:t>
                      </a:r>
                      <a:endParaRPr lang="en-US" sz="1200" dirty="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2"/>
                  </a:ext>
                </a:extLst>
              </a:tr>
              <a:tr h="0">
                <a:tc>
                  <a:txBody>
                    <a:bodyPr/>
                    <a:lstStyle/>
                    <a:p>
                      <a:pPr marL="128270" marR="0" indent="-128270">
                        <a:lnSpc>
                          <a:spcPct val="100000"/>
                        </a:lnSpc>
                        <a:spcBef>
                          <a:spcPts val="0"/>
                        </a:spcBef>
                        <a:spcAft>
                          <a:spcPts val="0"/>
                        </a:spcAft>
                      </a:pPr>
                      <a:endParaRPr lang="en-US" sz="1200" dirty="0">
                        <a:solidFill>
                          <a:srgbClr val="000000"/>
                        </a:solidFill>
                        <a:effectLst/>
                        <a:latin typeface="+mn-lt"/>
                        <a:ea typeface="Times New Roman"/>
                        <a:cs typeface="Whitney-Book"/>
                      </a:endParaRPr>
                    </a:p>
                  </a:txBody>
                  <a:tcPr marT="50800" marB="57150">
                    <a:lnR w="12700" cap="flat" cmpd="sng" algn="ctr">
                      <a:noFill/>
                      <a:prstDash val="solid"/>
                      <a:round/>
                      <a:headEnd type="none" w="med" len="med"/>
                      <a:tailEnd type="none" w="med" len="med"/>
                    </a:lnR>
                  </a:tcPr>
                </a:tc>
                <a:tc>
                  <a:txBody>
                    <a:bodyPr/>
                    <a:lstStyle/>
                    <a:p>
                      <a:pPr marL="128270" marR="0" lvl="0" indent="-128270" algn="l" defTabSz="914400" rtl="0" eaLnBrk="1" fontAlgn="auto" latinLnBrk="0" hangingPunct="1">
                        <a:lnSpc>
                          <a:spcPct val="100000"/>
                        </a:lnSpc>
                        <a:spcBef>
                          <a:spcPts val="600"/>
                        </a:spcBef>
                        <a:spcAft>
                          <a:spcPts val="0"/>
                        </a:spcAft>
                        <a:buClrTx/>
                        <a:buSzTx/>
                        <a:buFontTx/>
                        <a:buNone/>
                        <a:tabLst/>
                        <a:defRPr/>
                      </a:pPr>
                      <a:r>
                        <a:rPr lang="en-US" sz="1200" b="1" cap="all" dirty="0">
                          <a:effectLst/>
                          <a:latin typeface="+mn-lt"/>
                        </a:rPr>
                        <a:t>ELECTRICITY PRODUCTION</a:t>
                      </a:r>
                      <a:endParaRPr lang="en-US" sz="1200" b="1" cap="all" dirty="0">
                        <a:solidFill>
                          <a:srgbClr val="FFFFFF"/>
                        </a:solidFill>
                        <a:effectLst/>
                        <a:latin typeface="+mn-lt"/>
                        <a:ea typeface="Times New Roman"/>
                        <a:cs typeface="Times New Roman"/>
                      </a:endParaRPr>
                    </a:p>
                  </a:txBody>
                  <a:tcPr marT="50800" marB="57150">
                    <a:lnL w="12700" cap="flat" cmpd="sng" algn="ctr">
                      <a:noFill/>
                      <a:prstDash val="solid"/>
                      <a:round/>
                      <a:headEnd type="none" w="med" len="med"/>
                      <a:tailEnd type="none" w="med" len="med"/>
                    </a:lnL>
                  </a:tcPr>
                </a:tc>
                <a:extLst>
                  <a:ext uri="{0D108BD9-81ED-4DB2-BD59-A6C34878D82A}">
                    <a16:rowId xmlns:a16="http://schemas.microsoft.com/office/drawing/2014/main" val="1019250021"/>
                  </a:ext>
                </a:extLst>
              </a:tr>
              <a:tr h="370840">
                <a:tc>
                  <a:txBody>
                    <a:bodyPr/>
                    <a:lstStyle/>
                    <a:p>
                      <a:pPr marL="128270" marR="0" indent="-128270">
                        <a:lnSpc>
                          <a:spcPct val="100000"/>
                        </a:lnSpc>
                        <a:spcBef>
                          <a:spcPts val="600"/>
                        </a:spcBef>
                        <a:spcAft>
                          <a:spcPts val="0"/>
                        </a:spcAft>
                      </a:pPr>
                      <a:r>
                        <a:rPr lang="en-US" sz="1200" dirty="0">
                          <a:effectLst/>
                          <a:latin typeface="+mn-lt"/>
                        </a:rPr>
                        <a:t>•	Power production can be increased or decreased to meet demand.</a:t>
                      </a:r>
                      <a:endParaRPr lang="en-US" sz="1200" dirty="0">
                        <a:solidFill>
                          <a:srgbClr val="000000"/>
                        </a:solidFill>
                        <a:effectLst/>
                        <a:latin typeface="+mn-lt"/>
                        <a:ea typeface="Times New Roman"/>
                        <a:cs typeface="Whitney-Book"/>
                      </a:endParaRPr>
                    </a:p>
                  </a:txBody>
                  <a:tcPr marT="50800" marB="57150"/>
                </a:tc>
                <a:tc>
                  <a:txBody>
                    <a:bodyPr/>
                    <a:lstStyle/>
                    <a:p>
                      <a:pPr marL="128270" marR="0" indent="-128270">
                        <a:lnSpc>
                          <a:spcPct val="100000"/>
                        </a:lnSpc>
                        <a:spcBef>
                          <a:spcPts val="0"/>
                        </a:spcBef>
                        <a:spcAft>
                          <a:spcPts val="0"/>
                        </a:spcAft>
                      </a:pPr>
                      <a:r>
                        <a:rPr lang="en-US" sz="1200" dirty="0">
                          <a:effectLst/>
                          <a:latin typeface="+mn-lt"/>
                        </a:rPr>
                        <a:t>•	Though power production can be altered to meet demand, it cannot be done as quickly as it can be done with a fossil fuel facility.</a:t>
                      </a:r>
                    </a:p>
                    <a:p>
                      <a:pPr marL="128270" marR="0" indent="-128270">
                        <a:lnSpc>
                          <a:spcPct val="100000"/>
                        </a:lnSpc>
                        <a:spcBef>
                          <a:spcPts val="0"/>
                        </a:spcBef>
                        <a:spcAft>
                          <a:spcPts val="0"/>
                        </a:spcAft>
                      </a:pPr>
                      <a:r>
                        <a:rPr lang="en-US" sz="1200" dirty="0">
                          <a:effectLst/>
                          <a:latin typeface="+mn-lt"/>
                        </a:rPr>
                        <a:t>•	Large amounts of water are needed in the process for cooling.</a:t>
                      </a:r>
                      <a:endParaRPr lang="en-US" sz="1200" dirty="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4"/>
                  </a:ext>
                </a:extLst>
              </a:tr>
              <a:tr h="0">
                <a:tc>
                  <a:txBody>
                    <a:bodyPr/>
                    <a:lstStyle/>
                    <a:p>
                      <a:pPr marL="128270" marR="0" indent="-128270">
                        <a:lnSpc>
                          <a:spcPct val="100000"/>
                        </a:lnSpc>
                        <a:spcBef>
                          <a:spcPts val="600"/>
                        </a:spcBef>
                        <a:spcAft>
                          <a:spcPts val="0"/>
                        </a:spcAft>
                      </a:pPr>
                      <a:endParaRPr lang="en-US" sz="1200" dirty="0">
                        <a:solidFill>
                          <a:srgbClr val="000000"/>
                        </a:solidFill>
                        <a:effectLst/>
                        <a:latin typeface="+mn-lt"/>
                        <a:ea typeface="Times New Roman"/>
                        <a:cs typeface="Whitney-Book"/>
                      </a:endParaRPr>
                    </a:p>
                  </a:txBody>
                  <a:tcPr marT="50800" marB="57150">
                    <a:lnR w="12700" cap="flat" cmpd="sng" algn="ctr">
                      <a:noFill/>
                      <a:prstDash val="solid"/>
                      <a:round/>
                      <a:headEnd type="none" w="med" len="med"/>
                      <a:tailEnd type="none" w="med" len="med"/>
                    </a:lnR>
                  </a:tcPr>
                </a:tc>
                <a:tc>
                  <a:txBody>
                    <a:bodyPr/>
                    <a:lstStyle/>
                    <a:p>
                      <a:pPr marL="128270" marR="0" lvl="0" indent="-128270" algn="l" defTabSz="914400" rtl="0" eaLnBrk="1" fontAlgn="auto" latinLnBrk="0" hangingPunct="1">
                        <a:lnSpc>
                          <a:spcPct val="100000"/>
                        </a:lnSpc>
                        <a:spcBef>
                          <a:spcPts val="0"/>
                        </a:spcBef>
                        <a:spcAft>
                          <a:spcPts val="0"/>
                        </a:spcAft>
                        <a:buClrTx/>
                        <a:buSzTx/>
                        <a:buFontTx/>
                        <a:buNone/>
                        <a:tabLst/>
                        <a:defRPr/>
                      </a:pPr>
                      <a:r>
                        <a:rPr lang="en-US" sz="1200" b="1" cap="all" dirty="0">
                          <a:effectLst/>
                          <a:latin typeface="+mn-lt"/>
                        </a:rPr>
                        <a:t>SUPPLIES</a:t>
                      </a:r>
                      <a:endParaRPr lang="en-US" sz="1200" b="1" cap="all" dirty="0">
                        <a:solidFill>
                          <a:srgbClr val="FFFFFF"/>
                        </a:solidFill>
                        <a:effectLst/>
                        <a:latin typeface="+mn-lt"/>
                        <a:ea typeface="Times New Roman"/>
                        <a:cs typeface="Times New Roman"/>
                      </a:endParaRPr>
                    </a:p>
                  </a:txBody>
                  <a:tcPr marT="50800" marB="57150">
                    <a:lnL w="12700" cap="flat" cmpd="sng" algn="ctr">
                      <a:noFill/>
                      <a:prstDash val="solid"/>
                      <a:round/>
                      <a:headEnd type="none" w="med" len="med"/>
                      <a:tailEnd type="none" w="med" len="med"/>
                    </a:lnL>
                  </a:tcPr>
                </a:tc>
                <a:extLst>
                  <a:ext uri="{0D108BD9-81ED-4DB2-BD59-A6C34878D82A}">
                    <a16:rowId xmlns:a16="http://schemas.microsoft.com/office/drawing/2014/main" val="1969258440"/>
                  </a:ext>
                </a:extLst>
              </a:tr>
              <a:tr h="370840">
                <a:tc>
                  <a:txBody>
                    <a:bodyPr/>
                    <a:lstStyle/>
                    <a:p>
                      <a:pPr marL="128270" marR="0" indent="-128270">
                        <a:lnSpc>
                          <a:spcPct val="100000"/>
                        </a:lnSpc>
                        <a:spcBef>
                          <a:spcPts val="0"/>
                        </a:spcBef>
                        <a:spcAft>
                          <a:spcPts val="0"/>
                        </a:spcAft>
                      </a:pPr>
                      <a:r>
                        <a:rPr lang="en-US" sz="1200" dirty="0">
                          <a:effectLst/>
                          <a:latin typeface="+mn-lt"/>
                        </a:rPr>
                        <a:t>•	Uranium supplies are good, and other isotopes can also be used.</a:t>
                      </a:r>
                    </a:p>
                    <a:p>
                      <a:pPr marL="128270" marR="0" indent="-128270">
                        <a:lnSpc>
                          <a:spcPct val="100000"/>
                        </a:lnSpc>
                        <a:spcBef>
                          <a:spcPts val="0"/>
                        </a:spcBef>
                        <a:spcAft>
                          <a:spcPts val="0"/>
                        </a:spcAft>
                      </a:pPr>
                      <a:r>
                        <a:rPr lang="en-US" sz="1200" dirty="0">
                          <a:effectLst/>
                          <a:latin typeface="+mn-lt"/>
                        </a:rPr>
                        <a:t>•	Nuclear fuels are energy rich: One small uranium pellet contains the same amount of energy as 1 metric ton of coal.</a:t>
                      </a:r>
                      <a:endParaRPr lang="en-US" sz="1200" dirty="0">
                        <a:solidFill>
                          <a:srgbClr val="000000"/>
                        </a:solidFill>
                        <a:effectLst/>
                        <a:latin typeface="+mn-lt"/>
                        <a:ea typeface="Times New Roman"/>
                        <a:cs typeface="Whitney-Book"/>
                      </a:endParaRPr>
                    </a:p>
                  </a:txBody>
                  <a:tcPr marT="50800" marB="57150"/>
                </a:tc>
                <a:tc>
                  <a:txBody>
                    <a:bodyPr/>
                    <a:lstStyle/>
                    <a:p>
                      <a:pPr marL="128270" marR="0" indent="-128270">
                        <a:lnSpc>
                          <a:spcPct val="100000"/>
                        </a:lnSpc>
                        <a:spcBef>
                          <a:spcPts val="0"/>
                        </a:spcBef>
                        <a:spcAft>
                          <a:spcPts val="0"/>
                        </a:spcAft>
                      </a:pPr>
                      <a:r>
                        <a:rPr lang="en-US" sz="1200" dirty="0">
                          <a:effectLst/>
                          <a:latin typeface="+mn-lt"/>
                        </a:rPr>
                        <a:t>•	Mining and processing ore for nuclear fuel produce hazardous waste and can pollute air and water.</a:t>
                      </a:r>
                    </a:p>
                    <a:p>
                      <a:pPr marL="128270" marR="0" indent="-128270">
                        <a:lnSpc>
                          <a:spcPct val="100000"/>
                        </a:lnSpc>
                        <a:spcBef>
                          <a:spcPts val="0"/>
                        </a:spcBef>
                        <a:spcAft>
                          <a:spcPts val="0"/>
                        </a:spcAft>
                      </a:pPr>
                      <a:r>
                        <a:rPr lang="en-US" sz="1200" dirty="0">
                          <a:effectLst/>
                          <a:latin typeface="+mn-lt"/>
                        </a:rPr>
                        <a:t>•	Some methods of nuclear power production produce radioisotopes that could be used in nuclear weapons production.</a:t>
                      </a:r>
                      <a:endParaRPr lang="en-US" sz="1200" dirty="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6"/>
                  </a:ext>
                </a:extLst>
              </a:tr>
              <a:tr h="0">
                <a:tc>
                  <a:txBody>
                    <a:bodyPr/>
                    <a:lstStyle/>
                    <a:p>
                      <a:pPr marL="128270" marR="0" indent="-128270">
                        <a:lnSpc>
                          <a:spcPct val="100000"/>
                        </a:lnSpc>
                        <a:spcBef>
                          <a:spcPts val="0"/>
                        </a:spcBef>
                        <a:spcAft>
                          <a:spcPts val="0"/>
                        </a:spcAft>
                      </a:pPr>
                      <a:endParaRPr lang="en-US" sz="1200" dirty="0">
                        <a:solidFill>
                          <a:srgbClr val="000000"/>
                        </a:solidFill>
                        <a:effectLst/>
                        <a:latin typeface="+mn-lt"/>
                        <a:ea typeface="Times New Roman"/>
                        <a:cs typeface="Whitney-Book"/>
                      </a:endParaRPr>
                    </a:p>
                  </a:txBody>
                  <a:tcPr marT="50800" marB="57150">
                    <a:lnR w="12700" cap="flat" cmpd="sng" algn="ctr">
                      <a:noFill/>
                      <a:prstDash val="solid"/>
                      <a:round/>
                      <a:headEnd type="none" w="med" len="med"/>
                      <a:tailEnd type="none" w="med" len="med"/>
                    </a:lnR>
                  </a:tcPr>
                </a:tc>
                <a:tc>
                  <a:txBody>
                    <a:bodyPr/>
                    <a:lstStyle/>
                    <a:p>
                      <a:pPr marL="128270" marR="0" lvl="0" indent="-128270" algn="l" defTabSz="914400" rtl="0" eaLnBrk="1" fontAlgn="auto" latinLnBrk="0" hangingPunct="1">
                        <a:lnSpc>
                          <a:spcPct val="100000"/>
                        </a:lnSpc>
                        <a:spcBef>
                          <a:spcPts val="0"/>
                        </a:spcBef>
                        <a:spcAft>
                          <a:spcPts val="0"/>
                        </a:spcAft>
                        <a:buClrTx/>
                        <a:buSzTx/>
                        <a:buFontTx/>
                        <a:buNone/>
                        <a:tabLst/>
                        <a:defRPr/>
                      </a:pPr>
                      <a:r>
                        <a:rPr lang="en-US" sz="1200" b="1" cap="all" dirty="0">
                          <a:effectLst/>
                          <a:latin typeface="+mn-lt"/>
                        </a:rPr>
                        <a:t>POLLUTION AND SAFETY</a:t>
                      </a:r>
                      <a:endParaRPr lang="en-US" sz="1200" b="1" cap="all" dirty="0">
                        <a:solidFill>
                          <a:srgbClr val="FFFFFF"/>
                        </a:solidFill>
                        <a:effectLst/>
                        <a:latin typeface="+mn-lt"/>
                        <a:ea typeface="Times New Roman"/>
                        <a:cs typeface="Times New Roman"/>
                      </a:endParaRPr>
                    </a:p>
                  </a:txBody>
                  <a:tcPr marT="50800" marB="57150">
                    <a:lnL w="12700" cap="flat" cmpd="sng" algn="ctr">
                      <a:noFill/>
                      <a:prstDash val="solid"/>
                      <a:round/>
                      <a:headEnd type="none" w="med" len="med"/>
                      <a:tailEnd type="none" w="med" len="med"/>
                    </a:lnL>
                  </a:tcPr>
                </a:tc>
                <a:extLst>
                  <a:ext uri="{0D108BD9-81ED-4DB2-BD59-A6C34878D82A}">
                    <a16:rowId xmlns:a16="http://schemas.microsoft.com/office/drawing/2014/main" val="1180318855"/>
                  </a:ext>
                </a:extLst>
              </a:tr>
              <a:tr h="370840">
                <a:tc>
                  <a:txBody>
                    <a:bodyPr/>
                    <a:lstStyle/>
                    <a:p>
                      <a:pPr marL="128270" marR="0" indent="-128270">
                        <a:lnSpc>
                          <a:spcPct val="100000"/>
                        </a:lnSpc>
                        <a:spcBef>
                          <a:spcPts val="600"/>
                        </a:spcBef>
                        <a:spcAft>
                          <a:spcPts val="0"/>
                        </a:spcAft>
                      </a:pPr>
                      <a:r>
                        <a:rPr lang="en-US" sz="1200" dirty="0">
                          <a:effectLst/>
                          <a:latin typeface="+mn-lt"/>
                        </a:rPr>
                        <a:t>•	Much less pollution is released during operation at a nuclear power plant compared to a fossil fuel facility. During operation, no particulates, no sulfur or nitrogen pollution, and no CO</a:t>
                      </a:r>
                      <a:r>
                        <a:rPr lang="en-US" sz="1200" baseline="-25000" dirty="0">
                          <a:effectLst/>
                          <a:latin typeface="+mn-lt"/>
                        </a:rPr>
                        <a:t>2</a:t>
                      </a:r>
                      <a:r>
                        <a:rPr lang="en-US" sz="1200" dirty="0">
                          <a:effectLst/>
                          <a:latin typeface="+mn-lt"/>
                        </a:rPr>
                        <a:t> are released.</a:t>
                      </a:r>
                      <a:endParaRPr lang="en-US" sz="1200" dirty="0">
                        <a:solidFill>
                          <a:srgbClr val="000000"/>
                        </a:solidFill>
                        <a:effectLst/>
                        <a:latin typeface="+mn-lt"/>
                        <a:ea typeface="Times New Roman"/>
                        <a:cs typeface="Whitney-Book"/>
                      </a:endParaRPr>
                    </a:p>
                  </a:txBody>
                  <a:tcPr marT="50800" marB="57150"/>
                </a:tc>
                <a:tc>
                  <a:txBody>
                    <a:bodyPr/>
                    <a:lstStyle/>
                    <a:p>
                      <a:pPr marL="128270" marR="0" indent="-128270">
                        <a:lnSpc>
                          <a:spcPct val="100000"/>
                        </a:lnSpc>
                        <a:spcBef>
                          <a:spcPts val="0"/>
                        </a:spcBef>
                        <a:spcAft>
                          <a:spcPts val="0"/>
                        </a:spcAft>
                      </a:pPr>
                      <a:r>
                        <a:rPr lang="en-US" sz="1200" dirty="0">
                          <a:effectLst/>
                          <a:latin typeface="+mn-lt"/>
                        </a:rPr>
                        <a:t>•	Radioactive waste is very hazardous, and we still have no long-term plan for dealing with HLRW.</a:t>
                      </a:r>
                    </a:p>
                    <a:p>
                      <a:pPr marL="128270" marR="0" indent="-128270">
                        <a:lnSpc>
                          <a:spcPct val="100000"/>
                        </a:lnSpc>
                        <a:spcBef>
                          <a:spcPts val="0"/>
                        </a:spcBef>
                        <a:spcAft>
                          <a:spcPts val="0"/>
                        </a:spcAft>
                      </a:pPr>
                      <a:r>
                        <a:rPr lang="en-US" sz="1200" dirty="0">
                          <a:effectLst/>
                          <a:latin typeface="+mn-lt"/>
                        </a:rPr>
                        <a:t>•	Shipping fuel or waste (by truck or rail) is also a safety concern and vehemently opposed by those who live on the transport route.</a:t>
                      </a:r>
                    </a:p>
                    <a:p>
                      <a:pPr marL="128270" marR="0" indent="-128270">
                        <a:lnSpc>
                          <a:spcPct val="100000"/>
                        </a:lnSpc>
                        <a:spcBef>
                          <a:spcPts val="0"/>
                        </a:spcBef>
                        <a:spcAft>
                          <a:spcPts val="0"/>
                        </a:spcAft>
                      </a:pPr>
                      <a:r>
                        <a:rPr lang="en-US" sz="1200" dirty="0">
                          <a:effectLst/>
                          <a:latin typeface="+mn-lt"/>
                        </a:rPr>
                        <a:t>•	Though serious accidents are rare, they can have devastating consequences and long-term impacts when they occur.</a:t>
                      </a:r>
                      <a:endParaRPr lang="en-US" sz="1200" dirty="0">
                        <a:solidFill>
                          <a:srgbClr val="000000"/>
                        </a:solidFill>
                        <a:effectLst/>
                        <a:latin typeface="+mn-lt"/>
                        <a:ea typeface="Times New Roman"/>
                        <a:cs typeface="Whitney-Book"/>
                      </a:endParaRPr>
                    </a:p>
                  </a:txBody>
                  <a:tcPr marT="50800" marB="57150"/>
                </a:tc>
                <a:extLst>
                  <a:ext uri="{0D108BD9-81ED-4DB2-BD59-A6C34878D82A}">
                    <a16:rowId xmlns:a16="http://schemas.microsoft.com/office/drawing/2014/main" val="10008"/>
                  </a:ext>
                </a:extLst>
              </a:tr>
            </a:tbl>
          </a:graphicData>
        </a:graphic>
      </p:graphicFrame>
      <p:sp>
        <p:nvSpPr>
          <p:cNvPr id="3" name="Content Placeholder 2">
            <a:extLst>
              <a:ext uri="{FF2B5EF4-FFF2-40B4-BE49-F238E27FC236}">
                <a16:creationId xmlns:a16="http://schemas.microsoft.com/office/drawing/2014/main" id="{10E54174-DA5C-47BC-8EB2-F0FAB90182F2}"/>
              </a:ext>
            </a:extLst>
          </p:cNvPr>
          <p:cNvSpPr>
            <a:spLocks noGrp="1"/>
          </p:cNvSpPr>
          <p:nvPr>
            <p:ph idx="1"/>
          </p:nvPr>
        </p:nvSpPr>
        <p:spPr>
          <a:xfrm>
            <a:off x="618281" y="6132793"/>
            <a:ext cx="8271076" cy="644065"/>
          </a:xfrm>
        </p:spPr>
        <p:txBody>
          <a:bodyPr>
            <a:normAutofit/>
          </a:bodyPr>
          <a:lstStyle/>
          <a:p>
            <a:pPr marL="0" marR="0" indent="0">
              <a:lnSpc>
                <a:spcPct val="100000"/>
              </a:lnSpc>
              <a:spcBef>
                <a:spcPts val="0"/>
              </a:spcBef>
              <a:spcAft>
                <a:spcPts val="0"/>
              </a:spcAft>
              <a:buNone/>
            </a:pPr>
            <a:r>
              <a:rPr lang="en-GB" sz="1200" b="1" dirty="0">
                <a:solidFill>
                  <a:srgbClr val="000000"/>
                </a:solidFill>
                <a:ea typeface="Times New Roman"/>
                <a:cs typeface="Times New Roman"/>
              </a:rPr>
              <a:t>Infographic </a:t>
            </a:r>
            <a:r>
              <a:rPr lang="nb-NO" sz="1200" b="1" dirty="0">
                <a:solidFill>
                  <a:srgbClr val="000000"/>
                </a:solidFill>
                <a:ea typeface="Times New Roman"/>
                <a:cs typeface="Times New Roman"/>
              </a:rPr>
              <a:t>11.1.8</a:t>
            </a:r>
            <a:endParaRPr lang="en-US" sz="1200" dirty="0">
              <a:solidFill>
                <a:srgbClr val="000000"/>
              </a:solidFill>
              <a:ea typeface="Times New Roman"/>
              <a:cs typeface="Times New Roman"/>
            </a:endParaRPr>
          </a:p>
          <a:p>
            <a:pPr marL="0" marR="0" indent="0">
              <a:lnSpc>
                <a:spcPct val="100000"/>
              </a:lnSpc>
              <a:spcBef>
                <a:spcPts val="0"/>
              </a:spcBef>
              <a:spcAft>
                <a:spcPts val="0"/>
              </a:spcAft>
              <a:buNone/>
            </a:pPr>
            <a:r>
              <a:rPr lang="en-GB" sz="1200" dirty="0">
                <a:solidFill>
                  <a:srgbClr val="000000"/>
                </a:solidFill>
                <a:ea typeface="Times New Roman"/>
                <a:cs typeface="Times New Roman"/>
              </a:rPr>
              <a:t>Karr, </a:t>
            </a:r>
            <a:r>
              <a:rPr lang="en-GB" sz="1200" i="1" dirty="0">
                <a:solidFill>
                  <a:srgbClr val="000000"/>
                </a:solidFill>
                <a:ea typeface="Times New Roman"/>
                <a:cs typeface="Times New Roman"/>
              </a:rPr>
              <a:t>Scientific American: Environmental Science for a Changing World</a:t>
            </a:r>
            <a:r>
              <a:rPr lang="en-GB" sz="1200" dirty="0">
                <a:solidFill>
                  <a:srgbClr val="000000"/>
                </a:solidFill>
                <a:ea typeface="Times New Roman"/>
                <a:cs typeface="Times New Roman"/>
              </a:rPr>
              <a:t>, 4e</a:t>
            </a:r>
            <a:endParaRPr lang="en-US" sz="1200" dirty="0">
              <a:solidFill>
                <a:srgbClr val="000000"/>
              </a:solidFill>
              <a:ea typeface="Times New Roman"/>
              <a:cs typeface="Times New Roman"/>
            </a:endParaRPr>
          </a:p>
          <a:p>
            <a:pPr marL="0" marR="0" indent="0">
              <a:lnSpc>
                <a:spcPct val="100000"/>
              </a:lnSpc>
              <a:spcBef>
                <a:spcPts val="0"/>
              </a:spcBef>
              <a:spcAft>
                <a:spcPts val="0"/>
              </a:spcAft>
              <a:buNone/>
            </a:pPr>
            <a:r>
              <a:rPr lang="en-GB" sz="1200" dirty="0">
                <a:solidFill>
                  <a:srgbClr val="000000"/>
                </a:solidFill>
                <a:ea typeface="Times New Roman"/>
                <a:cs typeface="Times New Roman"/>
              </a:rPr>
              <a:t>© 2021 W. H. Freeman and Company</a:t>
            </a:r>
            <a:endParaRPr lang="en-US" sz="1200" dirty="0">
              <a:solidFill>
                <a:srgbClr val="000000"/>
              </a:solidFill>
              <a:ea typeface="Times New Roman"/>
              <a:cs typeface="Times New Roman"/>
            </a:endParaRPr>
          </a:p>
        </p:txBody>
      </p:sp>
    </p:spTree>
    <p:extLst>
      <p:ext uri="{BB962C8B-B14F-4D97-AF65-F5344CB8AC3E}">
        <p14:creationId xmlns:p14="http://schemas.microsoft.com/office/powerpoint/2010/main" val="567945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2F415-1960-42E7-BADD-812FA899D874}"/>
              </a:ext>
            </a:extLst>
          </p:cNvPr>
          <p:cNvSpPr>
            <a:spLocks noGrp="1"/>
          </p:cNvSpPr>
          <p:nvPr>
            <p:ph type="title"/>
          </p:nvPr>
        </p:nvSpPr>
        <p:spPr/>
        <p:txBody>
          <a:bodyPr anchor="t"/>
          <a:lstStyle/>
          <a:p>
            <a:pPr algn="ctr"/>
            <a:r>
              <a:rPr lang="en-US" b="1" dirty="0"/>
              <a:t>Summary</a:t>
            </a:r>
          </a:p>
        </p:txBody>
      </p:sp>
      <p:sp>
        <p:nvSpPr>
          <p:cNvPr id="5" name="Content Placeholder 4">
            <a:extLst>
              <a:ext uri="{FF2B5EF4-FFF2-40B4-BE49-F238E27FC236}">
                <a16:creationId xmlns:a16="http://schemas.microsoft.com/office/drawing/2014/main" id="{3E4F8F5C-0FE0-40A1-8A87-75B3C6BA6D2D}"/>
              </a:ext>
            </a:extLst>
          </p:cNvPr>
          <p:cNvSpPr>
            <a:spLocks noGrp="1"/>
          </p:cNvSpPr>
          <p:nvPr>
            <p:ph idx="1"/>
          </p:nvPr>
        </p:nvSpPr>
        <p:spPr>
          <a:xfrm>
            <a:off x="838200" y="1825625"/>
            <a:ext cx="10515600" cy="4667250"/>
          </a:xfrm>
        </p:spPr>
        <p:txBody>
          <a:bodyPr>
            <a:noAutofit/>
          </a:bodyPr>
          <a:lstStyle/>
          <a:p>
            <a:pPr>
              <a:lnSpc>
                <a:spcPct val="100000"/>
              </a:lnSpc>
            </a:pPr>
            <a:r>
              <a:rPr lang="en-US" sz="2000" dirty="0"/>
              <a:t>The March 2011 tsunami would become the most expensive natural disaster in human history, with loss estimates far exceeding $1 trillion. </a:t>
            </a:r>
          </a:p>
          <a:p>
            <a:pPr>
              <a:lnSpc>
                <a:spcPct val="100000"/>
              </a:lnSpc>
            </a:pPr>
            <a:r>
              <a:rPr lang="en-US" sz="2000" dirty="0"/>
              <a:t>In its wake, countries around the world began rethinking their plans to expand their own nuclear energy programs. </a:t>
            </a:r>
          </a:p>
          <a:p>
            <a:pPr>
              <a:lnSpc>
                <a:spcPct val="100000"/>
              </a:lnSpc>
            </a:pPr>
            <a:r>
              <a:rPr lang="en-US" sz="2000" dirty="0"/>
              <a:t>Since global electricity use is projected to double by 2030, nuclear power will continue to be an alternative energy source.</a:t>
            </a:r>
          </a:p>
          <a:p>
            <a:pPr>
              <a:lnSpc>
                <a:spcPct val="100000"/>
              </a:lnSpc>
            </a:pPr>
            <a:r>
              <a:rPr lang="en-US" sz="2000" dirty="0"/>
              <a:t>But in making choices about how to pursue our energy future, we must consider the costs and benefits of all our energy options.</a:t>
            </a:r>
          </a:p>
          <a:p>
            <a:pPr>
              <a:lnSpc>
                <a:spcPct val="100000"/>
              </a:lnSpc>
            </a:pPr>
            <a:r>
              <a:rPr lang="en-US" sz="2000" dirty="0"/>
              <a:t>A cost analysis must consider not just the monetary cost of getting kilowatts delivered to our homes but also the environmental and social costs associated with every step of the energy source’s life.</a:t>
            </a:r>
          </a:p>
          <a:p>
            <a:pPr>
              <a:lnSpc>
                <a:spcPct val="100000"/>
              </a:lnSpc>
            </a:pPr>
            <a:r>
              <a:rPr lang="en-US" sz="2000" dirty="0"/>
              <a:t>A risk assessment is also necessary and must address two very crucial questions: How risky is the venture? How much risk are we willing to take?</a:t>
            </a:r>
          </a:p>
        </p:txBody>
      </p:sp>
    </p:spTree>
    <p:extLst>
      <p:ext uri="{BB962C8B-B14F-4D97-AF65-F5344CB8AC3E}">
        <p14:creationId xmlns:p14="http://schemas.microsoft.com/office/powerpoint/2010/main" val="24019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3F70-772C-4880-9D53-EDDFFD4AEBE7}"/>
              </a:ext>
            </a:extLst>
          </p:cNvPr>
          <p:cNvSpPr>
            <a:spLocks noGrp="1"/>
          </p:cNvSpPr>
          <p:nvPr>
            <p:ph type="ctrTitle"/>
          </p:nvPr>
        </p:nvSpPr>
        <p:spPr>
          <a:xfrm>
            <a:off x="1524000" y="134811"/>
            <a:ext cx="9144000" cy="852741"/>
          </a:xfrm>
        </p:spPr>
        <p:txBody>
          <a:bodyPr anchor="t">
            <a:normAutofit/>
          </a:bodyPr>
          <a:lstStyle/>
          <a:p>
            <a:r>
              <a:rPr lang="en-US" sz="4800" b="1" dirty="0"/>
              <a:t>Module 11.2</a:t>
            </a:r>
            <a:endParaRPr lang="en-US" sz="3200" dirty="0"/>
          </a:p>
        </p:txBody>
      </p:sp>
      <p:sp>
        <p:nvSpPr>
          <p:cNvPr id="3" name="Subtitle 2">
            <a:extLst>
              <a:ext uri="{FF2B5EF4-FFF2-40B4-BE49-F238E27FC236}">
                <a16:creationId xmlns:a16="http://schemas.microsoft.com/office/drawing/2014/main" id="{1A8AF654-61AF-4483-8096-817F05CB2CC4}"/>
              </a:ext>
            </a:extLst>
          </p:cNvPr>
          <p:cNvSpPr>
            <a:spLocks noGrp="1"/>
          </p:cNvSpPr>
          <p:nvPr>
            <p:ph type="subTitle" idx="1"/>
          </p:nvPr>
        </p:nvSpPr>
        <p:spPr>
          <a:xfrm>
            <a:off x="1524000" y="934298"/>
            <a:ext cx="9144000" cy="491952"/>
          </a:xfrm>
        </p:spPr>
        <p:txBody>
          <a:bodyPr anchor="t">
            <a:noAutofit/>
          </a:bodyPr>
          <a:lstStyle/>
          <a:p>
            <a:r>
              <a:rPr lang="en-US" sz="3200" dirty="0"/>
              <a:t>Sustainable Energy: Stationary Sources</a:t>
            </a:r>
          </a:p>
        </p:txBody>
      </p:sp>
      <p:pic>
        <p:nvPicPr>
          <p:cNvPr id="9" name="Picture Placeholder 8" descr="A photo shows solar panels mounted on the top of the Shedd aquarium.">
            <a:extLst>
              <a:ext uri="{FF2B5EF4-FFF2-40B4-BE49-F238E27FC236}">
                <a16:creationId xmlns:a16="http://schemas.microsoft.com/office/drawing/2014/main" id="{8086DCC1-3E42-41B2-BF3B-792132A4338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3009070" y="1560465"/>
            <a:ext cx="6173860" cy="4909776"/>
          </a:xfrm>
          <a:prstGeom prst="rect">
            <a:avLst/>
          </a:prstGeom>
        </p:spPr>
      </p:pic>
    </p:spTree>
    <p:extLst>
      <p:ext uri="{BB962C8B-B14F-4D97-AF65-F5344CB8AC3E}">
        <p14:creationId xmlns:p14="http://schemas.microsoft.com/office/powerpoint/2010/main" val="7011119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EFA3-AC8C-4E0B-88D8-A7AB10DDBF13}"/>
              </a:ext>
            </a:extLst>
          </p:cNvPr>
          <p:cNvSpPr>
            <a:spLocks noGrp="1"/>
          </p:cNvSpPr>
          <p:nvPr>
            <p:ph type="title"/>
          </p:nvPr>
        </p:nvSpPr>
        <p:spPr/>
        <p:txBody>
          <a:bodyPr anchor="t"/>
          <a:lstStyle/>
          <a:p>
            <a:r>
              <a:rPr lang="en-US" b="1" dirty="0"/>
              <a:t>Core Message</a:t>
            </a:r>
          </a:p>
        </p:txBody>
      </p:sp>
      <p:sp>
        <p:nvSpPr>
          <p:cNvPr id="3" name="Content Placeholder 2">
            <a:extLst>
              <a:ext uri="{FF2B5EF4-FFF2-40B4-BE49-F238E27FC236}">
                <a16:creationId xmlns:a16="http://schemas.microsoft.com/office/drawing/2014/main" id="{570C8CAB-7E1C-4972-9D1B-AC56F48C1B1C}"/>
              </a:ext>
            </a:extLst>
          </p:cNvPr>
          <p:cNvSpPr>
            <a:spLocks noGrp="1"/>
          </p:cNvSpPr>
          <p:nvPr>
            <p:ph idx="1"/>
          </p:nvPr>
        </p:nvSpPr>
        <p:spPr>
          <a:xfrm>
            <a:off x="838200" y="1825625"/>
            <a:ext cx="5612600" cy="4351338"/>
          </a:xfrm>
        </p:spPr>
        <p:txBody>
          <a:bodyPr>
            <a:normAutofit/>
          </a:bodyPr>
          <a:lstStyle/>
          <a:p>
            <a:r>
              <a:rPr lang="en-US" dirty="0"/>
              <a:t>Sustainable societies = reliable, renewable energy sources with acceptable environmental and social impacts </a:t>
            </a:r>
          </a:p>
          <a:p>
            <a:r>
              <a:rPr lang="en-US" dirty="0"/>
              <a:t>No single source can replace fossil fuels.</a:t>
            </a:r>
          </a:p>
          <a:p>
            <a:r>
              <a:rPr lang="en-US" dirty="0"/>
              <a:t>A variety of methods are required.</a:t>
            </a:r>
          </a:p>
          <a:p>
            <a:pPr lvl="1"/>
            <a:r>
              <a:rPr lang="en-US" sz="2600" dirty="0"/>
              <a:t>Meet the needs of the population</a:t>
            </a:r>
          </a:p>
          <a:p>
            <a:pPr lvl="1"/>
            <a:r>
              <a:rPr lang="en-US" sz="2600" dirty="0"/>
              <a:t>Are available</a:t>
            </a:r>
          </a:p>
        </p:txBody>
      </p:sp>
      <p:pic>
        <p:nvPicPr>
          <p:cNvPr id="10" name="Picture Placeholder 9" descr="A photo shows solar panels mounted on the top of the Shedd aquarium.">
            <a:extLst>
              <a:ext uri="{FF2B5EF4-FFF2-40B4-BE49-F238E27FC236}">
                <a16:creationId xmlns:a16="http://schemas.microsoft.com/office/drawing/2014/main" id="{79DFA45B-BF95-4AB9-BC3F-FE7EC3C6147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7151286" y="1755736"/>
            <a:ext cx="4638513" cy="3688787"/>
          </a:xfrm>
          <a:prstGeom prst="rect">
            <a:avLst/>
          </a:prstGeom>
        </p:spPr>
      </p:pic>
      <p:sp>
        <p:nvSpPr>
          <p:cNvPr id="7" name="Content Placeholder 6">
            <a:extLst>
              <a:ext uri="{FF2B5EF4-FFF2-40B4-BE49-F238E27FC236}">
                <a16:creationId xmlns:a16="http://schemas.microsoft.com/office/drawing/2014/main" id="{EA1611AD-6D9C-41F1-B0D0-6A353373F9E6}"/>
              </a:ext>
            </a:extLst>
          </p:cNvPr>
          <p:cNvSpPr>
            <a:spLocks noGrp="1"/>
          </p:cNvSpPr>
          <p:nvPr>
            <p:ph sz="quarter" idx="13"/>
          </p:nvPr>
        </p:nvSpPr>
        <p:spPr>
          <a:xfrm>
            <a:off x="7318526" y="5702433"/>
            <a:ext cx="4304031" cy="790442"/>
          </a:xfrm>
        </p:spPr>
        <p:txBody>
          <a:bodyPr>
            <a:normAutofit/>
          </a:bodyPr>
          <a:lstStyle/>
          <a:p>
            <a:pPr marL="0" indent="0">
              <a:buNone/>
            </a:pPr>
            <a:r>
              <a:rPr lang="en-US" sz="2400" dirty="0"/>
              <a:t>Solar panels on the roof of Shedd Aquarium in Chicago</a:t>
            </a:r>
          </a:p>
        </p:txBody>
      </p:sp>
    </p:spTree>
    <p:extLst>
      <p:ext uri="{BB962C8B-B14F-4D97-AF65-F5344CB8AC3E}">
        <p14:creationId xmlns:p14="http://schemas.microsoft.com/office/powerpoint/2010/main" val="32738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7E9169-2369-4D1A-8C4F-E0FF8300CF88}"/>
              </a:ext>
            </a:extLst>
          </p:cNvPr>
          <p:cNvSpPr>
            <a:spLocks noGrp="1"/>
          </p:cNvSpPr>
          <p:nvPr>
            <p:ph type="title"/>
          </p:nvPr>
        </p:nvSpPr>
        <p:spPr/>
        <p:txBody>
          <a:bodyPr anchor="t">
            <a:normAutofit/>
          </a:bodyPr>
          <a:lstStyle/>
          <a:p>
            <a:r>
              <a:rPr lang="en-US" b="1" dirty="0"/>
              <a:t>Case Study: Chicago Commits to a 100% Clean Energy Future</a:t>
            </a:r>
          </a:p>
        </p:txBody>
      </p:sp>
      <p:sp>
        <p:nvSpPr>
          <p:cNvPr id="5" name="Content Placeholder 4">
            <a:extLst>
              <a:ext uri="{FF2B5EF4-FFF2-40B4-BE49-F238E27FC236}">
                <a16:creationId xmlns:a16="http://schemas.microsoft.com/office/drawing/2014/main" id="{E48E4AA4-3BE6-43AD-884D-76E82FB60C0A}"/>
              </a:ext>
            </a:extLst>
          </p:cNvPr>
          <p:cNvSpPr>
            <a:spLocks noGrp="1"/>
          </p:cNvSpPr>
          <p:nvPr>
            <p:ph idx="1"/>
          </p:nvPr>
        </p:nvSpPr>
        <p:spPr>
          <a:xfrm>
            <a:off x="838200" y="1825625"/>
            <a:ext cx="6051115" cy="4351338"/>
          </a:xfrm>
        </p:spPr>
        <p:txBody>
          <a:bodyPr>
            <a:normAutofit/>
          </a:bodyPr>
          <a:lstStyle/>
          <a:p>
            <a:r>
              <a:rPr lang="en-US" dirty="0"/>
              <a:t>Chicago became the largest city to commit to powering public buildings with renewable energy by 2025.</a:t>
            </a:r>
          </a:p>
          <a:p>
            <a:r>
              <a:rPr lang="en-US" dirty="0"/>
              <a:t>Power all buildings with renewables by 2035.</a:t>
            </a:r>
          </a:p>
          <a:p>
            <a:r>
              <a:rPr lang="en-US" dirty="0"/>
              <a:t>Power buses with electricity by 2040.</a:t>
            </a:r>
          </a:p>
          <a:p>
            <a:r>
              <a:rPr lang="en-US" dirty="0"/>
              <a:t>Many cities and communities around the world are making similar commitments.</a:t>
            </a:r>
          </a:p>
        </p:txBody>
      </p:sp>
      <p:pic>
        <p:nvPicPr>
          <p:cNvPr id="9" name="Picture Placeholder 8" descr="A map of the United States of America shows Chicago located in the northeastern corner of Illinois.">
            <a:extLst>
              <a:ext uri="{FF2B5EF4-FFF2-40B4-BE49-F238E27FC236}">
                <a16:creationId xmlns:a16="http://schemas.microsoft.com/office/drawing/2014/main" id="{2BB00C48-4E2F-47D4-B4D5-8A2BDD84BCE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975354" y="1870290"/>
            <a:ext cx="5013035" cy="4463433"/>
          </a:xfrm>
          <a:prstGeom prst="rect">
            <a:avLst/>
          </a:prstGeom>
        </p:spPr>
      </p:pic>
    </p:spTree>
    <p:extLst>
      <p:ext uri="{BB962C8B-B14F-4D97-AF65-F5344CB8AC3E}">
        <p14:creationId xmlns:p14="http://schemas.microsoft.com/office/powerpoint/2010/main" val="240014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67A6-2E4F-47E2-A381-F745D81ACBD0}"/>
              </a:ext>
            </a:extLst>
          </p:cNvPr>
          <p:cNvSpPr>
            <a:spLocks noGrp="1"/>
          </p:cNvSpPr>
          <p:nvPr>
            <p:ph type="title"/>
          </p:nvPr>
        </p:nvSpPr>
        <p:spPr/>
        <p:txBody>
          <a:bodyPr anchor="t">
            <a:normAutofit fontScale="90000"/>
          </a:bodyPr>
          <a:lstStyle/>
          <a:p>
            <a:pPr algn="ctr"/>
            <a:r>
              <a:rPr lang="en-US" b="1" dirty="0"/>
              <a:t>I. What Are the Characteristics of a Sustainable Energy Source, and What Types Are Commonly Used?</a:t>
            </a:r>
          </a:p>
        </p:txBody>
      </p:sp>
      <p:sp>
        <p:nvSpPr>
          <p:cNvPr id="3" name="Content Placeholder 2">
            <a:extLst>
              <a:ext uri="{FF2B5EF4-FFF2-40B4-BE49-F238E27FC236}">
                <a16:creationId xmlns:a16="http://schemas.microsoft.com/office/drawing/2014/main" id="{52FAD463-47F4-48D9-9FC9-534A607100FF}"/>
              </a:ext>
            </a:extLst>
          </p:cNvPr>
          <p:cNvSpPr>
            <a:spLocks noGrp="1"/>
          </p:cNvSpPr>
          <p:nvPr>
            <p:ph idx="1"/>
          </p:nvPr>
        </p:nvSpPr>
        <p:spPr>
          <a:xfrm>
            <a:off x="838200" y="2551471"/>
            <a:ext cx="10515600" cy="3625492"/>
          </a:xfrm>
        </p:spPr>
        <p:txBody>
          <a:bodyPr/>
          <a:lstStyle/>
          <a:p>
            <a:pPr marL="0" indent="0">
              <a:buNone/>
            </a:pPr>
            <a:r>
              <a:rPr lang="en-US" b="1" dirty="0">
                <a:solidFill>
                  <a:srgbClr val="7030A0"/>
                </a:solidFill>
              </a:rPr>
              <a:t>Key Concept 1</a:t>
            </a:r>
            <a:r>
              <a:rPr lang="en-US" dirty="0">
                <a:solidFill>
                  <a:srgbClr val="7030A0"/>
                </a:solidFill>
              </a:rPr>
              <a:t>: </a:t>
            </a:r>
            <a:r>
              <a:rPr lang="en-US" dirty="0"/>
              <a:t>Sustainable energy sources are those that meet our needs and are readily replenished while producing impacts we, and ecosystems, can live with long term.</a:t>
            </a:r>
          </a:p>
        </p:txBody>
      </p:sp>
    </p:spTree>
    <p:extLst>
      <p:ext uri="{BB962C8B-B14F-4D97-AF65-F5344CB8AC3E}">
        <p14:creationId xmlns:p14="http://schemas.microsoft.com/office/powerpoint/2010/main" val="22323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9552-D0CF-406A-8AC6-6D9D88642319}"/>
              </a:ext>
            </a:extLst>
          </p:cNvPr>
          <p:cNvSpPr>
            <a:spLocks noGrp="1"/>
          </p:cNvSpPr>
          <p:nvPr>
            <p:ph type="title"/>
          </p:nvPr>
        </p:nvSpPr>
        <p:spPr/>
        <p:txBody>
          <a:bodyPr anchor="t"/>
          <a:lstStyle/>
          <a:p>
            <a:r>
              <a:rPr lang="en-US" b="1" dirty="0"/>
              <a:t>Characteristics of Sustainable Energy Sources</a:t>
            </a:r>
          </a:p>
        </p:txBody>
      </p:sp>
      <p:sp>
        <p:nvSpPr>
          <p:cNvPr id="3" name="Content Placeholder 2">
            <a:extLst>
              <a:ext uri="{FF2B5EF4-FFF2-40B4-BE49-F238E27FC236}">
                <a16:creationId xmlns:a16="http://schemas.microsoft.com/office/drawing/2014/main" id="{B05A6306-235E-4268-8734-5D5CB947525A}"/>
              </a:ext>
            </a:extLst>
          </p:cNvPr>
          <p:cNvSpPr>
            <a:spLocks noGrp="1"/>
          </p:cNvSpPr>
          <p:nvPr>
            <p:ph idx="1"/>
          </p:nvPr>
        </p:nvSpPr>
        <p:spPr/>
        <p:txBody>
          <a:bodyPr>
            <a:noAutofit/>
          </a:bodyPr>
          <a:lstStyle/>
          <a:p>
            <a:pPr marL="0" indent="0">
              <a:spcAft>
                <a:spcPts val="1800"/>
              </a:spcAft>
              <a:buNone/>
            </a:pPr>
            <a:r>
              <a:rPr lang="en-US" b="1" dirty="0">
                <a:solidFill>
                  <a:srgbClr val="0014FE"/>
                </a:solidFill>
              </a:rPr>
              <a:t>Key Terms</a:t>
            </a:r>
            <a:endParaRPr lang="en-US" b="1" dirty="0"/>
          </a:p>
          <a:p>
            <a:r>
              <a:rPr lang="en-US" b="1" dirty="0"/>
              <a:t>Renewable energy</a:t>
            </a:r>
            <a:r>
              <a:rPr lang="en-US" dirty="0"/>
              <a:t>: energy that comes from an infinitely available or easily replenished source</a:t>
            </a:r>
          </a:p>
          <a:p>
            <a:r>
              <a:rPr lang="en-US" b="1" dirty="0"/>
              <a:t>Sustainable energy</a:t>
            </a:r>
            <a:r>
              <a:rPr lang="en-US" dirty="0"/>
              <a:t>: energy from renewable sources that are used no more quickly than replenished and whose use has an acceptable environmental impact.</a:t>
            </a:r>
          </a:p>
          <a:p>
            <a:pPr lvl="1"/>
            <a:r>
              <a:rPr lang="en-US" sz="2600" dirty="0"/>
              <a:t>Many forms, including biomass, solar, water</a:t>
            </a:r>
          </a:p>
          <a:p>
            <a:r>
              <a:rPr lang="en-US" b="1" dirty="0"/>
              <a:t>Biomass energy</a:t>
            </a:r>
            <a:r>
              <a:rPr lang="en-US" dirty="0"/>
              <a:t>: energy from biological material such as plants (wood, charcoal, crops) and animal waste</a:t>
            </a:r>
          </a:p>
        </p:txBody>
      </p:sp>
    </p:spTree>
    <p:extLst>
      <p:ext uri="{BB962C8B-B14F-4D97-AF65-F5344CB8AC3E}">
        <p14:creationId xmlns:p14="http://schemas.microsoft.com/office/powerpoint/2010/main" val="388720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3500-F6D2-451B-AC81-D39D13E40226}"/>
              </a:ext>
            </a:extLst>
          </p:cNvPr>
          <p:cNvSpPr>
            <a:spLocks noGrp="1"/>
          </p:cNvSpPr>
          <p:nvPr>
            <p:ph type="title"/>
          </p:nvPr>
        </p:nvSpPr>
        <p:spPr/>
        <p:txBody>
          <a:bodyPr anchor="t">
            <a:normAutofit/>
          </a:bodyPr>
          <a:lstStyle/>
          <a:p>
            <a:pPr algn="ctr"/>
            <a:r>
              <a:rPr lang="en-US" b="1" dirty="0"/>
              <a:t>IG 1: Sustainable Energy Sources</a:t>
            </a:r>
          </a:p>
        </p:txBody>
      </p:sp>
      <p:pic>
        <p:nvPicPr>
          <p:cNvPr id="8" name="Picture Placeholder 7" descr="Five illustrations show sustainable energy sources.&#10;The first illustration shows a solar panel. Text reads, “Solar Power: The energy of the Sun can be trapped in a variety of ways. More solar energy arrives daily than we could possibly use.”&#10;The second illustration shows three wind turbines. Text reads, “Wind power: Energy in the motion of air can be captured to generate electricity.”&#10;The third illustration shows a dam. Text reads, “Hydropower: The energy of moving water can be tapped in a variety of ways to produce electricity or other services.”&#10;The fourth illustration shows a geothermal power plant. Text reads, “Geothermal power: The heat of the Earth can be tapped to make electricity or to provide heating or cooling for buildings.”&#10;The fifth illustration shows a corncob. Text reads, “Biomass: Chemical energy in biological materials (crops, waste, wood, etc.) can be released when the biomass is burned.">
            <a:extLst>
              <a:ext uri="{FF2B5EF4-FFF2-40B4-BE49-F238E27FC236}">
                <a16:creationId xmlns:a16="http://schemas.microsoft.com/office/drawing/2014/main" id="{FBE59245-0DE2-48F0-A622-FDE456567B6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903730" y="1671721"/>
            <a:ext cx="6384541" cy="4909776"/>
          </a:xfrm>
          <a:prstGeom prst="rect">
            <a:avLst/>
          </a:prstGeom>
        </p:spPr>
      </p:pic>
    </p:spTree>
    <p:extLst>
      <p:ext uri="{BB962C8B-B14F-4D97-AF65-F5344CB8AC3E}">
        <p14:creationId xmlns:p14="http://schemas.microsoft.com/office/powerpoint/2010/main" val="19382183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6AB6-BF24-4ECC-85AB-5E5B8C5387B6}"/>
              </a:ext>
            </a:extLst>
          </p:cNvPr>
          <p:cNvSpPr>
            <a:spLocks noGrp="1"/>
          </p:cNvSpPr>
          <p:nvPr>
            <p:ph type="title"/>
          </p:nvPr>
        </p:nvSpPr>
        <p:spPr/>
        <p:txBody>
          <a:bodyPr anchor="t"/>
          <a:lstStyle/>
          <a:p>
            <a:pPr algn="ctr"/>
            <a:r>
              <a:rPr lang="en-US" b="1" dirty="0"/>
              <a:t>II. What Are the Current and Projected Roles of Renewables in Global Energy Production?</a:t>
            </a:r>
          </a:p>
        </p:txBody>
      </p:sp>
      <p:sp>
        <p:nvSpPr>
          <p:cNvPr id="3" name="Content Placeholder 2">
            <a:extLst>
              <a:ext uri="{FF2B5EF4-FFF2-40B4-BE49-F238E27FC236}">
                <a16:creationId xmlns:a16="http://schemas.microsoft.com/office/drawing/2014/main" id="{9F853C31-CE9D-4224-B200-60EB735D56AC}"/>
              </a:ext>
            </a:extLst>
          </p:cNvPr>
          <p:cNvSpPr>
            <a:spLocks noGrp="1"/>
          </p:cNvSpPr>
          <p:nvPr>
            <p:ph idx="1"/>
          </p:nvPr>
        </p:nvSpPr>
        <p:spPr>
          <a:xfrm>
            <a:off x="838200" y="2292095"/>
            <a:ext cx="10515600" cy="3884867"/>
          </a:xfrm>
        </p:spPr>
        <p:txBody>
          <a:bodyPr/>
          <a:lstStyle/>
          <a:p>
            <a:pPr marL="0" indent="0">
              <a:buNone/>
            </a:pPr>
            <a:r>
              <a:rPr lang="en-US" b="1" dirty="0">
                <a:solidFill>
                  <a:srgbClr val="7030A0"/>
                </a:solidFill>
              </a:rPr>
              <a:t>Key Concept 2</a:t>
            </a:r>
            <a:r>
              <a:rPr lang="en-US" dirty="0">
                <a:solidFill>
                  <a:srgbClr val="7030A0"/>
                </a:solidFill>
              </a:rPr>
              <a:t>: </a:t>
            </a:r>
            <a:r>
              <a:rPr lang="en-US" dirty="0"/>
              <a:t>Fossil fuels are the leading fuel for electricity production. The use of renewables is rising, but so is the use of fossil fuels, due to a rise in energy demand.</a:t>
            </a:r>
          </a:p>
        </p:txBody>
      </p:sp>
    </p:spTree>
    <p:extLst>
      <p:ext uri="{BB962C8B-B14F-4D97-AF65-F5344CB8AC3E}">
        <p14:creationId xmlns:p14="http://schemas.microsoft.com/office/powerpoint/2010/main" val="118413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017E-8F4A-433B-81DA-CF535EB90576}"/>
              </a:ext>
            </a:extLst>
          </p:cNvPr>
          <p:cNvSpPr>
            <a:spLocks noGrp="1"/>
          </p:cNvSpPr>
          <p:nvPr>
            <p:ph type="title"/>
          </p:nvPr>
        </p:nvSpPr>
        <p:spPr/>
        <p:txBody>
          <a:bodyPr anchor="t"/>
          <a:lstStyle/>
          <a:p>
            <a:r>
              <a:rPr lang="en-US" b="1" dirty="0"/>
              <a:t>Current and Projected Use of Sustainable Energy Sources</a:t>
            </a:r>
          </a:p>
        </p:txBody>
      </p:sp>
      <p:sp>
        <p:nvSpPr>
          <p:cNvPr id="3" name="Content Placeholder 2">
            <a:extLst>
              <a:ext uri="{FF2B5EF4-FFF2-40B4-BE49-F238E27FC236}">
                <a16:creationId xmlns:a16="http://schemas.microsoft.com/office/drawing/2014/main" id="{C341C92E-EDF0-4890-BBEF-5529EF771BED}"/>
              </a:ext>
            </a:extLst>
          </p:cNvPr>
          <p:cNvSpPr>
            <a:spLocks noGrp="1"/>
          </p:cNvSpPr>
          <p:nvPr>
            <p:ph idx="1"/>
          </p:nvPr>
        </p:nvSpPr>
        <p:spPr/>
        <p:txBody>
          <a:bodyPr/>
          <a:lstStyle/>
          <a:p>
            <a:pPr>
              <a:lnSpc>
                <a:spcPct val="100000"/>
              </a:lnSpc>
            </a:pPr>
            <a:r>
              <a:rPr lang="en-US" dirty="0"/>
              <a:t>As of 2019, fossil fuels accounted for 63% of utility-scale electricity production.</a:t>
            </a:r>
          </a:p>
          <a:p>
            <a:pPr>
              <a:lnSpc>
                <a:spcPct val="100000"/>
              </a:lnSpc>
            </a:pPr>
            <a:r>
              <a:rPr lang="en-US" dirty="0"/>
              <a:t>The use of renewables is slowly climbing, but so is the demand for energy.</a:t>
            </a:r>
          </a:p>
          <a:p>
            <a:pPr>
              <a:lnSpc>
                <a:spcPct val="100000"/>
              </a:lnSpc>
            </a:pPr>
            <a:r>
              <a:rPr lang="en-US" dirty="0"/>
              <a:t>Renewables in 2019 accounted for 17.5%, an increase since 1990.</a:t>
            </a:r>
          </a:p>
          <a:p>
            <a:pPr>
              <a:lnSpc>
                <a:spcPct val="100000"/>
              </a:lnSpc>
            </a:pPr>
            <a:r>
              <a:rPr lang="en-US" dirty="0"/>
              <a:t>Predict that renewable energy will double by 2050.</a:t>
            </a:r>
          </a:p>
          <a:p>
            <a:pPr>
              <a:lnSpc>
                <a:spcPct val="100000"/>
              </a:lnSpc>
            </a:pPr>
            <a:r>
              <a:rPr lang="en-US" dirty="0"/>
              <a:t>However, the need for electricity is expected to increase over the same time frame, resulting in very little change in fossil fuel usage.</a:t>
            </a:r>
          </a:p>
        </p:txBody>
      </p:sp>
    </p:spTree>
    <p:extLst>
      <p:ext uri="{BB962C8B-B14F-4D97-AF65-F5344CB8AC3E}">
        <p14:creationId xmlns:p14="http://schemas.microsoft.com/office/powerpoint/2010/main" val="14949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32C2-AF0A-43A6-9289-73ACBE59A71F}"/>
              </a:ext>
            </a:extLst>
          </p:cNvPr>
          <p:cNvSpPr>
            <a:spLocks noGrp="1"/>
          </p:cNvSpPr>
          <p:nvPr>
            <p:ph type="title"/>
          </p:nvPr>
        </p:nvSpPr>
        <p:spPr/>
        <p:txBody>
          <a:bodyPr anchor="t"/>
          <a:lstStyle/>
          <a:p>
            <a:r>
              <a:rPr lang="en-US" b="1" dirty="0"/>
              <a:t>IG 2a: How It Works: Electricity Production from Coal</a:t>
            </a:r>
          </a:p>
        </p:txBody>
      </p:sp>
      <p:pic>
        <p:nvPicPr>
          <p:cNvPr id="8" name="Picture Placeholder 7" descr="An illustration shows the generation of electricity from coal.&#10;The illustration shows a coal-burning electrical generation plant. Coal starts at a storage facility and sent to a furnace, where it is burned to produce heat. Water is heated in pipes that pass through the boiler. The water is turned into steam by the heat of the burning coal and the steam is funneled to a turbine. The turbine spins magnets inside copper wire, generating electricity. A transformer ramps up the voltage of the electricity before it is sent out onto the grid (high voltage travels farther). Transformers on power poles step the voltage down before it enters your home. Cooling water is taken from a river beside the plant. This water is used to cool the water that is used to turn the turbine. The heated water is then returned to the river, making it warmer than it normally would be and creating thermal pollution. Smoke from burning coal is released into the atmosphere through a smokestack. Emissions can include sulfur, small particles, mercury, arsenic, and carbon-di-oxide.">
            <a:extLst>
              <a:ext uri="{FF2B5EF4-FFF2-40B4-BE49-F238E27FC236}">
                <a16:creationId xmlns:a16="http://schemas.microsoft.com/office/drawing/2014/main" id="{7F44459C-8915-4A31-B980-E3BE36267AF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569389" y="1693392"/>
            <a:ext cx="7053223" cy="4776040"/>
          </a:xfrm>
          <a:prstGeom prst="rect">
            <a:avLst/>
          </a:prstGeom>
        </p:spPr>
      </p:pic>
    </p:spTree>
    <p:extLst>
      <p:ext uri="{BB962C8B-B14F-4D97-AF65-F5344CB8AC3E}">
        <p14:creationId xmlns:p14="http://schemas.microsoft.com/office/powerpoint/2010/main" val="170784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86758-D71E-4970-A576-7E60ACCCC559}"/>
              </a:ext>
            </a:extLst>
          </p:cNvPr>
          <p:cNvSpPr>
            <a:spLocks noGrp="1"/>
          </p:cNvSpPr>
          <p:nvPr>
            <p:ph type="title"/>
          </p:nvPr>
        </p:nvSpPr>
        <p:spPr>
          <a:xfrm>
            <a:off x="838200" y="365125"/>
            <a:ext cx="5257800" cy="1325563"/>
          </a:xfrm>
        </p:spPr>
        <p:txBody>
          <a:bodyPr anchor="t"/>
          <a:lstStyle/>
          <a:p>
            <a:pPr algn="ctr"/>
            <a:r>
              <a:rPr lang="en-US" b="1" dirty="0"/>
              <a:t>IG 2a: Renewable Energy Use (1 of 2)</a:t>
            </a:r>
          </a:p>
        </p:txBody>
      </p:sp>
      <p:pic>
        <p:nvPicPr>
          <p:cNvPr id="8" name="Picture Placeholder 7" descr="A pie chart shows the U.S. electricity production from different sources in 2019. &#10;The data in the pie chart are as follows: Natural gas, 38.4 percent; Coal, 23.5 percent; Nuclear, 19.7 percent; Renewables, 17.5 percent; Other 0.8 percent.&#10;A scale emerging from the renewables section shows the following data, Wind 42 percent; Hydroelectric 38 percent; Solar 10 percent; Biomass 8 percent; Geothermal 2 percent.">
            <a:extLst>
              <a:ext uri="{FF2B5EF4-FFF2-40B4-BE49-F238E27FC236}">
                <a16:creationId xmlns:a16="http://schemas.microsoft.com/office/drawing/2014/main" id="{E7C45EAA-E952-4310-B31C-D31FF2A0F42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255907" y="650936"/>
            <a:ext cx="5297978" cy="5940829"/>
          </a:xfrm>
          <a:prstGeom prst="rect">
            <a:avLst/>
          </a:prstGeom>
        </p:spPr>
      </p:pic>
    </p:spTree>
    <p:extLst>
      <p:ext uri="{BB962C8B-B14F-4D97-AF65-F5344CB8AC3E}">
        <p14:creationId xmlns:p14="http://schemas.microsoft.com/office/powerpoint/2010/main" val="6535611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86758-D71E-4970-A576-7E60ACCCC559}"/>
              </a:ext>
            </a:extLst>
          </p:cNvPr>
          <p:cNvSpPr>
            <a:spLocks noGrp="1"/>
          </p:cNvSpPr>
          <p:nvPr>
            <p:ph type="title"/>
          </p:nvPr>
        </p:nvSpPr>
        <p:spPr/>
        <p:txBody>
          <a:bodyPr anchor="t"/>
          <a:lstStyle/>
          <a:p>
            <a:pPr algn="ctr"/>
            <a:r>
              <a:rPr lang="en-US" b="1" dirty="0"/>
              <a:t>IG 2b: Renewable Energy Use (2 of 2)</a:t>
            </a:r>
          </a:p>
        </p:txBody>
      </p:sp>
      <p:pic>
        <p:nvPicPr>
          <p:cNvPr id="8" name="Picture Placeholder 7" descr="A graph shows the renewable electricity generation.&#10;In the graph, the vertical axis represents “Electricity generation (billion kilowatt-hours)” ranging from 0 to 1800 in increments of 100. The horizontal axis represents “Year” ranging from 2010 to 2050 in increments of 10. A dashed vertical line is drawn in the year 2018. The left side of the line is labeled as “History” and the right side is labeled as “Projection.”&#10;The line graph for other starts from the coordinate (2010, 50) and reaches the dashed line at the coordinate (2018, 50). After 2018, the line continues to end at (2050, 100).&#10;The line graph for Hydroelectric energy starts from the coordinate (2010, 320), moves up and down, and reaches the dashed line at the coordinate (2018, 350). After 2018, the line moves upward and ends at (2050, 380). &#10;The line graph for Geothermal energy starts from the coordinate (2010, 360) and reaches the dashed line at the coordinate (2018, 350). After 2018, the line moves upward and ends at (2050, 400). &#10;The line graph for Wind energy starts from the coordinate (2010, 405) and reaches the dashed line at the coordinate (2018, 600). After 2018, the line moves upward and ends at (2050, 800).&#10;The line graph for Solar energy (photovoltaic) starts from the coordinate (2010, 405) and reaches the dashed line at the coordinate (2018, 730). After 2018, the line moves upward and ends at (2050, 1760).">
            <a:extLst>
              <a:ext uri="{FF2B5EF4-FFF2-40B4-BE49-F238E27FC236}">
                <a16:creationId xmlns:a16="http://schemas.microsoft.com/office/drawing/2014/main" id="{1108BB5F-43B5-4191-9D14-527B9D74BC6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889990" y="1581926"/>
            <a:ext cx="6412021" cy="4882295"/>
          </a:xfrm>
          <a:prstGeom prst="rect">
            <a:avLst/>
          </a:prstGeom>
        </p:spPr>
      </p:pic>
    </p:spTree>
    <p:extLst>
      <p:ext uri="{BB962C8B-B14F-4D97-AF65-F5344CB8AC3E}">
        <p14:creationId xmlns:p14="http://schemas.microsoft.com/office/powerpoint/2010/main" val="30480521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959D-DB7F-44BE-85BF-ECD85F2D3626}"/>
              </a:ext>
            </a:extLst>
          </p:cNvPr>
          <p:cNvSpPr>
            <a:spLocks noGrp="1"/>
          </p:cNvSpPr>
          <p:nvPr>
            <p:ph type="title"/>
          </p:nvPr>
        </p:nvSpPr>
        <p:spPr/>
        <p:txBody>
          <a:bodyPr anchor="t">
            <a:normAutofit fontScale="90000"/>
          </a:bodyPr>
          <a:lstStyle/>
          <a:p>
            <a:pPr algn="ctr"/>
            <a:r>
              <a:rPr lang="en-US" b="1" dirty="0"/>
              <a:t>III. How Can Wind Energy Be Captured to Generate Electricity, and What Are the Pros and Cons of These Methods?</a:t>
            </a:r>
          </a:p>
        </p:txBody>
      </p:sp>
      <p:sp>
        <p:nvSpPr>
          <p:cNvPr id="3" name="Content Placeholder 2">
            <a:extLst>
              <a:ext uri="{FF2B5EF4-FFF2-40B4-BE49-F238E27FC236}">
                <a16:creationId xmlns:a16="http://schemas.microsoft.com/office/drawing/2014/main" id="{DFF62843-79B3-4541-AC49-B2BB1E389699}"/>
              </a:ext>
            </a:extLst>
          </p:cNvPr>
          <p:cNvSpPr>
            <a:spLocks noGrp="1"/>
          </p:cNvSpPr>
          <p:nvPr>
            <p:ph idx="1"/>
          </p:nvPr>
        </p:nvSpPr>
        <p:spPr>
          <a:xfrm>
            <a:off x="838200" y="3084575"/>
            <a:ext cx="10515600" cy="3092387"/>
          </a:xfrm>
        </p:spPr>
        <p:txBody>
          <a:bodyPr/>
          <a:lstStyle/>
          <a:p>
            <a:pPr marL="0" indent="0">
              <a:buNone/>
            </a:pPr>
            <a:r>
              <a:rPr lang="en-US" b="1" dirty="0">
                <a:solidFill>
                  <a:srgbClr val="7030A0"/>
                </a:solidFill>
              </a:rPr>
              <a:t>Key Concept 3</a:t>
            </a:r>
            <a:r>
              <a:rPr lang="en-US" dirty="0">
                <a:solidFill>
                  <a:srgbClr val="7030A0"/>
                </a:solidFill>
              </a:rPr>
              <a:t>: </a:t>
            </a:r>
            <a:r>
              <a:rPr lang="en-US" dirty="0"/>
              <a:t>Wind power is a cost-effective way to generate electricity. It has a low environmental impact but is an intermittent energy source. In addition, turbines are dangerous to wildlife, and some consider them eyesores.</a:t>
            </a:r>
          </a:p>
        </p:txBody>
      </p:sp>
    </p:spTree>
    <p:extLst>
      <p:ext uri="{BB962C8B-B14F-4D97-AF65-F5344CB8AC3E}">
        <p14:creationId xmlns:p14="http://schemas.microsoft.com/office/powerpoint/2010/main" val="34738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C1018-0B9E-4D07-9058-CF13C4C09377}"/>
              </a:ext>
            </a:extLst>
          </p:cNvPr>
          <p:cNvSpPr>
            <a:spLocks noGrp="1"/>
          </p:cNvSpPr>
          <p:nvPr>
            <p:ph type="title"/>
          </p:nvPr>
        </p:nvSpPr>
        <p:spPr/>
        <p:txBody>
          <a:bodyPr anchor="t"/>
          <a:lstStyle/>
          <a:p>
            <a:r>
              <a:rPr lang="en-US" b="1" dirty="0"/>
              <a:t>Wind Power</a:t>
            </a:r>
          </a:p>
        </p:txBody>
      </p:sp>
      <p:sp>
        <p:nvSpPr>
          <p:cNvPr id="3" name="Content Placeholder 2">
            <a:extLst>
              <a:ext uri="{FF2B5EF4-FFF2-40B4-BE49-F238E27FC236}">
                <a16:creationId xmlns:a16="http://schemas.microsoft.com/office/drawing/2014/main" id="{F800491E-BE46-4777-A677-F8A40957DE23}"/>
              </a:ext>
            </a:extLst>
          </p:cNvPr>
          <p:cNvSpPr>
            <a:spLocks noGrp="1"/>
          </p:cNvSpPr>
          <p:nvPr>
            <p:ph idx="1"/>
          </p:nvPr>
        </p:nvSpPr>
        <p:spPr>
          <a:xfrm>
            <a:off x="637784" y="1825625"/>
            <a:ext cx="5964936" cy="4351338"/>
          </a:xfrm>
        </p:spPr>
        <p:txBody>
          <a:bodyPr>
            <a:noAutofit/>
          </a:bodyPr>
          <a:lstStyle/>
          <a:p>
            <a:pPr marL="0" indent="0">
              <a:spcAft>
                <a:spcPts val="1800"/>
              </a:spcAft>
              <a:buNone/>
            </a:pPr>
            <a:r>
              <a:rPr lang="en-US" b="1" dirty="0">
                <a:solidFill>
                  <a:srgbClr val="0014FE"/>
                </a:solidFill>
              </a:rPr>
              <a:t>Key Terms</a:t>
            </a:r>
            <a:endParaRPr lang="en-US" b="1" dirty="0"/>
          </a:p>
          <a:p>
            <a:r>
              <a:rPr lang="en-US" b="1" dirty="0"/>
              <a:t>Wind power</a:t>
            </a:r>
            <a:r>
              <a:rPr lang="en-US" dirty="0"/>
              <a:t>: energy contained in the motion of air across Earth’s surface</a:t>
            </a:r>
          </a:p>
          <a:p>
            <a:pPr lvl="1"/>
            <a:r>
              <a:rPr lang="en-US" sz="2600" i="1" dirty="0"/>
              <a:t>Wind farms: </a:t>
            </a:r>
            <a:r>
              <a:rPr lang="en-US" sz="2600" dirty="0"/>
              <a:t>areas containing dozens of turbines</a:t>
            </a:r>
          </a:p>
          <a:p>
            <a:r>
              <a:rPr lang="en-US" dirty="0"/>
              <a:t>Wind turbine technicians are one of the fastest growing energy jobs in the U.S.</a:t>
            </a:r>
          </a:p>
        </p:txBody>
      </p:sp>
      <p:pic>
        <p:nvPicPr>
          <p:cNvPr id="11" name="Picture Placeholder 10" descr="A photo shows rows of wind turbines.">
            <a:extLst>
              <a:ext uri="{FF2B5EF4-FFF2-40B4-BE49-F238E27FC236}">
                <a16:creationId xmlns:a16="http://schemas.microsoft.com/office/drawing/2014/main" id="{5183744D-49B5-40FA-BB0F-197E71EFF27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694214" y="2051468"/>
            <a:ext cx="5299191" cy="3486112"/>
          </a:xfrm>
          <a:prstGeom prst="rect">
            <a:avLst/>
          </a:prstGeom>
        </p:spPr>
      </p:pic>
      <p:sp>
        <p:nvSpPr>
          <p:cNvPr id="4" name="Content Placeholder 3">
            <a:extLst>
              <a:ext uri="{FF2B5EF4-FFF2-40B4-BE49-F238E27FC236}">
                <a16:creationId xmlns:a16="http://schemas.microsoft.com/office/drawing/2014/main" id="{835BE62B-1241-47E0-B56D-D03EA31E5E62}"/>
              </a:ext>
            </a:extLst>
          </p:cNvPr>
          <p:cNvSpPr>
            <a:spLocks noGrp="1"/>
          </p:cNvSpPr>
          <p:nvPr>
            <p:ph sz="quarter" idx="13"/>
          </p:nvPr>
        </p:nvSpPr>
        <p:spPr>
          <a:xfrm>
            <a:off x="7095413" y="5730778"/>
            <a:ext cx="4258387" cy="446185"/>
          </a:xfrm>
        </p:spPr>
        <p:txBody>
          <a:bodyPr>
            <a:normAutofit/>
          </a:bodyPr>
          <a:lstStyle/>
          <a:p>
            <a:pPr marL="0" indent="0">
              <a:buNone/>
            </a:pPr>
            <a:r>
              <a:rPr lang="en-US" sz="2400" dirty="0"/>
              <a:t>Wind farm in southern California</a:t>
            </a:r>
          </a:p>
        </p:txBody>
      </p:sp>
    </p:spTree>
    <p:extLst>
      <p:ext uri="{BB962C8B-B14F-4D97-AF65-F5344CB8AC3E}">
        <p14:creationId xmlns:p14="http://schemas.microsoft.com/office/powerpoint/2010/main" val="378107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D8E9-8DA1-41AB-8448-3BE0A66F47F2}"/>
              </a:ext>
            </a:extLst>
          </p:cNvPr>
          <p:cNvSpPr>
            <a:spLocks noGrp="1"/>
          </p:cNvSpPr>
          <p:nvPr>
            <p:ph type="title"/>
          </p:nvPr>
        </p:nvSpPr>
        <p:spPr/>
        <p:txBody>
          <a:bodyPr anchor="t">
            <a:normAutofit/>
          </a:bodyPr>
          <a:lstStyle/>
          <a:p>
            <a:pPr algn="ctr"/>
            <a:r>
              <a:rPr lang="en-US" b="1" dirty="0"/>
              <a:t>IG 3a: How It Works: Wind Turbines</a:t>
            </a:r>
          </a:p>
        </p:txBody>
      </p:sp>
      <p:pic>
        <p:nvPicPr>
          <p:cNvPr id="8" name="Picture Placeholder 7" descr="An infographic shows the working process of wind turbines.&#10;An illustration shows a wind turbine labeling the shaft, gear box, and generator on it. The wind that turns the blades is represented by arrows in the image. The spinning generator that produces electrical current is labeled. A text reads, “Rotating blades turn a shaft inside the turbine. The shaft is attached to a gear that rotates a higher-speed shaft on the generator.” Another text corresponding to the scalloped edge of the windmill reads, “The scalloped edge of this windmill blade is a new design inspired by the fin of a humpback whale—an example of biomimicry. Founders of the company WhalePower have demonstrated that this shape makes the blade more aerodynamic and less likely to stall out at low speeds, allowing it to produce more power than traditional designs.”&#10;A textbox reads as follows, &#10;Advantages:&#10;Abundant in some areas.&#10;Pollution-free.&#10;Low environmental impact and carbon footprint.&#10;Effective at large and small scales.&#10;Lowest-cost renewable energy source.&#10;Creates jobs.&#10;Disadvantages:&#10;Wind is unpredictable and intermittent.&#10;Not all areas are windy enough to support it.&#10;Wildlife (birds and bats) are killed by windmills.&#10;Considered an eyesore by some.&#10;Usually must be paired with other energy sources to meet needs.">
            <a:extLst>
              <a:ext uri="{FF2B5EF4-FFF2-40B4-BE49-F238E27FC236}">
                <a16:creationId xmlns:a16="http://schemas.microsoft.com/office/drawing/2014/main" id="{711848B5-61E4-4BA5-9F79-7C6A2E8752D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3801413" y="1677565"/>
            <a:ext cx="4589175" cy="4909776"/>
          </a:xfrm>
          <a:prstGeom prst="rect">
            <a:avLst/>
          </a:prstGeom>
        </p:spPr>
      </p:pic>
    </p:spTree>
    <p:extLst>
      <p:ext uri="{BB962C8B-B14F-4D97-AF65-F5344CB8AC3E}">
        <p14:creationId xmlns:p14="http://schemas.microsoft.com/office/powerpoint/2010/main" val="22772772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9D24-6E5C-44FF-AB4D-10371F99B389}"/>
              </a:ext>
            </a:extLst>
          </p:cNvPr>
          <p:cNvSpPr>
            <a:spLocks noGrp="1"/>
          </p:cNvSpPr>
          <p:nvPr>
            <p:ph type="title"/>
          </p:nvPr>
        </p:nvSpPr>
        <p:spPr/>
        <p:txBody>
          <a:bodyPr anchor="t"/>
          <a:lstStyle/>
          <a:p>
            <a:pPr algn="ctr"/>
            <a:r>
              <a:rPr lang="en-US" b="1" dirty="0"/>
              <a:t>IG 3b: Advantages and Disadvantages of Wind Power</a:t>
            </a:r>
          </a:p>
        </p:txBody>
      </p:sp>
      <p:graphicFrame>
        <p:nvGraphicFramePr>
          <p:cNvPr id="8" name="Table Placeholder 7" descr="This table has two columns titled Advantages and Disadvantages.">
            <a:extLst>
              <a:ext uri="{FF2B5EF4-FFF2-40B4-BE49-F238E27FC236}">
                <a16:creationId xmlns:a16="http://schemas.microsoft.com/office/drawing/2014/main" id="{EF81B44B-D314-4798-B9C4-960B93802578}"/>
              </a:ext>
            </a:extLst>
          </p:cNvPr>
          <p:cNvGraphicFramePr>
            <a:graphicFrameLocks noGrp="1"/>
          </p:cNvGraphicFramePr>
          <p:nvPr>
            <p:ph type="tbl" sz="quarter" idx="15"/>
            <p:extLst>
              <p:ext uri="{D42A27DB-BD31-4B8C-83A1-F6EECF244321}">
                <p14:modId xmlns:p14="http://schemas.microsoft.com/office/powerpoint/2010/main" val="2008562736"/>
              </p:ext>
            </p:extLst>
          </p:nvPr>
        </p:nvGraphicFramePr>
        <p:xfrm>
          <a:off x="1310161" y="1870076"/>
          <a:ext cx="9943425" cy="2325116"/>
        </p:xfrm>
        <a:graphic>
          <a:graphicData uri="http://schemas.openxmlformats.org/drawingml/2006/table">
            <a:tbl>
              <a:tblPr firstRow="1" bandRow="1">
                <a:tableStyleId>{5940675A-B579-460E-94D1-54222C63F5DA}</a:tableStyleId>
              </a:tblPr>
              <a:tblGrid>
                <a:gridCol w="4286103">
                  <a:extLst>
                    <a:ext uri="{9D8B030D-6E8A-4147-A177-3AD203B41FA5}">
                      <a16:colId xmlns:a16="http://schemas.microsoft.com/office/drawing/2014/main" val="20000"/>
                    </a:ext>
                  </a:extLst>
                </a:gridCol>
                <a:gridCol w="5657322">
                  <a:extLst>
                    <a:ext uri="{9D8B030D-6E8A-4147-A177-3AD203B41FA5}">
                      <a16:colId xmlns:a16="http://schemas.microsoft.com/office/drawing/2014/main" val="20001"/>
                    </a:ext>
                  </a:extLst>
                </a:gridCol>
              </a:tblGrid>
              <a:tr h="370840">
                <a:tc>
                  <a:txBody>
                    <a:bodyPr/>
                    <a:lstStyle/>
                    <a:p>
                      <a:pPr marL="0" marR="0">
                        <a:lnSpc>
                          <a:spcPct val="100000"/>
                        </a:lnSpc>
                        <a:spcBef>
                          <a:spcPts val="0"/>
                        </a:spcBef>
                        <a:spcAft>
                          <a:spcPts val="0"/>
                        </a:spcAft>
                      </a:pPr>
                      <a:r>
                        <a:rPr lang="en-US" sz="1800" b="1" cap="all" dirty="0">
                          <a:effectLst/>
                        </a:rPr>
                        <a:t>Advantages</a:t>
                      </a:r>
                      <a:endParaRPr lang="en-US" sz="1800" b="1" cap="all" dirty="0">
                        <a:solidFill>
                          <a:srgbClr val="FFFFFF"/>
                        </a:solidFill>
                        <a:effectLst/>
                        <a:latin typeface="Times New Roman"/>
                        <a:ea typeface="Times New Roman"/>
                        <a:cs typeface="Times New Roman"/>
                      </a:endParaRPr>
                    </a:p>
                  </a:txBody>
                  <a:tcPr anchor="ctr"/>
                </a:tc>
                <a:tc>
                  <a:txBody>
                    <a:bodyPr/>
                    <a:lstStyle/>
                    <a:p>
                      <a:pPr marL="0" marR="0">
                        <a:lnSpc>
                          <a:spcPct val="100000"/>
                        </a:lnSpc>
                        <a:spcBef>
                          <a:spcPts val="0"/>
                        </a:spcBef>
                        <a:spcAft>
                          <a:spcPts val="0"/>
                        </a:spcAft>
                      </a:pPr>
                      <a:r>
                        <a:rPr lang="en-US" sz="1800" b="1" cap="all" dirty="0">
                          <a:effectLst/>
                        </a:rPr>
                        <a:t>Disadvantages</a:t>
                      </a:r>
                      <a:endParaRPr lang="en-US" sz="1800" b="1" cap="all" dirty="0">
                        <a:solidFill>
                          <a:srgbClr val="FFFFFF"/>
                        </a:solidFill>
                        <a:effectLst/>
                        <a:latin typeface="Times New Roman"/>
                        <a:ea typeface="Times New Roman"/>
                        <a:cs typeface="Times New Roman"/>
                      </a:endParaRPr>
                    </a:p>
                  </a:txBody>
                  <a:tcPr anchor="ctr"/>
                </a:tc>
                <a:extLst>
                  <a:ext uri="{0D108BD9-81ED-4DB2-BD59-A6C34878D82A}">
                    <a16:rowId xmlns:a16="http://schemas.microsoft.com/office/drawing/2014/main" val="10000"/>
                  </a:ext>
                </a:extLst>
              </a:tr>
              <a:tr h="370840">
                <a:tc>
                  <a:txBody>
                    <a:bodyPr/>
                    <a:lstStyle/>
                    <a:p>
                      <a:pPr marL="182880" marR="0" indent="-182880">
                        <a:lnSpc>
                          <a:spcPct val="110000"/>
                        </a:lnSpc>
                        <a:spcBef>
                          <a:spcPts val="0"/>
                        </a:spcBef>
                        <a:spcAft>
                          <a:spcPts val="0"/>
                        </a:spcAft>
                      </a:pPr>
                      <a:r>
                        <a:rPr lang="en-US" sz="1600" dirty="0">
                          <a:effectLst/>
                        </a:rPr>
                        <a:t>•	Abundant in some areas.</a:t>
                      </a:r>
                    </a:p>
                    <a:p>
                      <a:pPr marL="182880" marR="0" indent="-182880">
                        <a:lnSpc>
                          <a:spcPct val="110000"/>
                        </a:lnSpc>
                        <a:spcBef>
                          <a:spcPts val="0"/>
                        </a:spcBef>
                        <a:spcAft>
                          <a:spcPts val="0"/>
                        </a:spcAft>
                      </a:pPr>
                      <a:r>
                        <a:rPr lang="en-US" sz="1600" dirty="0">
                          <a:effectLst/>
                        </a:rPr>
                        <a:t>•	Pollution-free.</a:t>
                      </a:r>
                    </a:p>
                    <a:p>
                      <a:pPr marL="182880" marR="0" indent="-182880">
                        <a:lnSpc>
                          <a:spcPct val="110000"/>
                        </a:lnSpc>
                        <a:spcBef>
                          <a:spcPts val="0"/>
                        </a:spcBef>
                        <a:spcAft>
                          <a:spcPts val="0"/>
                        </a:spcAft>
                      </a:pPr>
                      <a:r>
                        <a:rPr lang="en-US" sz="1600" dirty="0">
                          <a:effectLst/>
                        </a:rPr>
                        <a:t>•	Low environmental impact and carbon footprint.</a:t>
                      </a:r>
                    </a:p>
                    <a:p>
                      <a:pPr marL="182880" marR="0" indent="-182880">
                        <a:lnSpc>
                          <a:spcPct val="110000"/>
                        </a:lnSpc>
                        <a:spcBef>
                          <a:spcPts val="0"/>
                        </a:spcBef>
                        <a:spcAft>
                          <a:spcPts val="0"/>
                        </a:spcAft>
                      </a:pPr>
                      <a:r>
                        <a:rPr lang="en-US" sz="1600" dirty="0">
                          <a:effectLst/>
                        </a:rPr>
                        <a:t>•	Effective at large and small scales.</a:t>
                      </a:r>
                    </a:p>
                    <a:p>
                      <a:pPr marL="182880" marR="0" indent="-182880">
                        <a:lnSpc>
                          <a:spcPct val="110000"/>
                        </a:lnSpc>
                        <a:spcBef>
                          <a:spcPts val="0"/>
                        </a:spcBef>
                        <a:spcAft>
                          <a:spcPts val="0"/>
                        </a:spcAft>
                      </a:pPr>
                      <a:r>
                        <a:rPr lang="en-US" sz="1600" dirty="0">
                          <a:effectLst/>
                        </a:rPr>
                        <a:t>•	Lowest-cost renewable energy source.</a:t>
                      </a:r>
                    </a:p>
                    <a:p>
                      <a:pPr marL="182880" marR="0" indent="-182880">
                        <a:lnSpc>
                          <a:spcPct val="110000"/>
                        </a:lnSpc>
                        <a:spcBef>
                          <a:spcPts val="0"/>
                        </a:spcBef>
                        <a:spcAft>
                          <a:spcPts val="0"/>
                        </a:spcAft>
                      </a:pPr>
                      <a:r>
                        <a:rPr lang="en-US" sz="1600" dirty="0">
                          <a:effectLst/>
                        </a:rPr>
                        <a:t>•	Creates jobs.</a:t>
                      </a:r>
                      <a:endParaRPr lang="en-US" sz="1600" dirty="0">
                        <a:solidFill>
                          <a:srgbClr val="000000"/>
                        </a:solidFill>
                        <a:effectLst/>
                        <a:latin typeface="Times New Roman"/>
                        <a:ea typeface="Times New Roman"/>
                        <a:cs typeface="Times New Roman"/>
                      </a:endParaRPr>
                    </a:p>
                  </a:txBody>
                  <a:tcPr/>
                </a:tc>
                <a:tc>
                  <a:txBody>
                    <a:bodyPr/>
                    <a:lstStyle/>
                    <a:p>
                      <a:pPr marL="182880" marR="0" indent="-182880">
                        <a:lnSpc>
                          <a:spcPct val="110000"/>
                        </a:lnSpc>
                        <a:spcBef>
                          <a:spcPts val="0"/>
                        </a:spcBef>
                        <a:spcAft>
                          <a:spcPts val="0"/>
                        </a:spcAft>
                      </a:pPr>
                      <a:r>
                        <a:rPr lang="en-US" sz="1600" dirty="0">
                          <a:effectLst/>
                        </a:rPr>
                        <a:t>•	Wind is unpredictable and intermittent.</a:t>
                      </a:r>
                    </a:p>
                    <a:p>
                      <a:pPr marL="182880" marR="0" indent="-182880">
                        <a:lnSpc>
                          <a:spcPct val="110000"/>
                        </a:lnSpc>
                        <a:spcBef>
                          <a:spcPts val="0"/>
                        </a:spcBef>
                        <a:spcAft>
                          <a:spcPts val="0"/>
                        </a:spcAft>
                      </a:pPr>
                      <a:r>
                        <a:rPr lang="en-US" sz="1600" dirty="0">
                          <a:effectLst/>
                        </a:rPr>
                        <a:t>•	Not all areas are windy enough to support it.</a:t>
                      </a:r>
                    </a:p>
                    <a:p>
                      <a:pPr marL="182880" marR="0" indent="-182880">
                        <a:lnSpc>
                          <a:spcPct val="110000"/>
                        </a:lnSpc>
                        <a:spcBef>
                          <a:spcPts val="0"/>
                        </a:spcBef>
                        <a:spcAft>
                          <a:spcPts val="0"/>
                        </a:spcAft>
                      </a:pPr>
                      <a:r>
                        <a:rPr lang="en-US" sz="1600" dirty="0">
                          <a:effectLst/>
                        </a:rPr>
                        <a:t>•	Wildlife (birds and bats) are killed by windmills.*</a:t>
                      </a:r>
                    </a:p>
                    <a:p>
                      <a:pPr marL="182880" marR="0" indent="-182880">
                        <a:lnSpc>
                          <a:spcPct val="110000"/>
                        </a:lnSpc>
                        <a:spcBef>
                          <a:spcPts val="0"/>
                        </a:spcBef>
                        <a:spcAft>
                          <a:spcPts val="0"/>
                        </a:spcAft>
                      </a:pPr>
                      <a:r>
                        <a:rPr lang="en-US" sz="1600" dirty="0">
                          <a:effectLst/>
                        </a:rPr>
                        <a:t>•	Considered an eyesore by some.</a:t>
                      </a:r>
                    </a:p>
                    <a:p>
                      <a:pPr marL="182880" marR="0" indent="-182880">
                        <a:lnSpc>
                          <a:spcPct val="110000"/>
                        </a:lnSpc>
                        <a:spcBef>
                          <a:spcPts val="0"/>
                        </a:spcBef>
                        <a:spcAft>
                          <a:spcPts val="0"/>
                        </a:spcAft>
                      </a:pPr>
                      <a:r>
                        <a:rPr lang="en-US" sz="1600" dirty="0">
                          <a:effectLst/>
                        </a:rPr>
                        <a:t>•	Usually must be paired with other energy sources to meet needs.</a:t>
                      </a:r>
                      <a:endParaRPr lang="en-US" sz="1600" dirty="0">
                        <a:solidFill>
                          <a:srgbClr val="000000"/>
                        </a:solidFill>
                        <a:effectLst/>
                        <a:latin typeface="Times New Roman"/>
                        <a:ea typeface="Times New Roman"/>
                        <a:cs typeface="Times New Roman"/>
                      </a:endParaRPr>
                    </a:p>
                  </a:txBody>
                  <a:tcPr/>
                </a:tc>
                <a:extLst>
                  <a:ext uri="{0D108BD9-81ED-4DB2-BD59-A6C34878D82A}">
                    <a16:rowId xmlns:a16="http://schemas.microsoft.com/office/drawing/2014/main" val="10001"/>
                  </a:ext>
                </a:extLst>
              </a:tr>
            </a:tbl>
          </a:graphicData>
        </a:graphic>
      </p:graphicFrame>
      <p:sp>
        <p:nvSpPr>
          <p:cNvPr id="3" name="Content Placeholder 2">
            <a:extLst>
              <a:ext uri="{FF2B5EF4-FFF2-40B4-BE49-F238E27FC236}">
                <a16:creationId xmlns:a16="http://schemas.microsoft.com/office/drawing/2014/main" id="{3D7D15B1-5041-4700-836A-19013F832981}"/>
              </a:ext>
            </a:extLst>
          </p:cNvPr>
          <p:cNvSpPr>
            <a:spLocks noGrp="1"/>
          </p:cNvSpPr>
          <p:nvPr>
            <p:ph idx="1"/>
          </p:nvPr>
        </p:nvSpPr>
        <p:spPr>
          <a:xfrm>
            <a:off x="1310161" y="4374580"/>
            <a:ext cx="7122639" cy="1086420"/>
          </a:xfrm>
        </p:spPr>
        <p:txBody>
          <a:bodyPr>
            <a:normAutofit/>
          </a:bodyPr>
          <a:lstStyle/>
          <a:p>
            <a:pPr marL="0" marR="0" indent="0">
              <a:lnSpc>
                <a:spcPct val="100000"/>
              </a:lnSpc>
              <a:spcBef>
                <a:spcPts val="0"/>
              </a:spcBef>
              <a:spcAft>
                <a:spcPts val="0"/>
              </a:spcAft>
              <a:buNone/>
            </a:pPr>
            <a:r>
              <a:rPr lang="en-GB" sz="1800" b="1" dirty="0"/>
              <a:t>Infographic </a:t>
            </a:r>
            <a:r>
              <a:rPr lang="nb-NO" sz="1800" b="1" dirty="0"/>
              <a:t>11.2.3 part 2</a:t>
            </a:r>
            <a:endParaRPr lang="en-US" sz="1800" b="1" dirty="0"/>
          </a:p>
          <a:p>
            <a:pPr marL="0" marR="0" indent="0">
              <a:lnSpc>
                <a:spcPct val="100000"/>
              </a:lnSpc>
              <a:spcBef>
                <a:spcPts val="0"/>
              </a:spcBef>
              <a:spcAft>
                <a:spcPts val="0"/>
              </a:spcAft>
              <a:buNone/>
            </a:pPr>
            <a:r>
              <a:rPr lang="en-GB" sz="1800" dirty="0"/>
              <a:t>Karr, </a:t>
            </a:r>
            <a:r>
              <a:rPr lang="en-GB" sz="1800" i="1" dirty="0"/>
              <a:t>Scientific American: Environmental Science for a Changing World</a:t>
            </a:r>
            <a:r>
              <a:rPr lang="en-GB" sz="1800" dirty="0"/>
              <a:t>, 4e</a:t>
            </a:r>
            <a:endParaRPr lang="en-US" sz="1800" dirty="0"/>
          </a:p>
          <a:p>
            <a:pPr marL="0" marR="0" indent="0">
              <a:lnSpc>
                <a:spcPct val="100000"/>
              </a:lnSpc>
              <a:spcBef>
                <a:spcPts val="0"/>
              </a:spcBef>
              <a:spcAft>
                <a:spcPts val="0"/>
              </a:spcAft>
              <a:buNone/>
            </a:pPr>
            <a:r>
              <a:rPr lang="en-GB" sz="1800" dirty="0"/>
              <a:t>© 2021 W. H. Freeman and Company</a:t>
            </a:r>
            <a:endParaRPr lang="en-US" sz="1800" dirty="0">
              <a:solidFill>
                <a:srgbClr val="000000"/>
              </a:solidFill>
              <a:latin typeface="Times New Roman"/>
              <a:ea typeface="Times New Roman"/>
              <a:cs typeface="Times New Roman"/>
            </a:endParaRPr>
          </a:p>
        </p:txBody>
      </p:sp>
      <p:sp>
        <p:nvSpPr>
          <p:cNvPr id="4" name="TextBox 3">
            <a:extLst>
              <a:ext uri="{FF2B5EF4-FFF2-40B4-BE49-F238E27FC236}">
                <a16:creationId xmlns:a16="http://schemas.microsoft.com/office/drawing/2014/main" id="{026E1A0C-E32B-4C9E-2910-FDB8B8E36040}"/>
              </a:ext>
            </a:extLst>
          </p:cNvPr>
          <p:cNvSpPr txBox="1"/>
          <p:nvPr/>
        </p:nvSpPr>
        <p:spPr>
          <a:xfrm>
            <a:off x="3211286" y="5461000"/>
            <a:ext cx="8730342" cy="1477328"/>
          </a:xfrm>
          <a:prstGeom prst="rect">
            <a:avLst/>
          </a:prstGeom>
          <a:noFill/>
        </p:spPr>
        <p:txBody>
          <a:bodyPr wrap="square" rtlCol="0">
            <a:spAutoFit/>
          </a:bodyPr>
          <a:lstStyle/>
          <a:p>
            <a:r>
              <a:rPr lang="en-US" u="none" strike="noStrike" dirty="0">
                <a:solidFill>
                  <a:srgbClr val="404040"/>
                </a:solidFill>
                <a:latin typeface="Noto Serif" panose="020F0502020204030204" pitchFamily="34" charset="0"/>
                <a:hlinkClick r:id="rId3"/>
              </a:rPr>
              <a:t>*</a:t>
            </a:r>
            <a:r>
              <a:rPr lang="en-US" b="1" i="0" u="none" strike="noStrike" dirty="0">
                <a:solidFill>
                  <a:srgbClr val="007BC7"/>
                </a:solidFill>
                <a:effectLst/>
                <a:latin typeface="Noto Serif" panose="020F0502020204030204" pitchFamily="34" charset="0"/>
                <a:hlinkClick r:id="rId3"/>
              </a:rPr>
              <a:t>An estimated 140,000 to 500,000 bird deaths</a:t>
            </a:r>
            <a:r>
              <a:rPr lang="en-US" b="0" i="0" dirty="0">
                <a:solidFill>
                  <a:srgbClr val="404040"/>
                </a:solidFill>
                <a:effectLst/>
                <a:latin typeface="Noto Serif" panose="020F0502020204030204" pitchFamily="34" charset="0"/>
              </a:rPr>
              <a:t> occur per year due to turbine collisions, which is substantial, </a:t>
            </a:r>
            <a:r>
              <a:rPr lang="en-US" b="1" i="0" dirty="0">
                <a:solidFill>
                  <a:srgbClr val="404040"/>
                </a:solidFill>
                <a:effectLst/>
                <a:latin typeface="Noto Serif" panose="020F0502020204030204" pitchFamily="34" charset="0"/>
              </a:rPr>
              <a:t>but significantly less than deaths caused by outdoor cats and building collisions</a:t>
            </a:r>
            <a:r>
              <a:rPr lang="en-US" b="0" i="0" dirty="0">
                <a:solidFill>
                  <a:srgbClr val="404040"/>
                </a:solidFill>
                <a:effectLst/>
                <a:latin typeface="Noto Serif" panose="020F0502020204030204" pitchFamily="34" charset="0"/>
              </a:rPr>
              <a:t>.</a:t>
            </a:r>
          </a:p>
          <a:p>
            <a:r>
              <a:rPr lang="en-US" dirty="0">
                <a:hlinkClick r:id="rId4"/>
              </a:rPr>
              <a:t>https://www.audubon.org/news/wind-power-and-birds</a:t>
            </a:r>
            <a:endParaRPr lang="en-US" dirty="0">
              <a:solidFill>
                <a:srgbClr val="404040"/>
              </a:solidFill>
              <a:latin typeface="Noto Serif" panose="020F0502020204030204" pitchFamily="34" charset="0"/>
            </a:endParaRPr>
          </a:p>
          <a:p>
            <a:endParaRPr lang="en-US" dirty="0"/>
          </a:p>
        </p:txBody>
      </p:sp>
    </p:spTree>
    <p:extLst>
      <p:ext uri="{BB962C8B-B14F-4D97-AF65-F5344CB8AC3E}">
        <p14:creationId xmlns:p14="http://schemas.microsoft.com/office/powerpoint/2010/main" val="40668508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E31B-C5B4-491C-A2B0-17CA5E47A08A}"/>
              </a:ext>
            </a:extLst>
          </p:cNvPr>
          <p:cNvSpPr>
            <a:spLocks noGrp="1"/>
          </p:cNvSpPr>
          <p:nvPr>
            <p:ph type="title"/>
          </p:nvPr>
        </p:nvSpPr>
        <p:spPr/>
        <p:txBody>
          <a:bodyPr anchor="t">
            <a:normAutofit fontScale="90000"/>
          </a:bodyPr>
          <a:lstStyle/>
          <a:p>
            <a:pPr algn="ctr"/>
            <a:r>
              <a:rPr lang="en-US" b="1" dirty="0"/>
              <a:t>IV. How Can Solar Energy Be Captured and Used, and What Are the Pros and Cons of These Methods?</a:t>
            </a:r>
          </a:p>
        </p:txBody>
      </p:sp>
      <p:sp>
        <p:nvSpPr>
          <p:cNvPr id="3" name="Content Placeholder 2">
            <a:extLst>
              <a:ext uri="{FF2B5EF4-FFF2-40B4-BE49-F238E27FC236}">
                <a16:creationId xmlns:a16="http://schemas.microsoft.com/office/drawing/2014/main" id="{8554F41A-91CC-4E04-BFB7-CB640E05C920}"/>
              </a:ext>
            </a:extLst>
          </p:cNvPr>
          <p:cNvSpPr>
            <a:spLocks noGrp="1"/>
          </p:cNvSpPr>
          <p:nvPr>
            <p:ph idx="1"/>
          </p:nvPr>
        </p:nvSpPr>
        <p:spPr>
          <a:xfrm>
            <a:off x="838200" y="2684205"/>
            <a:ext cx="10515600" cy="3492757"/>
          </a:xfrm>
        </p:spPr>
        <p:txBody>
          <a:bodyPr/>
          <a:lstStyle/>
          <a:p>
            <a:pPr marL="0" indent="0">
              <a:buNone/>
            </a:pPr>
            <a:r>
              <a:rPr lang="en-US" b="1" dirty="0">
                <a:solidFill>
                  <a:srgbClr val="7030A0"/>
                </a:solidFill>
              </a:rPr>
              <a:t>Key Concept 4</a:t>
            </a:r>
            <a:r>
              <a:rPr lang="en-US" dirty="0">
                <a:solidFill>
                  <a:srgbClr val="7030A0"/>
                </a:solidFill>
              </a:rPr>
              <a:t>: </a:t>
            </a:r>
            <a:r>
              <a:rPr lang="en-US" dirty="0"/>
              <a:t>Solar energy can be harnessed in many ways. It is pollution-free but is expensive and is less productive at higher latitudes, on cloudy days, and at night.</a:t>
            </a:r>
          </a:p>
        </p:txBody>
      </p:sp>
    </p:spTree>
    <p:extLst>
      <p:ext uri="{BB962C8B-B14F-4D97-AF65-F5344CB8AC3E}">
        <p14:creationId xmlns:p14="http://schemas.microsoft.com/office/powerpoint/2010/main" val="11860157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62CC-02FD-484A-A632-4635A46C0211}"/>
              </a:ext>
            </a:extLst>
          </p:cNvPr>
          <p:cNvSpPr>
            <a:spLocks noGrp="1"/>
          </p:cNvSpPr>
          <p:nvPr>
            <p:ph type="title"/>
          </p:nvPr>
        </p:nvSpPr>
        <p:spPr/>
        <p:txBody>
          <a:bodyPr anchor="t"/>
          <a:lstStyle/>
          <a:p>
            <a:r>
              <a:rPr lang="en-US" b="1" dirty="0"/>
              <a:t>Solar Power</a:t>
            </a:r>
          </a:p>
        </p:txBody>
      </p:sp>
      <p:sp>
        <p:nvSpPr>
          <p:cNvPr id="3" name="Content Placeholder 2">
            <a:extLst>
              <a:ext uri="{FF2B5EF4-FFF2-40B4-BE49-F238E27FC236}">
                <a16:creationId xmlns:a16="http://schemas.microsoft.com/office/drawing/2014/main" id="{A5D01ECA-02EA-4DDC-B7FE-F5923F1DF320}"/>
              </a:ext>
            </a:extLst>
          </p:cNvPr>
          <p:cNvSpPr>
            <a:spLocks noGrp="1"/>
          </p:cNvSpPr>
          <p:nvPr>
            <p:ph idx="1"/>
          </p:nvPr>
        </p:nvSpPr>
        <p:spPr>
          <a:xfrm>
            <a:off x="838200" y="1825625"/>
            <a:ext cx="10515600" cy="4667250"/>
          </a:xfrm>
        </p:spPr>
        <p:txBody>
          <a:bodyPr>
            <a:noAutofit/>
          </a:bodyPr>
          <a:lstStyle/>
          <a:p>
            <a:pPr marL="0" indent="0">
              <a:lnSpc>
                <a:spcPct val="100000"/>
              </a:lnSpc>
              <a:spcAft>
                <a:spcPts val="1800"/>
              </a:spcAft>
              <a:buNone/>
            </a:pPr>
            <a:r>
              <a:rPr lang="en-US" sz="2600" b="1" dirty="0">
                <a:solidFill>
                  <a:srgbClr val="0014FE"/>
                </a:solidFill>
              </a:rPr>
              <a:t>Key Terms</a:t>
            </a:r>
            <a:endParaRPr lang="en-US" sz="2600" b="1" dirty="0"/>
          </a:p>
          <a:p>
            <a:pPr>
              <a:lnSpc>
                <a:spcPct val="100000"/>
              </a:lnSpc>
            </a:pPr>
            <a:r>
              <a:rPr lang="en-US" sz="2600" b="1" dirty="0"/>
              <a:t>Solar power</a:t>
            </a:r>
            <a:r>
              <a:rPr lang="en-US" sz="2600" dirty="0"/>
              <a:t>: energy harnessed from the Sun in the form of heat or light</a:t>
            </a:r>
          </a:p>
          <a:p>
            <a:pPr lvl="1">
              <a:lnSpc>
                <a:spcPct val="100000"/>
              </a:lnSpc>
            </a:pPr>
            <a:r>
              <a:rPr lang="en-US" dirty="0"/>
              <a:t>Can be used in two ways: </a:t>
            </a:r>
          </a:p>
          <a:p>
            <a:pPr lvl="2">
              <a:lnSpc>
                <a:spcPct val="100000"/>
              </a:lnSpc>
            </a:pPr>
            <a:r>
              <a:rPr lang="en-US" sz="2200" dirty="0"/>
              <a:t>Active technologies</a:t>
            </a:r>
          </a:p>
          <a:p>
            <a:pPr lvl="2">
              <a:lnSpc>
                <a:spcPct val="100000"/>
              </a:lnSpc>
            </a:pPr>
            <a:r>
              <a:rPr lang="en-US" sz="2200" dirty="0"/>
              <a:t>Passive technologies</a:t>
            </a:r>
          </a:p>
          <a:p>
            <a:pPr lvl="1">
              <a:lnSpc>
                <a:spcPct val="100000"/>
              </a:lnSpc>
            </a:pPr>
            <a:r>
              <a:rPr lang="en-US" dirty="0"/>
              <a:t>Advantages:</a:t>
            </a:r>
          </a:p>
          <a:p>
            <a:pPr lvl="2">
              <a:lnSpc>
                <a:spcPct val="100000"/>
              </a:lnSpc>
            </a:pPr>
            <a:r>
              <a:rPr lang="en-US" sz="2200" dirty="0"/>
              <a:t>Simple, safe, and clean </a:t>
            </a:r>
          </a:p>
          <a:p>
            <a:pPr lvl="2">
              <a:lnSpc>
                <a:spcPct val="100000"/>
              </a:lnSpc>
            </a:pPr>
            <a:r>
              <a:rPr lang="en-US" sz="2200" dirty="0"/>
              <a:t>No noise or moving parts</a:t>
            </a:r>
          </a:p>
          <a:p>
            <a:pPr lvl="2">
              <a:lnSpc>
                <a:spcPct val="100000"/>
              </a:lnSpc>
            </a:pPr>
            <a:r>
              <a:rPr lang="en-US" sz="2200" dirty="0"/>
              <a:t>The most popular form of renewable energy</a:t>
            </a:r>
          </a:p>
        </p:txBody>
      </p:sp>
    </p:spTree>
    <p:extLst>
      <p:ext uri="{BB962C8B-B14F-4D97-AF65-F5344CB8AC3E}">
        <p14:creationId xmlns:p14="http://schemas.microsoft.com/office/powerpoint/2010/main" val="214914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F29B-8173-418D-9BBC-475913F6E603}"/>
              </a:ext>
            </a:extLst>
          </p:cNvPr>
          <p:cNvSpPr>
            <a:spLocks noGrp="1"/>
          </p:cNvSpPr>
          <p:nvPr>
            <p:ph type="title"/>
          </p:nvPr>
        </p:nvSpPr>
        <p:spPr/>
        <p:txBody>
          <a:bodyPr anchor="t"/>
          <a:lstStyle/>
          <a:p>
            <a:r>
              <a:rPr lang="en-US" b="1" dirty="0"/>
              <a:t>Active Solar Technologies</a:t>
            </a:r>
          </a:p>
        </p:txBody>
      </p:sp>
      <p:sp>
        <p:nvSpPr>
          <p:cNvPr id="3" name="Content Placeholder 2">
            <a:extLst>
              <a:ext uri="{FF2B5EF4-FFF2-40B4-BE49-F238E27FC236}">
                <a16:creationId xmlns:a16="http://schemas.microsoft.com/office/drawing/2014/main" id="{DB0D1F09-73DE-4483-A16A-95294599F56E}"/>
              </a:ext>
            </a:extLst>
          </p:cNvPr>
          <p:cNvSpPr>
            <a:spLocks noGrp="1"/>
          </p:cNvSpPr>
          <p:nvPr>
            <p:ph idx="1"/>
          </p:nvPr>
        </p:nvSpPr>
        <p:spPr>
          <a:xfrm>
            <a:off x="838200" y="1825625"/>
            <a:ext cx="10515600" cy="4667250"/>
          </a:xfrm>
        </p:spPr>
        <p:txBody>
          <a:bodyPr>
            <a:noAutofit/>
          </a:bodyPr>
          <a:lstStyle/>
          <a:p>
            <a:pPr marL="0" indent="0">
              <a:lnSpc>
                <a:spcPct val="100000"/>
              </a:lnSpc>
              <a:buNone/>
            </a:pPr>
            <a:r>
              <a:rPr lang="en-US" sz="2600" b="1" dirty="0">
                <a:solidFill>
                  <a:srgbClr val="0014FE"/>
                </a:solidFill>
              </a:rPr>
              <a:t>Key Terms</a:t>
            </a:r>
            <a:endParaRPr lang="en-US" sz="2600" b="1" dirty="0"/>
          </a:p>
          <a:p>
            <a:pPr>
              <a:lnSpc>
                <a:spcPct val="100000"/>
              </a:lnSpc>
            </a:pPr>
            <a:r>
              <a:rPr lang="en-US" sz="2600" b="1" dirty="0"/>
              <a:t>Active solar technology</a:t>
            </a:r>
            <a:r>
              <a:rPr lang="en-US" sz="2600" dirty="0"/>
              <a:t>: mechanical equipment for capturing, converting, and sometimes concentrating solar energy into a more usable form</a:t>
            </a:r>
          </a:p>
          <a:p>
            <a:pPr>
              <a:lnSpc>
                <a:spcPct val="100000"/>
              </a:lnSpc>
            </a:pPr>
            <a:r>
              <a:rPr lang="en-US" sz="2600" b="1" dirty="0"/>
              <a:t>Photovoltaic (PV) cell</a:t>
            </a:r>
            <a:r>
              <a:rPr lang="en-US" sz="2600" dirty="0"/>
              <a:t>: a technology that converts solar energy directly into electricity</a:t>
            </a:r>
          </a:p>
          <a:p>
            <a:pPr lvl="2">
              <a:lnSpc>
                <a:spcPct val="100000"/>
              </a:lnSpc>
            </a:pPr>
            <a:r>
              <a:rPr lang="en-US" sz="2200" dirty="0"/>
              <a:t>Also called solar panels</a:t>
            </a:r>
          </a:p>
          <a:p>
            <a:pPr>
              <a:lnSpc>
                <a:spcPct val="100000"/>
              </a:lnSpc>
            </a:pPr>
            <a:r>
              <a:rPr lang="en-US" sz="2600" i="1" dirty="0"/>
              <a:t>Solar thermal systems</a:t>
            </a:r>
            <a:r>
              <a:rPr lang="en-US" sz="2600" dirty="0"/>
              <a:t>: </a:t>
            </a:r>
          </a:p>
          <a:p>
            <a:pPr lvl="1">
              <a:lnSpc>
                <a:spcPct val="100000"/>
              </a:lnSpc>
            </a:pPr>
            <a:r>
              <a:rPr lang="en-US" dirty="0"/>
              <a:t>Large-scale production</a:t>
            </a:r>
          </a:p>
          <a:p>
            <a:pPr lvl="1">
              <a:lnSpc>
                <a:spcPct val="100000"/>
              </a:lnSpc>
            </a:pPr>
            <a:r>
              <a:rPr lang="en-US" dirty="0"/>
              <a:t>Technologies vary in the way the solar energy is captured and focused.</a:t>
            </a:r>
          </a:p>
          <a:p>
            <a:pPr lvl="1">
              <a:lnSpc>
                <a:spcPct val="100000"/>
              </a:lnSpc>
            </a:pPr>
            <a:r>
              <a:rPr lang="en-US" dirty="0"/>
              <a:t>All heat fluid to produce steam, which generates electricity.</a:t>
            </a:r>
          </a:p>
        </p:txBody>
      </p:sp>
    </p:spTree>
    <p:extLst>
      <p:ext uri="{BB962C8B-B14F-4D97-AF65-F5344CB8AC3E}">
        <p14:creationId xmlns:p14="http://schemas.microsoft.com/office/powerpoint/2010/main" val="368108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112E-CC35-451C-B7C9-EB5B7D5C5D41}"/>
              </a:ext>
            </a:extLst>
          </p:cNvPr>
          <p:cNvSpPr>
            <a:spLocks noGrp="1"/>
          </p:cNvSpPr>
          <p:nvPr>
            <p:ph type="title"/>
          </p:nvPr>
        </p:nvSpPr>
        <p:spPr/>
        <p:txBody>
          <a:bodyPr anchor="t"/>
          <a:lstStyle/>
          <a:p>
            <a:pPr algn="ctr"/>
            <a:r>
              <a:rPr lang="en-US" b="1" dirty="0"/>
              <a:t>IG 4a: Solar Energy Technologies Take Many Forms</a:t>
            </a:r>
          </a:p>
        </p:txBody>
      </p:sp>
      <p:pic>
        <p:nvPicPr>
          <p:cNvPr id="8" name="Picture Placeholder 7" descr="An infographic shows the various forms taken by solar energy technologies.&#10;An illustration shows the labeled diagram of a photovoltaic (P V) cell.&#10;It marks the electrons, negatively charged silicon, P N junction, positively charged silicon, and holes. It also shows current flowing to produce electricity to a bulb.">
            <a:extLst>
              <a:ext uri="{FF2B5EF4-FFF2-40B4-BE49-F238E27FC236}">
                <a16:creationId xmlns:a16="http://schemas.microsoft.com/office/drawing/2014/main" id="{C9CB367D-D36E-4687-A3B9-FCF1DAE4AA5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216728" y="1921505"/>
            <a:ext cx="7758545" cy="4616335"/>
          </a:xfrm>
          <a:prstGeom prst="rect">
            <a:avLst/>
          </a:prstGeom>
        </p:spPr>
      </p:pic>
    </p:spTree>
    <p:extLst>
      <p:ext uri="{BB962C8B-B14F-4D97-AF65-F5344CB8AC3E}">
        <p14:creationId xmlns:p14="http://schemas.microsoft.com/office/powerpoint/2010/main" val="26627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B4B5-B131-4FDD-8592-D6A90280F3E4}"/>
              </a:ext>
            </a:extLst>
          </p:cNvPr>
          <p:cNvSpPr>
            <a:spLocks noGrp="1"/>
          </p:cNvSpPr>
          <p:nvPr>
            <p:ph type="title"/>
          </p:nvPr>
        </p:nvSpPr>
        <p:spPr/>
        <p:txBody>
          <a:bodyPr anchor="t"/>
          <a:lstStyle/>
          <a:p>
            <a:r>
              <a:rPr lang="en-US" b="1" dirty="0"/>
              <a:t>The EROEI of Coal</a:t>
            </a:r>
          </a:p>
        </p:txBody>
      </p:sp>
      <p:sp>
        <p:nvSpPr>
          <p:cNvPr id="3" name="Content Placeholder 2">
            <a:extLst>
              <a:ext uri="{FF2B5EF4-FFF2-40B4-BE49-F238E27FC236}">
                <a16:creationId xmlns:a16="http://schemas.microsoft.com/office/drawing/2014/main" id="{2508E9AB-B02F-4199-A343-3DA9C0EB6636}"/>
              </a:ext>
            </a:extLst>
          </p:cNvPr>
          <p:cNvSpPr>
            <a:spLocks noGrp="1"/>
          </p:cNvSpPr>
          <p:nvPr>
            <p:ph idx="1"/>
          </p:nvPr>
        </p:nvSpPr>
        <p:spPr>
          <a:xfrm>
            <a:off x="838199" y="1825625"/>
            <a:ext cx="5679333" cy="4351338"/>
          </a:xfrm>
        </p:spPr>
        <p:txBody>
          <a:bodyPr>
            <a:noAutofit/>
          </a:bodyPr>
          <a:lstStyle/>
          <a:p>
            <a:pPr marL="0" indent="0">
              <a:lnSpc>
                <a:spcPct val="100000"/>
              </a:lnSpc>
              <a:spcAft>
                <a:spcPts val="1200"/>
              </a:spcAft>
              <a:buNone/>
            </a:pPr>
            <a:r>
              <a:rPr lang="en-US" sz="2600" b="1" dirty="0">
                <a:solidFill>
                  <a:srgbClr val="0014FE"/>
                </a:solidFill>
              </a:rPr>
              <a:t>Key Terms</a:t>
            </a:r>
            <a:endParaRPr lang="en-US" sz="2600" b="1" dirty="0"/>
          </a:p>
          <a:p>
            <a:pPr>
              <a:lnSpc>
                <a:spcPct val="100000"/>
              </a:lnSpc>
            </a:pPr>
            <a:r>
              <a:rPr lang="en-US" sz="2600" b="1" dirty="0"/>
              <a:t>Energy return on energy investment (EROEI): </a:t>
            </a:r>
            <a:r>
              <a:rPr lang="en-US" sz="2600" dirty="0"/>
              <a:t>A measure of the net energy from an energy source (the energy in the source minus the energy required to get it, process it, ship it, and then use it.)</a:t>
            </a:r>
          </a:p>
          <a:p>
            <a:pPr>
              <a:lnSpc>
                <a:spcPct val="100000"/>
              </a:lnSpc>
            </a:pPr>
            <a:r>
              <a:rPr lang="en-US" sz="2600" dirty="0"/>
              <a:t>The average EROEI of coal is about 17:1.</a:t>
            </a:r>
          </a:p>
        </p:txBody>
      </p:sp>
      <p:pic>
        <p:nvPicPr>
          <p:cNvPr id="11" name="Picture Placeholder 10" descr="A photo shows a train carrying coal.">
            <a:extLst>
              <a:ext uri="{FF2B5EF4-FFF2-40B4-BE49-F238E27FC236}">
                <a16:creationId xmlns:a16="http://schemas.microsoft.com/office/drawing/2014/main" id="{2E3202ED-7988-46CB-8F2B-033F6211CEF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777431" y="1991541"/>
            <a:ext cx="5299191" cy="3728359"/>
          </a:xfrm>
          <a:prstGeom prst="rect">
            <a:avLst/>
          </a:prstGeom>
        </p:spPr>
      </p:pic>
      <p:sp>
        <p:nvSpPr>
          <p:cNvPr id="5" name="Content Placeholder 4">
            <a:extLst>
              <a:ext uri="{FF2B5EF4-FFF2-40B4-BE49-F238E27FC236}">
                <a16:creationId xmlns:a16="http://schemas.microsoft.com/office/drawing/2014/main" id="{76044A39-9C8A-430F-B345-DD800CC863A9}"/>
              </a:ext>
            </a:extLst>
          </p:cNvPr>
          <p:cNvSpPr>
            <a:spLocks noGrp="1"/>
          </p:cNvSpPr>
          <p:nvPr>
            <p:ph sz="quarter" idx="13"/>
          </p:nvPr>
        </p:nvSpPr>
        <p:spPr>
          <a:xfrm>
            <a:off x="7454220" y="5849915"/>
            <a:ext cx="4465637" cy="474934"/>
          </a:xfrm>
        </p:spPr>
        <p:txBody>
          <a:bodyPr>
            <a:normAutofit lnSpcReduction="10000"/>
          </a:bodyPr>
          <a:lstStyle/>
          <a:p>
            <a:pPr marL="0" indent="0">
              <a:buNone/>
            </a:pPr>
            <a:r>
              <a:rPr lang="en-US" dirty="0"/>
              <a:t>Coal is transported via train</a:t>
            </a:r>
          </a:p>
        </p:txBody>
      </p:sp>
    </p:spTree>
    <p:extLst>
      <p:ext uri="{BB962C8B-B14F-4D97-AF65-F5344CB8AC3E}">
        <p14:creationId xmlns:p14="http://schemas.microsoft.com/office/powerpoint/2010/main" val="126694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AA24-3EB4-4A71-B859-448278491492}"/>
              </a:ext>
            </a:extLst>
          </p:cNvPr>
          <p:cNvSpPr>
            <a:spLocks noGrp="1"/>
          </p:cNvSpPr>
          <p:nvPr>
            <p:ph type="title"/>
          </p:nvPr>
        </p:nvSpPr>
        <p:spPr/>
        <p:txBody>
          <a:bodyPr anchor="t"/>
          <a:lstStyle/>
          <a:p>
            <a:r>
              <a:rPr lang="en-US" b="1" dirty="0"/>
              <a:t>Passive Solar Technologies</a:t>
            </a:r>
          </a:p>
        </p:txBody>
      </p:sp>
      <p:sp>
        <p:nvSpPr>
          <p:cNvPr id="3" name="Content Placeholder 2">
            <a:extLst>
              <a:ext uri="{FF2B5EF4-FFF2-40B4-BE49-F238E27FC236}">
                <a16:creationId xmlns:a16="http://schemas.microsoft.com/office/drawing/2014/main" id="{958D6DEA-8183-4EF6-B006-3AC105AACC5D}"/>
              </a:ext>
            </a:extLst>
          </p:cNvPr>
          <p:cNvSpPr>
            <a:spLocks noGrp="1"/>
          </p:cNvSpPr>
          <p:nvPr>
            <p:ph idx="1"/>
          </p:nvPr>
        </p:nvSpPr>
        <p:spPr/>
        <p:txBody>
          <a:bodyPr>
            <a:normAutofit/>
          </a:bodyPr>
          <a:lstStyle/>
          <a:p>
            <a:pPr marL="0" indent="0">
              <a:spcAft>
                <a:spcPts val="1200"/>
              </a:spcAft>
              <a:buNone/>
            </a:pPr>
            <a:r>
              <a:rPr lang="en-US" b="1" dirty="0">
                <a:solidFill>
                  <a:srgbClr val="0014FE"/>
                </a:solidFill>
              </a:rPr>
              <a:t>Key Terms</a:t>
            </a:r>
            <a:endParaRPr lang="en-US" b="1" dirty="0"/>
          </a:p>
          <a:p>
            <a:r>
              <a:rPr lang="en-US" b="1" dirty="0"/>
              <a:t>Passive solar technology</a:t>
            </a:r>
            <a:r>
              <a:rPr lang="en-US" dirty="0"/>
              <a:t>: a technology that captures solar energy (heat or light) without any electronic or mechanical assistance</a:t>
            </a:r>
          </a:p>
          <a:p>
            <a:pPr lvl="1"/>
            <a:r>
              <a:rPr lang="en-US" sz="2600" dirty="0"/>
              <a:t>Less expensive than active solar technologies</a:t>
            </a:r>
          </a:p>
          <a:p>
            <a:pPr lvl="1"/>
            <a:r>
              <a:rPr lang="en-US" sz="2600" dirty="0"/>
              <a:t>Example: greenhouse</a:t>
            </a:r>
          </a:p>
          <a:p>
            <a:r>
              <a:rPr lang="en-US" b="1" dirty="0"/>
              <a:t>Payback time: </a:t>
            </a:r>
            <a:r>
              <a:rPr lang="en-US" dirty="0"/>
              <a:t>the amount of time it takes to save enough money in operation costs to pay for equipment</a:t>
            </a:r>
          </a:p>
        </p:txBody>
      </p:sp>
    </p:spTree>
    <p:extLst>
      <p:ext uri="{BB962C8B-B14F-4D97-AF65-F5344CB8AC3E}">
        <p14:creationId xmlns:p14="http://schemas.microsoft.com/office/powerpoint/2010/main" val="349786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112E-CC35-451C-B7C9-EB5B7D5C5D41}"/>
              </a:ext>
            </a:extLst>
          </p:cNvPr>
          <p:cNvSpPr>
            <a:spLocks noGrp="1"/>
          </p:cNvSpPr>
          <p:nvPr>
            <p:ph type="title"/>
          </p:nvPr>
        </p:nvSpPr>
        <p:spPr/>
        <p:txBody>
          <a:bodyPr anchor="t"/>
          <a:lstStyle/>
          <a:p>
            <a:pPr algn="ctr"/>
            <a:r>
              <a:rPr lang="en-US" b="1" dirty="0"/>
              <a:t>IG 4b: Solar Energy Technologies Take Many Forms</a:t>
            </a:r>
          </a:p>
        </p:txBody>
      </p:sp>
      <p:pic>
        <p:nvPicPr>
          <p:cNvPr id="8" name="Picture Placeholder 7" descr="An infographic shows the various forms taken by solar energy technologies.&#10;An illustration shows a house with roof overhang and glass walls on one side of it. It also shows summer sun hitting the roof of the house and winter sun penetrating through glass doors and windows. A callout pointing to the roof overhang reads &quot;Heating control: Roof overhang lets in winter Sun but blocks summer Sun.&quot; A callout pointing to the glass wall reads &quot;Capture: South-facing windows maximize winter light capture.&quot; A callout points to the interior of the house and reads &quot;Distribution: Home layout can maximize the flow of air; fans and ducts can also be used.&quot; A callout points to the floor of the house and reads &quot;Thermal mass: Materials such as concrete or tile floors and walls, which retain the Sun's heat and release it slowly, are used.&quot;">
            <a:extLst>
              <a:ext uri="{FF2B5EF4-FFF2-40B4-BE49-F238E27FC236}">
                <a16:creationId xmlns:a16="http://schemas.microsoft.com/office/drawing/2014/main" id="{B976CF74-3ECE-4D4A-861B-5D41171C89A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932688" y="1898557"/>
            <a:ext cx="10326624" cy="4425696"/>
          </a:xfrm>
          <a:prstGeom prst="rect">
            <a:avLst/>
          </a:prstGeom>
        </p:spPr>
      </p:pic>
    </p:spTree>
    <p:extLst>
      <p:ext uri="{BB962C8B-B14F-4D97-AF65-F5344CB8AC3E}">
        <p14:creationId xmlns:p14="http://schemas.microsoft.com/office/powerpoint/2010/main" val="12576588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112E-CC35-451C-B7C9-EB5B7D5C5D41}"/>
              </a:ext>
            </a:extLst>
          </p:cNvPr>
          <p:cNvSpPr>
            <a:spLocks noGrp="1"/>
          </p:cNvSpPr>
          <p:nvPr>
            <p:ph type="title"/>
          </p:nvPr>
        </p:nvSpPr>
        <p:spPr/>
        <p:txBody>
          <a:bodyPr anchor="t"/>
          <a:lstStyle/>
          <a:p>
            <a:pPr algn="ctr"/>
            <a:r>
              <a:rPr lang="en-US" b="1" dirty="0"/>
              <a:t>IG 4c: Advantages and Disadvantages of Solar Energy</a:t>
            </a:r>
          </a:p>
        </p:txBody>
      </p:sp>
      <p:sp>
        <p:nvSpPr>
          <p:cNvPr id="3" name="Content Placeholder 2">
            <a:extLst>
              <a:ext uri="{FF2B5EF4-FFF2-40B4-BE49-F238E27FC236}">
                <a16:creationId xmlns:a16="http://schemas.microsoft.com/office/drawing/2014/main" id="{6A7D165F-C2E6-48CF-9D27-0618AEC97829}"/>
              </a:ext>
            </a:extLst>
          </p:cNvPr>
          <p:cNvSpPr>
            <a:spLocks noGrp="1"/>
          </p:cNvSpPr>
          <p:nvPr>
            <p:ph idx="1"/>
          </p:nvPr>
        </p:nvSpPr>
        <p:spPr>
          <a:xfrm>
            <a:off x="1589071" y="4474626"/>
            <a:ext cx="9013858" cy="938214"/>
          </a:xfrm>
        </p:spPr>
        <p:txBody>
          <a:bodyPr>
            <a:noAutofit/>
          </a:bodyPr>
          <a:lstStyle/>
          <a:p>
            <a:pPr marL="0" marR="0" indent="0">
              <a:lnSpc>
                <a:spcPct val="100000"/>
              </a:lnSpc>
              <a:spcBef>
                <a:spcPts val="0"/>
              </a:spcBef>
              <a:spcAft>
                <a:spcPts val="0"/>
              </a:spcAft>
              <a:buNone/>
            </a:pPr>
            <a:r>
              <a:rPr lang="en-GB" sz="2000" b="1" dirty="0"/>
              <a:t>Infographic </a:t>
            </a:r>
            <a:r>
              <a:rPr lang="nb-NO" sz="2000" b="1" dirty="0"/>
              <a:t>11.2.4 part 3</a:t>
            </a:r>
            <a:endParaRPr lang="en-US" sz="2000" b="1" dirty="0"/>
          </a:p>
          <a:p>
            <a:pPr marL="0" marR="0" indent="0">
              <a:lnSpc>
                <a:spcPct val="100000"/>
              </a:lnSpc>
              <a:spcBef>
                <a:spcPts val="0"/>
              </a:spcBef>
              <a:spcAft>
                <a:spcPts val="0"/>
              </a:spcAft>
              <a:buNone/>
            </a:pPr>
            <a:r>
              <a:rPr lang="en-GB" sz="2000" dirty="0"/>
              <a:t>Karr, </a:t>
            </a:r>
            <a:r>
              <a:rPr lang="en-GB" sz="2000" i="1" dirty="0"/>
              <a:t>Scientific American: Environmental Science for a Changing World</a:t>
            </a:r>
            <a:r>
              <a:rPr lang="en-GB" sz="2000" dirty="0"/>
              <a:t>, 4e</a:t>
            </a:r>
            <a:endParaRPr lang="en-US" sz="2000" dirty="0"/>
          </a:p>
          <a:p>
            <a:pPr marL="0" marR="0" indent="0">
              <a:lnSpc>
                <a:spcPct val="100000"/>
              </a:lnSpc>
              <a:spcBef>
                <a:spcPts val="0"/>
              </a:spcBef>
              <a:spcAft>
                <a:spcPts val="0"/>
              </a:spcAft>
              <a:buNone/>
            </a:pPr>
            <a:r>
              <a:rPr lang="en-GB" sz="2000" dirty="0"/>
              <a:t>© 2021 W. H. Freeman and Company</a:t>
            </a:r>
            <a:endParaRPr lang="en-US" sz="2000" dirty="0">
              <a:solidFill>
                <a:srgbClr val="000000"/>
              </a:solidFill>
              <a:latin typeface="Times New Roman"/>
              <a:ea typeface="Times New Roman"/>
              <a:cs typeface="Times New Roman"/>
            </a:endParaRPr>
          </a:p>
        </p:txBody>
      </p:sp>
      <p:graphicFrame>
        <p:nvGraphicFramePr>
          <p:cNvPr id="8" name="Table Placeholder 7" descr="This table has two columns titled Advantages and Disadvantages.">
            <a:extLst>
              <a:ext uri="{FF2B5EF4-FFF2-40B4-BE49-F238E27FC236}">
                <a16:creationId xmlns:a16="http://schemas.microsoft.com/office/drawing/2014/main" id="{B1EF6B59-1A52-4298-AD8F-34809EB96927}"/>
              </a:ext>
            </a:extLst>
          </p:cNvPr>
          <p:cNvGraphicFramePr>
            <a:graphicFrameLocks noGrp="1"/>
          </p:cNvGraphicFramePr>
          <p:nvPr>
            <p:ph type="tbl" sz="quarter" idx="15"/>
          </p:nvPr>
        </p:nvGraphicFramePr>
        <p:xfrm>
          <a:off x="1589071" y="1920099"/>
          <a:ext cx="9013858" cy="2325116"/>
        </p:xfrm>
        <a:graphic>
          <a:graphicData uri="http://schemas.openxmlformats.org/drawingml/2006/table">
            <a:tbl>
              <a:tblPr firstRow="1" bandRow="1">
                <a:tableStyleId>{5940675A-B579-460E-94D1-54222C63F5DA}</a:tableStyleId>
              </a:tblPr>
              <a:tblGrid>
                <a:gridCol w="4286103">
                  <a:extLst>
                    <a:ext uri="{9D8B030D-6E8A-4147-A177-3AD203B41FA5}">
                      <a16:colId xmlns:a16="http://schemas.microsoft.com/office/drawing/2014/main" val="20000"/>
                    </a:ext>
                  </a:extLst>
                </a:gridCol>
                <a:gridCol w="4727755">
                  <a:extLst>
                    <a:ext uri="{9D8B030D-6E8A-4147-A177-3AD203B41FA5}">
                      <a16:colId xmlns:a16="http://schemas.microsoft.com/office/drawing/2014/main" val="20001"/>
                    </a:ext>
                  </a:extLst>
                </a:gridCol>
              </a:tblGrid>
              <a:tr h="370840">
                <a:tc>
                  <a:txBody>
                    <a:bodyPr/>
                    <a:lstStyle/>
                    <a:p>
                      <a:pPr marL="0" marR="0">
                        <a:lnSpc>
                          <a:spcPct val="100000"/>
                        </a:lnSpc>
                        <a:spcBef>
                          <a:spcPts val="0"/>
                        </a:spcBef>
                        <a:spcAft>
                          <a:spcPts val="0"/>
                        </a:spcAft>
                      </a:pPr>
                      <a:r>
                        <a:rPr lang="en-US" sz="1800" b="1" cap="all" dirty="0">
                          <a:effectLst/>
                        </a:rPr>
                        <a:t>Advantages</a:t>
                      </a:r>
                      <a:endParaRPr lang="en-US" sz="1800" b="1" cap="all" dirty="0">
                        <a:solidFill>
                          <a:srgbClr val="FFFFFF"/>
                        </a:solidFill>
                        <a:effectLst/>
                        <a:latin typeface="Times New Roman"/>
                        <a:ea typeface="Times New Roman"/>
                        <a:cs typeface="Times New Roman"/>
                      </a:endParaRPr>
                    </a:p>
                  </a:txBody>
                  <a:tcPr anchor="ctr"/>
                </a:tc>
                <a:tc>
                  <a:txBody>
                    <a:bodyPr/>
                    <a:lstStyle/>
                    <a:p>
                      <a:pPr marL="0" marR="0">
                        <a:lnSpc>
                          <a:spcPct val="100000"/>
                        </a:lnSpc>
                        <a:spcBef>
                          <a:spcPts val="0"/>
                        </a:spcBef>
                        <a:spcAft>
                          <a:spcPts val="0"/>
                        </a:spcAft>
                      </a:pPr>
                      <a:r>
                        <a:rPr lang="en-US" sz="1800" b="1" cap="all" dirty="0">
                          <a:effectLst/>
                        </a:rPr>
                        <a:t>Disadvantages</a:t>
                      </a:r>
                      <a:endParaRPr lang="en-US" sz="1800" b="1" cap="all" dirty="0">
                        <a:solidFill>
                          <a:srgbClr val="FFFFFF"/>
                        </a:solidFill>
                        <a:effectLst/>
                        <a:latin typeface="Times New Roman"/>
                        <a:ea typeface="Times New Roman"/>
                        <a:cs typeface="Times New Roman"/>
                      </a:endParaRPr>
                    </a:p>
                  </a:txBody>
                  <a:tcPr anchor="ctr"/>
                </a:tc>
                <a:extLst>
                  <a:ext uri="{0D108BD9-81ED-4DB2-BD59-A6C34878D82A}">
                    <a16:rowId xmlns:a16="http://schemas.microsoft.com/office/drawing/2014/main" val="10000"/>
                  </a:ext>
                </a:extLst>
              </a:tr>
              <a:tr h="370840">
                <a:tc>
                  <a:txBody>
                    <a:bodyPr/>
                    <a:lstStyle/>
                    <a:p>
                      <a:pPr marL="182880" marR="0" indent="-182880">
                        <a:lnSpc>
                          <a:spcPct val="110000"/>
                        </a:lnSpc>
                        <a:spcBef>
                          <a:spcPts val="0"/>
                        </a:spcBef>
                        <a:spcAft>
                          <a:spcPts val="0"/>
                        </a:spcAft>
                      </a:pPr>
                      <a:r>
                        <a:rPr lang="en-US" sz="1600" dirty="0">
                          <a:effectLst/>
                        </a:rPr>
                        <a:t>•	Abundant.</a:t>
                      </a:r>
                    </a:p>
                    <a:p>
                      <a:pPr marL="182880" marR="0" indent="-182880">
                        <a:lnSpc>
                          <a:spcPct val="110000"/>
                        </a:lnSpc>
                        <a:spcBef>
                          <a:spcPts val="0"/>
                        </a:spcBef>
                        <a:spcAft>
                          <a:spcPts val="0"/>
                        </a:spcAft>
                      </a:pPr>
                      <a:r>
                        <a:rPr lang="en-US" sz="1600" dirty="0">
                          <a:effectLst/>
                        </a:rPr>
                        <a:t>•	Pollution-free.</a:t>
                      </a:r>
                    </a:p>
                    <a:p>
                      <a:pPr marL="182880" marR="0" indent="-182880">
                        <a:lnSpc>
                          <a:spcPct val="110000"/>
                        </a:lnSpc>
                        <a:spcBef>
                          <a:spcPts val="0"/>
                        </a:spcBef>
                        <a:spcAft>
                          <a:spcPts val="0"/>
                        </a:spcAft>
                      </a:pPr>
                      <a:r>
                        <a:rPr lang="en-US" sz="1600" dirty="0">
                          <a:effectLst/>
                        </a:rPr>
                        <a:t>•	Low environmental impact and carbon footprint.</a:t>
                      </a:r>
                    </a:p>
                    <a:p>
                      <a:pPr marL="182880" marR="0" indent="-182880">
                        <a:lnSpc>
                          <a:spcPct val="110000"/>
                        </a:lnSpc>
                        <a:spcBef>
                          <a:spcPts val="0"/>
                        </a:spcBef>
                        <a:spcAft>
                          <a:spcPts val="0"/>
                        </a:spcAft>
                      </a:pPr>
                      <a:r>
                        <a:rPr lang="en-US" sz="1600" dirty="0">
                          <a:effectLst/>
                        </a:rPr>
                        <a:t>•	Effective at large and small scales.</a:t>
                      </a:r>
                    </a:p>
                    <a:p>
                      <a:pPr marL="182880" marR="0" indent="-182880">
                        <a:lnSpc>
                          <a:spcPct val="110000"/>
                        </a:lnSpc>
                        <a:spcBef>
                          <a:spcPts val="0"/>
                        </a:spcBef>
                        <a:spcAft>
                          <a:spcPts val="0"/>
                        </a:spcAft>
                      </a:pPr>
                      <a:r>
                        <a:rPr lang="en-US" sz="1600" dirty="0">
                          <a:effectLst/>
                        </a:rPr>
                        <a:t>•	Portable.</a:t>
                      </a:r>
                    </a:p>
                    <a:p>
                      <a:pPr marL="182880" marR="0" indent="-182880">
                        <a:lnSpc>
                          <a:spcPct val="110000"/>
                        </a:lnSpc>
                        <a:spcBef>
                          <a:spcPts val="0"/>
                        </a:spcBef>
                        <a:spcAft>
                          <a:spcPts val="0"/>
                        </a:spcAft>
                      </a:pPr>
                      <a:r>
                        <a:rPr lang="en-US" sz="1600" dirty="0">
                          <a:effectLst/>
                        </a:rPr>
                        <a:t>•	Creates jobs.</a:t>
                      </a:r>
                      <a:endParaRPr lang="en-US" sz="1600" dirty="0">
                        <a:solidFill>
                          <a:srgbClr val="000000"/>
                        </a:solidFill>
                        <a:effectLst/>
                        <a:latin typeface="Times New Roman"/>
                        <a:ea typeface="Times New Roman"/>
                        <a:cs typeface="Times New Roman"/>
                      </a:endParaRPr>
                    </a:p>
                  </a:txBody>
                  <a:tcPr/>
                </a:tc>
                <a:tc>
                  <a:txBody>
                    <a:bodyPr/>
                    <a:lstStyle/>
                    <a:p>
                      <a:pPr marL="182880" marR="0" indent="-182880">
                        <a:lnSpc>
                          <a:spcPct val="110000"/>
                        </a:lnSpc>
                        <a:spcBef>
                          <a:spcPts val="0"/>
                        </a:spcBef>
                        <a:spcAft>
                          <a:spcPts val="0"/>
                        </a:spcAft>
                      </a:pPr>
                      <a:r>
                        <a:rPr lang="en-US" sz="1600" dirty="0">
                          <a:effectLst/>
                        </a:rPr>
                        <a:t>•	Location matters; shady and high-latitude areas get less winter sunlight.</a:t>
                      </a:r>
                    </a:p>
                    <a:p>
                      <a:pPr marL="182880" marR="0" indent="-182880">
                        <a:lnSpc>
                          <a:spcPct val="110000"/>
                        </a:lnSpc>
                        <a:spcBef>
                          <a:spcPts val="0"/>
                        </a:spcBef>
                        <a:spcAft>
                          <a:spcPts val="0"/>
                        </a:spcAft>
                      </a:pPr>
                      <a:r>
                        <a:rPr lang="en-US" sz="1600" dirty="0">
                          <a:effectLst/>
                        </a:rPr>
                        <a:t>•	Little or no generation on cloudy days or at night.</a:t>
                      </a:r>
                    </a:p>
                    <a:p>
                      <a:pPr marL="182880" marR="0" indent="-182880">
                        <a:lnSpc>
                          <a:spcPct val="110000"/>
                        </a:lnSpc>
                        <a:spcBef>
                          <a:spcPts val="0"/>
                        </a:spcBef>
                        <a:spcAft>
                          <a:spcPts val="0"/>
                        </a:spcAft>
                      </a:pPr>
                      <a:r>
                        <a:rPr lang="en-US" sz="1600" dirty="0">
                          <a:effectLst/>
                        </a:rPr>
                        <a:t>•	Expensive compared to other renewable energy sources.</a:t>
                      </a:r>
                      <a:endParaRPr lang="en-US" sz="1600" dirty="0">
                        <a:solidFill>
                          <a:srgbClr val="000000"/>
                        </a:solidFill>
                        <a:effectLst/>
                        <a:latin typeface="Times New Roman"/>
                        <a:ea typeface="Times New Roman"/>
                        <a:cs typeface="Times New Roman"/>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36265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719B9-18C2-4F6A-931B-0472784FBCD0}"/>
              </a:ext>
            </a:extLst>
          </p:cNvPr>
          <p:cNvSpPr>
            <a:spLocks noGrp="1"/>
          </p:cNvSpPr>
          <p:nvPr>
            <p:ph type="title"/>
          </p:nvPr>
        </p:nvSpPr>
        <p:spPr/>
        <p:txBody>
          <a:bodyPr anchor="t">
            <a:normAutofit fontScale="90000"/>
          </a:bodyPr>
          <a:lstStyle/>
          <a:p>
            <a:pPr algn="ctr"/>
            <a:r>
              <a:rPr lang="en-US" b="1" dirty="0"/>
              <a:t>V. How Can Geothermal Energy Be Captured and Used, and What Are the Pros and Cons of These Methods?</a:t>
            </a:r>
          </a:p>
        </p:txBody>
      </p:sp>
      <p:sp>
        <p:nvSpPr>
          <p:cNvPr id="3" name="Content Placeholder 2">
            <a:extLst>
              <a:ext uri="{FF2B5EF4-FFF2-40B4-BE49-F238E27FC236}">
                <a16:creationId xmlns:a16="http://schemas.microsoft.com/office/drawing/2014/main" id="{EC2FC5C6-DD2F-4972-AD25-020AEE844CF4}"/>
              </a:ext>
            </a:extLst>
          </p:cNvPr>
          <p:cNvSpPr>
            <a:spLocks noGrp="1"/>
          </p:cNvSpPr>
          <p:nvPr>
            <p:ph idx="1"/>
          </p:nvPr>
        </p:nvSpPr>
        <p:spPr>
          <a:xfrm>
            <a:off x="838200" y="2787445"/>
            <a:ext cx="10515600" cy="3389518"/>
          </a:xfrm>
        </p:spPr>
        <p:txBody>
          <a:bodyPr/>
          <a:lstStyle/>
          <a:p>
            <a:pPr marL="0" indent="0">
              <a:buNone/>
            </a:pPr>
            <a:r>
              <a:rPr lang="en-US" b="1" dirty="0">
                <a:solidFill>
                  <a:srgbClr val="7030A0"/>
                </a:solidFill>
              </a:rPr>
              <a:t>Key Concept 5</a:t>
            </a:r>
            <a:r>
              <a:rPr lang="en-US" dirty="0">
                <a:solidFill>
                  <a:srgbClr val="7030A0"/>
                </a:solidFill>
              </a:rPr>
              <a:t>: </a:t>
            </a:r>
            <a:r>
              <a:rPr lang="en-US" dirty="0"/>
              <a:t>Geothermal energy can be captured on a small scale to lower home heating and cooling costs or on a large scale to produce electricity or heat.</a:t>
            </a:r>
          </a:p>
        </p:txBody>
      </p:sp>
    </p:spTree>
    <p:extLst>
      <p:ext uri="{BB962C8B-B14F-4D97-AF65-F5344CB8AC3E}">
        <p14:creationId xmlns:p14="http://schemas.microsoft.com/office/powerpoint/2010/main" val="18638757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E39F-17B2-4DBB-B34A-AD5EF0C10AB3}"/>
              </a:ext>
            </a:extLst>
          </p:cNvPr>
          <p:cNvSpPr>
            <a:spLocks noGrp="1"/>
          </p:cNvSpPr>
          <p:nvPr>
            <p:ph type="title"/>
          </p:nvPr>
        </p:nvSpPr>
        <p:spPr/>
        <p:txBody>
          <a:bodyPr anchor="t"/>
          <a:lstStyle/>
          <a:p>
            <a:r>
              <a:rPr lang="en-US" b="1" dirty="0"/>
              <a:t>Geothermal Power</a:t>
            </a:r>
          </a:p>
        </p:txBody>
      </p:sp>
      <p:sp>
        <p:nvSpPr>
          <p:cNvPr id="3" name="Content Placeholder 2">
            <a:extLst>
              <a:ext uri="{FF2B5EF4-FFF2-40B4-BE49-F238E27FC236}">
                <a16:creationId xmlns:a16="http://schemas.microsoft.com/office/drawing/2014/main" id="{C0854BF5-301E-44F0-B9FF-8872823E1FEA}"/>
              </a:ext>
            </a:extLst>
          </p:cNvPr>
          <p:cNvSpPr>
            <a:spLocks noGrp="1"/>
          </p:cNvSpPr>
          <p:nvPr>
            <p:ph idx="1"/>
          </p:nvPr>
        </p:nvSpPr>
        <p:spPr/>
        <p:txBody>
          <a:bodyPr>
            <a:noAutofit/>
          </a:bodyPr>
          <a:lstStyle/>
          <a:p>
            <a:pPr marL="0" indent="0">
              <a:lnSpc>
                <a:spcPct val="100000"/>
              </a:lnSpc>
              <a:spcAft>
                <a:spcPts val="1800"/>
              </a:spcAft>
              <a:buNone/>
            </a:pPr>
            <a:r>
              <a:rPr lang="en-US" sz="2600" b="1" dirty="0">
                <a:solidFill>
                  <a:srgbClr val="0014FE"/>
                </a:solidFill>
              </a:rPr>
              <a:t>Key Terms</a:t>
            </a:r>
            <a:endParaRPr lang="en-US" sz="2600" b="1" dirty="0"/>
          </a:p>
          <a:p>
            <a:pPr>
              <a:lnSpc>
                <a:spcPct val="100000"/>
              </a:lnSpc>
            </a:pPr>
            <a:r>
              <a:rPr lang="en-US" sz="2600" b="1" dirty="0"/>
              <a:t>Geothermal energy</a:t>
            </a:r>
            <a:r>
              <a:rPr lang="en-US" sz="2600" dirty="0"/>
              <a:t>: heat stored underground, contained in either rocks or fluids</a:t>
            </a:r>
          </a:p>
          <a:p>
            <a:pPr lvl="1">
              <a:lnSpc>
                <a:spcPct val="100000"/>
              </a:lnSpc>
            </a:pPr>
            <a:r>
              <a:rPr lang="en-US" dirty="0"/>
              <a:t>Heat is produced deep in Earth from radioactive decay of isotopes.</a:t>
            </a:r>
          </a:p>
          <a:p>
            <a:pPr>
              <a:lnSpc>
                <a:spcPct val="100000"/>
              </a:lnSpc>
            </a:pPr>
            <a:r>
              <a:rPr lang="en-US" sz="2600" b="1" dirty="0"/>
              <a:t>Geothermal power plant</a:t>
            </a:r>
            <a:r>
              <a:rPr lang="en-US" sz="2600" dirty="0"/>
              <a:t>: a large-scale facility that captures steam produced from Earth’s internal heat to turn turbines which generate electricity</a:t>
            </a:r>
          </a:p>
          <a:p>
            <a:pPr lvl="1">
              <a:lnSpc>
                <a:spcPct val="100000"/>
              </a:lnSpc>
            </a:pPr>
            <a:r>
              <a:rPr lang="en-US" dirty="0"/>
              <a:t>Located on geothermal “hot spots”: areas where molten rock, or magma, is located close to the surface.</a:t>
            </a:r>
          </a:p>
          <a:p>
            <a:pPr lvl="1">
              <a:lnSpc>
                <a:spcPct val="100000"/>
              </a:lnSpc>
            </a:pPr>
            <a:r>
              <a:rPr lang="en-US" dirty="0"/>
              <a:t>Steam from geothermal wells used to spin turbines and produce electricity.</a:t>
            </a:r>
          </a:p>
        </p:txBody>
      </p:sp>
    </p:spTree>
    <p:extLst>
      <p:ext uri="{BB962C8B-B14F-4D97-AF65-F5344CB8AC3E}">
        <p14:creationId xmlns:p14="http://schemas.microsoft.com/office/powerpoint/2010/main" val="126412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DCEC-63C4-4741-B8BD-1AA2043780A1}"/>
              </a:ext>
            </a:extLst>
          </p:cNvPr>
          <p:cNvSpPr>
            <a:spLocks noGrp="1"/>
          </p:cNvSpPr>
          <p:nvPr>
            <p:ph type="title"/>
          </p:nvPr>
        </p:nvSpPr>
        <p:spPr/>
        <p:txBody>
          <a:bodyPr anchor="t"/>
          <a:lstStyle/>
          <a:p>
            <a:r>
              <a:rPr lang="en-US" b="1" dirty="0"/>
              <a:t>Geothermal Heat Pumps</a:t>
            </a:r>
          </a:p>
        </p:txBody>
      </p:sp>
      <p:sp>
        <p:nvSpPr>
          <p:cNvPr id="3" name="Content Placeholder 2">
            <a:extLst>
              <a:ext uri="{FF2B5EF4-FFF2-40B4-BE49-F238E27FC236}">
                <a16:creationId xmlns:a16="http://schemas.microsoft.com/office/drawing/2014/main" id="{FD67069C-4703-4142-9BD3-88542F18E4D7}"/>
              </a:ext>
            </a:extLst>
          </p:cNvPr>
          <p:cNvSpPr>
            <a:spLocks noGrp="1"/>
          </p:cNvSpPr>
          <p:nvPr>
            <p:ph idx="1"/>
          </p:nvPr>
        </p:nvSpPr>
        <p:spPr/>
        <p:txBody>
          <a:bodyPr>
            <a:normAutofit/>
          </a:bodyPr>
          <a:lstStyle/>
          <a:p>
            <a:pPr marL="0" indent="0">
              <a:lnSpc>
                <a:spcPct val="100000"/>
              </a:lnSpc>
              <a:spcAft>
                <a:spcPts val="1800"/>
              </a:spcAft>
              <a:buNone/>
            </a:pPr>
            <a:r>
              <a:rPr lang="en-US" b="1" dirty="0">
                <a:solidFill>
                  <a:srgbClr val="0014FE"/>
                </a:solidFill>
              </a:rPr>
              <a:t>Key Terms</a:t>
            </a:r>
            <a:endParaRPr lang="en-US" b="1" dirty="0"/>
          </a:p>
          <a:p>
            <a:pPr>
              <a:lnSpc>
                <a:spcPct val="100000"/>
              </a:lnSpc>
            </a:pPr>
            <a:r>
              <a:rPr lang="en-US" b="1" dirty="0"/>
              <a:t>Geothermal heat pump</a:t>
            </a:r>
            <a:r>
              <a:rPr lang="en-US" dirty="0"/>
              <a:t>: a system that transfers the steady 55°F (12.5°C) underground temperature to a building to help heat or cool it</a:t>
            </a:r>
          </a:p>
          <a:p>
            <a:pPr lvl="1">
              <a:lnSpc>
                <a:spcPct val="100000"/>
              </a:lnSpc>
            </a:pPr>
            <a:r>
              <a:rPr lang="en-US" dirty="0"/>
              <a:t>Also called ground-source heat pumps</a:t>
            </a:r>
          </a:p>
          <a:p>
            <a:pPr lvl="1">
              <a:lnSpc>
                <a:spcPct val="100000"/>
              </a:lnSpc>
            </a:pPr>
            <a:r>
              <a:rPr lang="en-US" dirty="0"/>
              <a:t>Used in more than half a million homes around the world</a:t>
            </a:r>
          </a:p>
          <a:p>
            <a:pPr lvl="1">
              <a:lnSpc>
                <a:spcPct val="100000"/>
              </a:lnSpc>
            </a:pPr>
            <a:r>
              <a:rPr lang="en-US" dirty="0"/>
              <a:t>Low carbon footprint</a:t>
            </a:r>
          </a:p>
          <a:p>
            <a:pPr lvl="1">
              <a:lnSpc>
                <a:spcPct val="100000"/>
              </a:lnSpc>
            </a:pPr>
            <a:r>
              <a:rPr lang="en-US" dirty="0"/>
              <a:t>Pollution free</a:t>
            </a:r>
          </a:p>
          <a:p>
            <a:pPr lvl="1">
              <a:lnSpc>
                <a:spcPct val="100000"/>
              </a:lnSpc>
            </a:pPr>
            <a:r>
              <a:rPr lang="en-US" dirty="0"/>
              <a:t>Consistent source of energy</a:t>
            </a:r>
          </a:p>
        </p:txBody>
      </p:sp>
    </p:spTree>
    <p:extLst>
      <p:ext uri="{BB962C8B-B14F-4D97-AF65-F5344CB8AC3E}">
        <p14:creationId xmlns:p14="http://schemas.microsoft.com/office/powerpoint/2010/main" val="318272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7A56-8938-4C60-A056-624BE55D023E}"/>
              </a:ext>
            </a:extLst>
          </p:cNvPr>
          <p:cNvSpPr>
            <a:spLocks noGrp="1"/>
          </p:cNvSpPr>
          <p:nvPr>
            <p:ph type="title"/>
          </p:nvPr>
        </p:nvSpPr>
        <p:spPr/>
        <p:txBody>
          <a:bodyPr anchor="t"/>
          <a:lstStyle/>
          <a:p>
            <a:pPr algn="ctr"/>
            <a:r>
              <a:rPr lang="en-US" b="1" dirty="0"/>
              <a:t>IG 5a: Geothermal Energy Can Be Harvested in a Variety of Ways</a:t>
            </a:r>
          </a:p>
        </p:txBody>
      </p:sp>
      <p:pic>
        <p:nvPicPr>
          <p:cNvPr id="8" name="Picture Placeholder 7" descr="An infographic shows a diagrammatic representation of different ways to harness geothermal energy.&#10;Text reads, “Geothermal power plant: In dry steam geothermal power plants, water is injected into deep wells. When the water hits hot rocks deep underground, steam is produced. This steam rises through a separate pipe to turn a turbine at the surface, generating electricity”&#10;The infographic shows the geothermal power plant and ground-source heat pump as a source of harnessing geothermal energy. The geothermal power plant shows a transformer with its parts, labeled turbine and generator. It shows the outflow of water into the injection well and the inflow of steam from the production well. It shows reservoir rocks at the bottom of the soil. These are areas that receive magma flow through cracks or conduits. Text related to the illustration reads, &quot;In dry steam geothermal power plants, water is injected into deep wells. When the water hits hot rocks deep underground, steam is produced. This steam rises through a separate pipe to turn a turbine at the surface, generating electricity.&quot; In the ground-source heat pump, an illustration of a pump is nearby a house. It shows how the pump circulates a fluid similar to antifreeze through a closed-loop system of buried pipes, bringing the ground temperature into the home. &#10;Text reads, “A pump in the home circulates a fluid similar to antifreeze through a closed-loop system of buried pipes, bringing the ground temperature into the home.”&#10;Another text reads, “The E P A considers ground-source heat pumps (a type of geothermal energy) to be one of the most efficient heating and cooling systems. The home only needs to be further heated from the ground temperature of about 55 degrees Fahrenheit (12.5 degrees Celsius) in the winter; in the summer this temperature can cool the home.”">
            <a:extLst>
              <a:ext uri="{FF2B5EF4-FFF2-40B4-BE49-F238E27FC236}">
                <a16:creationId xmlns:a16="http://schemas.microsoft.com/office/drawing/2014/main" id="{446E9248-3FF5-448B-B9C3-9EBEAB39B02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889990" y="1937019"/>
            <a:ext cx="6412021" cy="4616655"/>
          </a:xfrm>
          <a:prstGeom prst="rect">
            <a:avLst/>
          </a:prstGeom>
        </p:spPr>
      </p:pic>
    </p:spTree>
    <p:extLst>
      <p:ext uri="{BB962C8B-B14F-4D97-AF65-F5344CB8AC3E}">
        <p14:creationId xmlns:p14="http://schemas.microsoft.com/office/powerpoint/2010/main" val="38897983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7A56-8938-4C60-A056-624BE55D023E}"/>
              </a:ext>
            </a:extLst>
          </p:cNvPr>
          <p:cNvSpPr>
            <a:spLocks noGrp="1"/>
          </p:cNvSpPr>
          <p:nvPr>
            <p:ph type="title"/>
          </p:nvPr>
        </p:nvSpPr>
        <p:spPr/>
        <p:txBody>
          <a:bodyPr anchor="t"/>
          <a:lstStyle/>
          <a:p>
            <a:pPr algn="ctr"/>
            <a:r>
              <a:rPr lang="en-US" b="1" dirty="0"/>
              <a:t>IG 5b:Advantages and Disadvantages of Geothermal Energy</a:t>
            </a:r>
          </a:p>
        </p:txBody>
      </p:sp>
      <p:sp>
        <p:nvSpPr>
          <p:cNvPr id="3" name="Content Placeholder 2">
            <a:extLst>
              <a:ext uri="{FF2B5EF4-FFF2-40B4-BE49-F238E27FC236}">
                <a16:creationId xmlns:a16="http://schemas.microsoft.com/office/drawing/2014/main" id="{37E25620-9265-4F90-9FC9-EA670B2A2249}"/>
              </a:ext>
            </a:extLst>
          </p:cNvPr>
          <p:cNvSpPr>
            <a:spLocks noGrp="1"/>
          </p:cNvSpPr>
          <p:nvPr>
            <p:ph idx="1"/>
          </p:nvPr>
        </p:nvSpPr>
        <p:spPr>
          <a:xfrm>
            <a:off x="1015359" y="4433887"/>
            <a:ext cx="10515600" cy="1325562"/>
          </a:xfrm>
        </p:spPr>
        <p:txBody>
          <a:bodyPr>
            <a:noAutofit/>
          </a:bodyPr>
          <a:lstStyle/>
          <a:p>
            <a:pPr marL="0" marR="0" indent="0">
              <a:lnSpc>
                <a:spcPct val="100000"/>
              </a:lnSpc>
              <a:spcBef>
                <a:spcPts val="0"/>
              </a:spcBef>
              <a:spcAft>
                <a:spcPts val="0"/>
              </a:spcAft>
              <a:buNone/>
            </a:pPr>
            <a:r>
              <a:rPr lang="en-GB" sz="2000" b="1" dirty="0"/>
              <a:t>Infographic </a:t>
            </a:r>
            <a:r>
              <a:rPr lang="nb-NO" sz="2000" b="1" dirty="0"/>
              <a:t>11.2.5 part 2</a:t>
            </a:r>
            <a:endParaRPr lang="en-US" sz="2000" b="1" dirty="0"/>
          </a:p>
          <a:p>
            <a:pPr marL="0" marR="0" indent="0">
              <a:lnSpc>
                <a:spcPct val="100000"/>
              </a:lnSpc>
              <a:spcBef>
                <a:spcPts val="0"/>
              </a:spcBef>
              <a:spcAft>
                <a:spcPts val="0"/>
              </a:spcAft>
              <a:buNone/>
            </a:pPr>
            <a:r>
              <a:rPr lang="en-GB" sz="2000" dirty="0"/>
              <a:t>Karr, </a:t>
            </a:r>
            <a:r>
              <a:rPr lang="en-GB" sz="2000" i="1" dirty="0"/>
              <a:t>Scientific American: Environmental Science for a Changing World</a:t>
            </a:r>
            <a:r>
              <a:rPr lang="en-GB" sz="2000" dirty="0"/>
              <a:t>, 4e</a:t>
            </a:r>
            <a:endParaRPr lang="en-US" sz="2000" dirty="0"/>
          </a:p>
          <a:p>
            <a:pPr marL="0" marR="0" indent="0">
              <a:lnSpc>
                <a:spcPct val="100000"/>
              </a:lnSpc>
              <a:spcBef>
                <a:spcPts val="0"/>
              </a:spcBef>
              <a:spcAft>
                <a:spcPts val="0"/>
              </a:spcAft>
              <a:buNone/>
            </a:pPr>
            <a:r>
              <a:rPr lang="en-GB" sz="2000" dirty="0"/>
              <a:t>© 2021 W. H. Freeman and Company</a:t>
            </a:r>
            <a:endParaRPr lang="en-US" sz="2000" dirty="0">
              <a:solidFill>
                <a:srgbClr val="000000"/>
              </a:solidFill>
              <a:ea typeface="Times New Roman"/>
              <a:cs typeface="Times New Roman"/>
            </a:endParaRPr>
          </a:p>
        </p:txBody>
      </p:sp>
      <p:graphicFrame>
        <p:nvGraphicFramePr>
          <p:cNvPr id="8" name="Table Placeholder 7" descr="This table has two columns titled Advantages and Disadvantages.">
            <a:extLst>
              <a:ext uri="{FF2B5EF4-FFF2-40B4-BE49-F238E27FC236}">
                <a16:creationId xmlns:a16="http://schemas.microsoft.com/office/drawing/2014/main" id="{14A72696-0516-460D-91ED-3D52EEAED4C5}"/>
              </a:ext>
            </a:extLst>
          </p:cNvPr>
          <p:cNvGraphicFramePr>
            <a:graphicFrameLocks noGrp="1"/>
          </p:cNvGraphicFramePr>
          <p:nvPr>
            <p:ph type="tbl" sz="quarter" idx="15"/>
          </p:nvPr>
        </p:nvGraphicFramePr>
        <p:xfrm>
          <a:off x="1015359" y="1690688"/>
          <a:ext cx="10102584" cy="2576512"/>
        </p:xfrm>
        <a:graphic>
          <a:graphicData uri="http://schemas.openxmlformats.org/drawingml/2006/table">
            <a:tbl>
              <a:tblPr firstRow="1" bandRow="1">
                <a:tableStyleId>{5940675A-B579-460E-94D1-54222C63F5DA}</a:tableStyleId>
              </a:tblPr>
              <a:tblGrid>
                <a:gridCol w="4763141">
                  <a:extLst>
                    <a:ext uri="{9D8B030D-6E8A-4147-A177-3AD203B41FA5}">
                      <a16:colId xmlns:a16="http://schemas.microsoft.com/office/drawing/2014/main" val="20000"/>
                    </a:ext>
                  </a:extLst>
                </a:gridCol>
                <a:gridCol w="5339443">
                  <a:extLst>
                    <a:ext uri="{9D8B030D-6E8A-4147-A177-3AD203B41FA5}">
                      <a16:colId xmlns:a16="http://schemas.microsoft.com/office/drawing/2014/main" val="20001"/>
                    </a:ext>
                  </a:extLst>
                </a:gridCol>
              </a:tblGrid>
              <a:tr h="458338">
                <a:tc>
                  <a:txBody>
                    <a:bodyPr/>
                    <a:lstStyle/>
                    <a:p>
                      <a:pPr marL="0" marR="0">
                        <a:lnSpc>
                          <a:spcPct val="100000"/>
                        </a:lnSpc>
                        <a:spcBef>
                          <a:spcPts val="0"/>
                        </a:spcBef>
                        <a:spcAft>
                          <a:spcPts val="0"/>
                        </a:spcAft>
                      </a:pPr>
                      <a:r>
                        <a:rPr lang="en-US" sz="1800" b="1" cap="all" dirty="0">
                          <a:effectLst/>
                          <a:latin typeface="+mn-lt"/>
                        </a:rPr>
                        <a:t>Advantages</a:t>
                      </a:r>
                      <a:endParaRPr lang="en-US" sz="1800" b="1" cap="all" dirty="0">
                        <a:solidFill>
                          <a:srgbClr val="FFFFFF"/>
                        </a:solidFill>
                        <a:effectLst/>
                        <a:latin typeface="+mn-lt"/>
                        <a:ea typeface="Times New Roman"/>
                        <a:cs typeface="Times New Roman"/>
                      </a:endParaRPr>
                    </a:p>
                  </a:txBody>
                  <a:tcPr anchor="ctr"/>
                </a:tc>
                <a:tc>
                  <a:txBody>
                    <a:bodyPr/>
                    <a:lstStyle/>
                    <a:p>
                      <a:pPr marL="0" marR="0">
                        <a:lnSpc>
                          <a:spcPct val="100000"/>
                        </a:lnSpc>
                        <a:spcBef>
                          <a:spcPts val="0"/>
                        </a:spcBef>
                        <a:spcAft>
                          <a:spcPts val="0"/>
                        </a:spcAft>
                      </a:pPr>
                      <a:r>
                        <a:rPr lang="en-US" sz="1800" b="1" cap="all" dirty="0">
                          <a:effectLst/>
                          <a:latin typeface="+mn-lt"/>
                        </a:rPr>
                        <a:t>Disadvantages</a:t>
                      </a:r>
                      <a:endParaRPr lang="en-US" sz="1800" b="1" cap="all" dirty="0">
                        <a:solidFill>
                          <a:srgbClr val="FFFFFF"/>
                        </a:solidFill>
                        <a:effectLst/>
                        <a:latin typeface="+mn-lt"/>
                        <a:ea typeface="Times New Roman"/>
                        <a:cs typeface="Times New Roman"/>
                      </a:endParaRPr>
                    </a:p>
                  </a:txBody>
                  <a:tcPr anchor="ctr"/>
                </a:tc>
                <a:extLst>
                  <a:ext uri="{0D108BD9-81ED-4DB2-BD59-A6C34878D82A}">
                    <a16:rowId xmlns:a16="http://schemas.microsoft.com/office/drawing/2014/main" val="10000"/>
                  </a:ext>
                </a:extLst>
              </a:tr>
              <a:tr h="2118174">
                <a:tc>
                  <a:txBody>
                    <a:bodyPr/>
                    <a:lstStyle/>
                    <a:p>
                      <a:pPr marL="182880" marR="0" indent="-182880">
                        <a:lnSpc>
                          <a:spcPct val="110000"/>
                        </a:lnSpc>
                        <a:spcBef>
                          <a:spcPts val="0"/>
                        </a:spcBef>
                        <a:spcAft>
                          <a:spcPts val="0"/>
                        </a:spcAft>
                      </a:pPr>
                      <a:r>
                        <a:rPr lang="en-US" sz="1600" dirty="0">
                          <a:effectLst/>
                          <a:latin typeface="+mn-lt"/>
                        </a:rPr>
                        <a:t>•	Pollution-free.</a:t>
                      </a:r>
                    </a:p>
                    <a:p>
                      <a:pPr marL="182880" marR="0" indent="-182880">
                        <a:lnSpc>
                          <a:spcPct val="110000"/>
                        </a:lnSpc>
                        <a:spcBef>
                          <a:spcPts val="0"/>
                        </a:spcBef>
                        <a:spcAft>
                          <a:spcPts val="0"/>
                        </a:spcAft>
                      </a:pPr>
                      <a:r>
                        <a:rPr lang="en-US" sz="1600" dirty="0">
                          <a:effectLst/>
                          <a:latin typeface="+mn-lt"/>
                        </a:rPr>
                        <a:t>•	Low environmental impact and carbon footprint.</a:t>
                      </a:r>
                    </a:p>
                    <a:p>
                      <a:pPr marL="182880" marR="0" indent="-182880">
                        <a:lnSpc>
                          <a:spcPct val="110000"/>
                        </a:lnSpc>
                        <a:spcBef>
                          <a:spcPts val="0"/>
                        </a:spcBef>
                        <a:spcAft>
                          <a:spcPts val="0"/>
                        </a:spcAft>
                      </a:pPr>
                      <a:r>
                        <a:rPr lang="en-US" sz="1600" dirty="0">
                          <a:effectLst/>
                          <a:latin typeface="+mn-lt"/>
                        </a:rPr>
                        <a:t>•	Can be used at large or small scales to produce electricity or to capture heat.</a:t>
                      </a:r>
                    </a:p>
                    <a:p>
                      <a:pPr marL="182880" marR="0" indent="-182880">
                        <a:lnSpc>
                          <a:spcPct val="110000"/>
                        </a:lnSpc>
                        <a:spcBef>
                          <a:spcPts val="0"/>
                        </a:spcBef>
                        <a:spcAft>
                          <a:spcPts val="0"/>
                        </a:spcAft>
                      </a:pPr>
                      <a:r>
                        <a:rPr lang="en-US" sz="1600" dirty="0">
                          <a:effectLst/>
                          <a:latin typeface="+mn-lt"/>
                        </a:rPr>
                        <a:t>•	Geothermal heat pumps can be installed anywhere and will reduce monthly heating and air conditioning costs.</a:t>
                      </a:r>
                      <a:endParaRPr lang="en-US" sz="1600" dirty="0">
                        <a:solidFill>
                          <a:srgbClr val="000000"/>
                        </a:solidFill>
                        <a:effectLst/>
                        <a:latin typeface="+mn-lt"/>
                        <a:ea typeface="Times New Roman"/>
                        <a:cs typeface="Times New Roman"/>
                      </a:endParaRPr>
                    </a:p>
                  </a:txBody>
                  <a:tcPr/>
                </a:tc>
                <a:tc>
                  <a:txBody>
                    <a:bodyPr/>
                    <a:lstStyle/>
                    <a:p>
                      <a:pPr marL="182880" marR="0" indent="-182880">
                        <a:lnSpc>
                          <a:spcPct val="110000"/>
                        </a:lnSpc>
                        <a:spcBef>
                          <a:spcPts val="0"/>
                        </a:spcBef>
                        <a:spcAft>
                          <a:spcPts val="0"/>
                        </a:spcAft>
                      </a:pPr>
                      <a:r>
                        <a:rPr lang="en-US" sz="1600" dirty="0">
                          <a:effectLst/>
                          <a:latin typeface="+mn-lt"/>
                        </a:rPr>
                        <a:t>•	Geothermal power plants are expensive to build and are suitable only in some areas.</a:t>
                      </a:r>
                    </a:p>
                    <a:p>
                      <a:pPr marL="182880" marR="0" indent="-182880">
                        <a:lnSpc>
                          <a:spcPct val="110000"/>
                        </a:lnSpc>
                        <a:spcBef>
                          <a:spcPts val="0"/>
                        </a:spcBef>
                        <a:spcAft>
                          <a:spcPts val="0"/>
                        </a:spcAft>
                      </a:pPr>
                      <a:r>
                        <a:rPr lang="en-US" sz="1600" dirty="0">
                          <a:effectLst/>
                          <a:latin typeface="+mn-lt"/>
                        </a:rPr>
                        <a:t>•	Geothermal heat pumps are more expensive to install than traditional HVAC systems.</a:t>
                      </a:r>
                    </a:p>
                    <a:p>
                      <a:pPr marL="182880" marR="0" indent="-182880">
                        <a:lnSpc>
                          <a:spcPct val="110000"/>
                        </a:lnSpc>
                        <a:spcBef>
                          <a:spcPts val="0"/>
                        </a:spcBef>
                        <a:spcAft>
                          <a:spcPts val="0"/>
                        </a:spcAft>
                      </a:pPr>
                      <a:r>
                        <a:rPr lang="en-US" sz="1600" dirty="0">
                          <a:effectLst/>
                          <a:latin typeface="+mn-lt"/>
                        </a:rPr>
                        <a:t>•	Usually must be paired with other energy sources to meet needs.</a:t>
                      </a:r>
                      <a:endParaRPr lang="en-US" sz="1600" dirty="0">
                        <a:solidFill>
                          <a:srgbClr val="000000"/>
                        </a:solidFill>
                        <a:effectLst/>
                        <a:latin typeface="+mn-lt"/>
                        <a:ea typeface="Times New Roman"/>
                        <a:cs typeface="Times New Roman"/>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350607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55A82-1FFB-4CA5-9F8B-CFB3D5D49631}"/>
              </a:ext>
            </a:extLst>
          </p:cNvPr>
          <p:cNvSpPr>
            <a:spLocks noGrp="1"/>
          </p:cNvSpPr>
          <p:nvPr>
            <p:ph type="title"/>
          </p:nvPr>
        </p:nvSpPr>
        <p:spPr/>
        <p:txBody>
          <a:bodyPr anchor="t">
            <a:normAutofit fontScale="90000"/>
          </a:bodyPr>
          <a:lstStyle/>
          <a:p>
            <a:pPr algn="ctr"/>
            <a:r>
              <a:rPr lang="en-US" b="1" dirty="0"/>
              <a:t>VI. How Can the Power of Water Be Captured, and What Are the Pros and Cons of These Methods?</a:t>
            </a:r>
          </a:p>
        </p:txBody>
      </p:sp>
      <p:sp>
        <p:nvSpPr>
          <p:cNvPr id="3" name="Content Placeholder 2">
            <a:extLst>
              <a:ext uri="{FF2B5EF4-FFF2-40B4-BE49-F238E27FC236}">
                <a16:creationId xmlns:a16="http://schemas.microsoft.com/office/drawing/2014/main" id="{1A9DF412-28D9-4229-813B-EEFBEEA587DE}"/>
              </a:ext>
            </a:extLst>
          </p:cNvPr>
          <p:cNvSpPr>
            <a:spLocks noGrp="1"/>
          </p:cNvSpPr>
          <p:nvPr>
            <p:ph idx="1"/>
          </p:nvPr>
        </p:nvSpPr>
        <p:spPr>
          <a:xfrm>
            <a:off x="838200" y="2926079"/>
            <a:ext cx="10515600" cy="3250883"/>
          </a:xfrm>
        </p:spPr>
        <p:txBody>
          <a:bodyPr/>
          <a:lstStyle/>
          <a:p>
            <a:pPr marL="0" indent="0">
              <a:buNone/>
            </a:pPr>
            <a:r>
              <a:rPr lang="en-US" b="1" dirty="0">
                <a:solidFill>
                  <a:srgbClr val="7030A0"/>
                </a:solidFill>
              </a:rPr>
              <a:t>Key Concept 6</a:t>
            </a:r>
            <a:r>
              <a:rPr lang="en-US" dirty="0">
                <a:solidFill>
                  <a:srgbClr val="7030A0"/>
                </a:solidFill>
              </a:rPr>
              <a:t>: </a:t>
            </a:r>
            <a:r>
              <a:rPr lang="en-US" dirty="0"/>
              <a:t>Hydroelectric dams are the most common way to harness the power of water, but they permanently alter the environment and have other drawbacks.</a:t>
            </a:r>
          </a:p>
        </p:txBody>
      </p:sp>
    </p:spTree>
    <p:extLst>
      <p:ext uri="{BB962C8B-B14F-4D97-AF65-F5344CB8AC3E}">
        <p14:creationId xmlns:p14="http://schemas.microsoft.com/office/powerpoint/2010/main" val="261601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A177-0352-4AF3-8C55-6CBC74783D86}"/>
              </a:ext>
            </a:extLst>
          </p:cNvPr>
          <p:cNvSpPr>
            <a:spLocks noGrp="1"/>
          </p:cNvSpPr>
          <p:nvPr>
            <p:ph type="title"/>
          </p:nvPr>
        </p:nvSpPr>
        <p:spPr/>
        <p:txBody>
          <a:bodyPr anchor="t"/>
          <a:lstStyle/>
          <a:p>
            <a:r>
              <a:rPr lang="en-US" b="1" dirty="0"/>
              <a:t>Hydropower</a:t>
            </a:r>
          </a:p>
        </p:txBody>
      </p:sp>
      <p:sp>
        <p:nvSpPr>
          <p:cNvPr id="3" name="Content Placeholder 2">
            <a:extLst>
              <a:ext uri="{FF2B5EF4-FFF2-40B4-BE49-F238E27FC236}">
                <a16:creationId xmlns:a16="http://schemas.microsoft.com/office/drawing/2014/main" id="{2E806CD6-518E-4B67-A91A-F79D265D63C7}"/>
              </a:ext>
            </a:extLst>
          </p:cNvPr>
          <p:cNvSpPr>
            <a:spLocks noGrp="1"/>
          </p:cNvSpPr>
          <p:nvPr>
            <p:ph idx="1"/>
          </p:nvPr>
        </p:nvSpPr>
        <p:spPr/>
        <p:txBody>
          <a:bodyPr>
            <a:normAutofit/>
          </a:bodyPr>
          <a:lstStyle/>
          <a:p>
            <a:pPr marL="0" indent="0">
              <a:lnSpc>
                <a:spcPct val="100000"/>
              </a:lnSpc>
              <a:spcAft>
                <a:spcPts val="1800"/>
              </a:spcAft>
              <a:buNone/>
            </a:pPr>
            <a:r>
              <a:rPr lang="en-US" b="1" dirty="0">
                <a:solidFill>
                  <a:srgbClr val="0014FE"/>
                </a:solidFill>
              </a:rPr>
              <a:t>Key Terms</a:t>
            </a:r>
            <a:endParaRPr lang="en-US" b="1" dirty="0"/>
          </a:p>
          <a:p>
            <a:pPr>
              <a:lnSpc>
                <a:spcPct val="100000"/>
              </a:lnSpc>
            </a:pPr>
            <a:r>
              <a:rPr lang="en-US" b="1" dirty="0"/>
              <a:t>Hydropower</a:t>
            </a:r>
            <a:r>
              <a:rPr lang="en-US" dirty="0"/>
              <a:t>: energy produced from moving water</a:t>
            </a:r>
          </a:p>
          <a:p>
            <a:pPr lvl="1">
              <a:lnSpc>
                <a:spcPct val="100000"/>
              </a:lnSpc>
            </a:pPr>
            <a:r>
              <a:rPr lang="en-US" sz="2600" dirty="0"/>
              <a:t>Supplies more electricity than any other single renewable resource.</a:t>
            </a:r>
          </a:p>
          <a:p>
            <a:pPr lvl="1">
              <a:lnSpc>
                <a:spcPct val="100000"/>
              </a:lnSpc>
            </a:pPr>
            <a:r>
              <a:rPr lang="en-US" sz="2600" dirty="0"/>
              <a:t>Generates approximately 7% of electricity used in the United States and 17% around the world.</a:t>
            </a:r>
          </a:p>
          <a:p>
            <a:pPr lvl="1">
              <a:lnSpc>
                <a:spcPct val="100000"/>
              </a:lnSpc>
            </a:pPr>
            <a:r>
              <a:rPr lang="en-US" sz="2600" dirty="0"/>
              <a:t>Most hydropower is generated by large hydroelectric plants located at giant dams.</a:t>
            </a:r>
          </a:p>
        </p:txBody>
      </p:sp>
    </p:spTree>
    <p:extLst>
      <p:ext uri="{BB962C8B-B14F-4D97-AF65-F5344CB8AC3E}">
        <p14:creationId xmlns:p14="http://schemas.microsoft.com/office/powerpoint/2010/main" val="298328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32C2-AF0A-43A6-9289-73ACBE59A71F}"/>
              </a:ext>
            </a:extLst>
          </p:cNvPr>
          <p:cNvSpPr>
            <a:spLocks noGrp="1"/>
          </p:cNvSpPr>
          <p:nvPr>
            <p:ph type="title"/>
          </p:nvPr>
        </p:nvSpPr>
        <p:spPr>
          <a:xfrm>
            <a:off x="838200" y="365125"/>
            <a:ext cx="5083629" cy="2530475"/>
          </a:xfrm>
        </p:spPr>
        <p:txBody>
          <a:bodyPr anchor="t">
            <a:normAutofit/>
          </a:bodyPr>
          <a:lstStyle/>
          <a:p>
            <a:r>
              <a:rPr lang="en-US" b="1" dirty="0"/>
              <a:t>IG 2b: How It Works: Electricity Production from Coal</a:t>
            </a:r>
          </a:p>
        </p:txBody>
      </p:sp>
      <p:pic>
        <p:nvPicPr>
          <p:cNvPr id="8" name="Picture Placeholder 7" descr="A pie chart shows the amount electricity produced using a variety of fuels.&#10;The pie chart shows the U.S. electricity generation by fuel in 2018. The data are as follows: Natural gas: 35.1 percent; Coal: 27.4 percent; Nuclear: 19.3 percent; Renewables: 10.1 percent; Hydroelectric: 7.0 percent; Others: 1.1 percent.">
            <a:extLst>
              <a:ext uri="{FF2B5EF4-FFF2-40B4-BE49-F238E27FC236}">
                <a16:creationId xmlns:a16="http://schemas.microsoft.com/office/drawing/2014/main" id="{3F7B807F-77CF-4E4D-97E4-E6017F83617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138670" y="471213"/>
            <a:ext cx="5575069" cy="5940829"/>
          </a:xfrm>
          <a:prstGeom prst="rect">
            <a:avLst/>
          </a:prstGeom>
        </p:spPr>
      </p:pic>
    </p:spTree>
    <p:extLst>
      <p:ext uri="{BB962C8B-B14F-4D97-AF65-F5344CB8AC3E}">
        <p14:creationId xmlns:p14="http://schemas.microsoft.com/office/powerpoint/2010/main" val="10982940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51BD-C28B-442E-8E36-C420FB604D75}"/>
              </a:ext>
            </a:extLst>
          </p:cNvPr>
          <p:cNvSpPr>
            <a:spLocks noGrp="1"/>
          </p:cNvSpPr>
          <p:nvPr>
            <p:ph type="title"/>
          </p:nvPr>
        </p:nvSpPr>
        <p:spPr/>
        <p:txBody>
          <a:bodyPr anchor="t"/>
          <a:lstStyle/>
          <a:p>
            <a:pPr algn="ctr"/>
            <a:r>
              <a:rPr lang="en-US" b="1" dirty="0"/>
              <a:t>IG 6a: Harnessing the Power of Water</a:t>
            </a:r>
          </a:p>
        </p:txBody>
      </p:sp>
      <p:pic>
        <p:nvPicPr>
          <p:cNvPr id="8" name="Picture Placeholder 7" descr="An infographic shows an illustration of a hydroelectric dam.&#10;The illustration shows a hydroelectric dam that intakes water from the reservoir. The water enters into the penstock, and the flowing water turns a turbine, after which the turbine spins within a generator and creates electricity. The generator in the powerhouse connects to long-distance power lines. Finally, the water flows out of the penstock into the river.">
            <a:extLst>
              <a:ext uri="{FF2B5EF4-FFF2-40B4-BE49-F238E27FC236}">
                <a16:creationId xmlns:a16="http://schemas.microsoft.com/office/drawing/2014/main" id="{F7A616B9-DBAA-409A-BDE7-1E08E05FA60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402080" y="1580538"/>
            <a:ext cx="9387840" cy="4700626"/>
          </a:xfrm>
          <a:prstGeom prst="rect">
            <a:avLst/>
          </a:prstGeom>
        </p:spPr>
      </p:pic>
    </p:spTree>
    <p:extLst>
      <p:ext uri="{BB962C8B-B14F-4D97-AF65-F5344CB8AC3E}">
        <p14:creationId xmlns:p14="http://schemas.microsoft.com/office/powerpoint/2010/main" val="5824896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0A20-8732-48FC-8997-7B2318CB904B}"/>
              </a:ext>
            </a:extLst>
          </p:cNvPr>
          <p:cNvSpPr>
            <a:spLocks noGrp="1"/>
          </p:cNvSpPr>
          <p:nvPr>
            <p:ph type="title"/>
          </p:nvPr>
        </p:nvSpPr>
        <p:spPr/>
        <p:txBody>
          <a:bodyPr anchor="t"/>
          <a:lstStyle/>
          <a:p>
            <a:pPr algn="ctr"/>
            <a:r>
              <a:rPr lang="en-US" b="1" dirty="0"/>
              <a:t>IG 6b: Advantages and Disadvantages of Hydropower</a:t>
            </a:r>
          </a:p>
        </p:txBody>
      </p:sp>
      <p:sp>
        <p:nvSpPr>
          <p:cNvPr id="3" name="Content Placeholder 2">
            <a:extLst>
              <a:ext uri="{FF2B5EF4-FFF2-40B4-BE49-F238E27FC236}">
                <a16:creationId xmlns:a16="http://schemas.microsoft.com/office/drawing/2014/main" id="{43C7EA6D-72FC-4033-BC1A-2E9F385777F8}"/>
              </a:ext>
            </a:extLst>
          </p:cNvPr>
          <p:cNvSpPr>
            <a:spLocks noGrp="1"/>
          </p:cNvSpPr>
          <p:nvPr>
            <p:ph idx="1"/>
          </p:nvPr>
        </p:nvSpPr>
        <p:spPr>
          <a:xfrm>
            <a:off x="1181100" y="4797635"/>
            <a:ext cx="9779000" cy="922338"/>
          </a:xfrm>
        </p:spPr>
        <p:txBody>
          <a:bodyPr>
            <a:noAutofit/>
          </a:bodyPr>
          <a:lstStyle/>
          <a:p>
            <a:pPr marL="0" marR="0" indent="0">
              <a:lnSpc>
                <a:spcPct val="100000"/>
              </a:lnSpc>
              <a:spcBef>
                <a:spcPts val="0"/>
              </a:spcBef>
              <a:spcAft>
                <a:spcPts val="0"/>
              </a:spcAft>
              <a:buNone/>
            </a:pPr>
            <a:r>
              <a:rPr lang="en-GB" sz="2000" b="1" dirty="0"/>
              <a:t>Infographic </a:t>
            </a:r>
            <a:r>
              <a:rPr lang="nb-NO" sz="2000" b="1" dirty="0"/>
              <a:t>11.2.6 part 2</a:t>
            </a:r>
            <a:endParaRPr lang="en-US" sz="2000" b="1" dirty="0"/>
          </a:p>
          <a:p>
            <a:pPr marL="0" marR="0" indent="0">
              <a:lnSpc>
                <a:spcPct val="100000"/>
              </a:lnSpc>
              <a:spcBef>
                <a:spcPts val="0"/>
              </a:spcBef>
              <a:spcAft>
                <a:spcPts val="0"/>
              </a:spcAft>
              <a:buNone/>
            </a:pPr>
            <a:r>
              <a:rPr lang="en-GB" sz="2000" dirty="0"/>
              <a:t>Karr, </a:t>
            </a:r>
            <a:r>
              <a:rPr lang="en-GB" sz="2000" i="1" dirty="0"/>
              <a:t>Scientific American: Environmental Science for a Changing World</a:t>
            </a:r>
            <a:r>
              <a:rPr lang="en-GB" sz="2000" dirty="0"/>
              <a:t>, 4e</a:t>
            </a:r>
            <a:endParaRPr lang="en-US" sz="2000" dirty="0"/>
          </a:p>
          <a:p>
            <a:pPr marL="0" marR="0" indent="0">
              <a:lnSpc>
                <a:spcPct val="100000"/>
              </a:lnSpc>
              <a:spcBef>
                <a:spcPts val="0"/>
              </a:spcBef>
              <a:spcAft>
                <a:spcPts val="0"/>
              </a:spcAft>
              <a:buNone/>
            </a:pPr>
            <a:r>
              <a:rPr lang="en-GB" sz="2000" dirty="0"/>
              <a:t>© 2021 W. H. Freeman and Company</a:t>
            </a:r>
            <a:endParaRPr lang="en-US" sz="2000" dirty="0">
              <a:solidFill>
                <a:srgbClr val="000000"/>
              </a:solidFill>
              <a:latin typeface="Times New Roman"/>
              <a:ea typeface="Times New Roman"/>
              <a:cs typeface="Times New Roman"/>
            </a:endParaRPr>
          </a:p>
        </p:txBody>
      </p:sp>
      <p:graphicFrame>
        <p:nvGraphicFramePr>
          <p:cNvPr id="8" name="Table Placeholder 7" descr="This table has two columns titled Advantages and Disadvantages.">
            <a:extLst>
              <a:ext uri="{FF2B5EF4-FFF2-40B4-BE49-F238E27FC236}">
                <a16:creationId xmlns:a16="http://schemas.microsoft.com/office/drawing/2014/main" id="{DF28A478-8DA6-40A7-A5F7-3C3B041830E7}"/>
              </a:ext>
            </a:extLst>
          </p:cNvPr>
          <p:cNvGraphicFramePr>
            <a:graphicFrameLocks noGrp="1"/>
          </p:cNvGraphicFramePr>
          <p:nvPr>
            <p:ph type="tbl" sz="quarter" idx="15"/>
          </p:nvPr>
        </p:nvGraphicFramePr>
        <p:xfrm>
          <a:off x="1260982" y="1939554"/>
          <a:ext cx="9699118" cy="2656840"/>
        </p:xfrm>
        <a:graphic>
          <a:graphicData uri="http://schemas.openxmlformats.org/drawingml/2006/table">
            <a:tbl>
              <a:tblPr firstRow="1" bandRow="1">
                <a:tableStyleId>{5940675A-B579-460E-94D1-54222C63F5DA}</a:tableStyleId>
              </a:tblPr>
              <a:tblGrid>
                <a:gridCol w="4250818">
                  <a:extLst>
                    <a:ext uri="{9D8B030D-6E8A-4147-A177-3AD203B41FA5}">
                      <a16:colId xmlns:a16="http://schemas.microsoft.com/office/drawing/2014/main" val="20000"/>
                    </a:ext>
                  </a:extLst>
                </a:gridCol>
                <a:gridCol w="5448300">
                  <a:extLst>
                    <a:ext uri="{9D8B030D-6E8A-4147-A177-3AD203B41FA5}">
                      <a16:colId xmlns:a16="http://schemas.microsoft.com/office/drawing/2014/main" val="20001"/>
                    </a:ext>
                  </a:extLst>
                </a:gridCol>
              </a:tblGrid>
              <a:tr h="370840">
                <a:tc>
                  <a:txBody>
                    <a:bodyPr/>
                    <a:lstStyle/>
                    <a:p>
                      <a:pPr marL="0" marR="0">
                        <a:lnSpc>
                          <a:spcPct val="100000"/>
                        </a:lnSpc>
                        <a:spcBef>
                          <a:spcPts val="0"/>
                        </a:spcBef>
                        <a:spcAft>
                          <a:spcPts val="0"/>
                        </a:spcAft>
                      </a:pPr>
                      <a:r>
                        <a:rPr lang="en-US" sz="1800" b="1" cap="all" dirty="0">
                          <a:effectLst/>
                        </a:rPr>
                        <a:t>Advantages</a:t>
                      </a:r>
                      <a:endParaRPr lang="en-US" sz="1800" b="1" cap="all" dirty="0">
                        <a:solidFill>
                          <a:srgbClr val="FFFFFF"/>
                        </a:solidFill>
                        <a:effectLst/>
                        <a:latin typeface="Times New Roman"/>
                        <a:ea typeface="Times New Roman"/>
                        <a:cs typeface="Times New Roman"/>
                      </a:endParaRPr>
                    </a:p>
                  </a:txBody>
                  <a:tcPr anchor="ctr"/>
                </a:tc>
                <a:tc>
                  <a:txBody>
                    <a:bodyPr/>
                    <a:lstStyle/>
                    <a:p>
                      <a:pPr marL="0" marR="0">
                        <a:lnSpc>
                          <a:spcPct val="100000"/>
                        </a:lnSpc>
                        <a:spcBef>
                          <a:spcPts val="0"/>
                        </a:spcBef>
                        <a:spcAft>
                          <a:spcPts val="0"/>
                        </a:spcAft>
                      </a:pPr>
                      <a:r>
                        <a:rPr lang="en-US" sz="1800" b="1" cap="all" dirty="0">
                          <a:effectLst/>
                        </a:rPr>
                        <a:t>Disadvantages</a:t>
                      </a:r>
                      <a:endParaRPr lang="en-US" sz="1800" b="1" cap="all" dirty="0">
                        <a:solidFill>
                          <a:srgbClr val="FFFFFF"/>
                        </a:solidFill>
                        <a:effectLst/>
                        <a:latin typeface="Times New Roman"/>
                        <a:ea typeface="Times New Roman"/>
                        <a:cs typeface="Times New Roman"/>
                      </a:endParaRPr>
                    </a:p>
                  </a:txBody>
                  <a:tcPr anchor="ctr"/>
                </a:tc>
                <a:extLst>
                  <a:ext uri="{0D108BD9-81ED-4DB2-BD59-A6C34878D82A}">
                    <a16:rowId xmlns:a16="http://schemas.microsoft.com/office/drawing/2014/main" val="10000"/>
                  </a:ext>
                </a:extLst>
              </a:tr>
              <a:tr h="370840">
                <a:tc>
                  <a:txBody>
                    <a:bodyPr/>
                    <a:lstStyle/>
                    <a:p>
                      <a:pPr marL="182880" marR="0" indent="-182880">
                        <a:lnSpc>
                          <a:spcPct val="100000"/>
                        </a:lnSpc>
                        <a:spcBef>
                          <a:spcPts val="0"/>
                        </a:spcBef>
                        <a:spcAft>
                          <a:spcPts val="0"/>
                        </a:spcAft>
                      </a:pPr>
                      <a:r>
                        <a:rPr lang="en-US" sz="1600" dirty="0">
                          <a:effectLst/>
                        </a:rPr>
                        <a:t>•	Pollution-free.</a:t>
                      </a:r>
                    </a:p>
                    <a:p>
                      <a:pPr marL="182880" marR="0" indent="-182880">
                        <a:lnSpc>
                          <a:spcPct val="100000"/>
                        </a:lnSpc>
                        <a:spcBef>
                          <a:spcPts val="0"/>
                        </a:spcBef>
                        <a:spcAft>
                          <a:spcPts val="0"/>
                        </a:spcAft>
                      </a:pPr>
                      <a:r>
                        <a:rPr lang="en-US" sz="1600" dirty="0">
                          <a:effectLst/>
                        </a:rPr>
                        <a:t>•	Low environmental impact and carbon footprint from operation.</a:t>
                      </a:r>
                    </a:p>
                    <a:p>
                      <a:pPr marL="182880" marR="0" indent="-182880">
                        <a:lnSpc>
                          <a:spcPct val="100000"/>
                        </a:lnSpc>
                        <a:spcBef>
                          <a:spcPts val="0"/>
                        </a:spcBef>
                        <a:spcAft>
                          <a:spcPts val="0"/>
                        </a:spcAft>
                      </a:pPr>
                      <a:r>
                        <a:rPr lang="en-US" sz="1600" dirty="0">
                          <a:effectLst/>
                        </a:rPr>
                        <a:t>•	Large dams offer recreation and flood control advantages.</a:t>
                      </a:r>
                    </a:p>
                    <a:p>
                      <a:pPr marL="182880" marR="0" indent="-182880">
                        <a:lnSpc>
                          <a:spcPct val="100000"/>
                        </a:lnSpc>
                        <a:spcBef>
                          <a:spcPts val="0"/>
                        </a:spcBef>
                        <a:spcAft>
                          <a:spcPts val="0"/>
                        </a:spcAft>
                      </a:pPr>
                      <a:r>
                        <a:rPr lang="en-US" sz="1600" dirty="0">
                          <a:effectLst/>
                        </a:rPr>
                        <a:t>•	Small run-of-the-river systems can generate electricity without damming a river.</a:t>
                      </a:r>
                    </a:p>
                    <a:p>
                      <a:pPr marL="182880" marR="0" indent="-182880">
                        <a:lnSpc>
                          <a:spcPct val="100000"/>
                        </a:lnSpc>
                        <a:spcBef>
                          <a:spcPts val="0"/>
                        </a:spcBef>
                        <a:spcAft>
                          <a:spcPts val="0"/>
                        </a:spcAft>
                      </a:pPr>
                      <a:r>
                        <a:rPr lang="en-US" sz="1600" dirty="0">
                          <a:effectLst/>
                        </a:rPr>
                        <a:t>•	Tremendous power potential remains to be harnessed from the oceans.</a:t>
                      </a:r>
                      <a:endParaRPr lang="en-US" sz="1600" dirty="0">
                        <a:solidFill>
                          <a:srgbClr val="000000"/>
                        </a:solidFill>
                        <a:effectLst/>
                        <a:latin typeface="Times New Roman"/>
                        <a:ea typeface="Times New Roman"/>
                        <a:cs typeface="Times New Roman"/>
                      </a:endParaRPr>
                    </a:p>
                  </a:txBody>
                  <a:tcPr/>
                </a:tc>
                <a:tc>
                  <a:txBody>
                    <a:bodyPr/>
                    <a:lstStyle/>
                    <a:p>
                      <a:pPr marL="182880" marR="0" indent="-182880">
                        <a:lnSpc>
                          <a:spcPct val="100000"/>
                        </a:lnSpc>
                        <a:spcBef>
                          <a:spcPts val="0"/>
                        </a:spcBef>
                        <a:spcAft>
                          <a:spcPts val="0"/>
                        </a:spcAft>
                      </a:pPr>
                      <a:r>
                        <a:rPr lang="en-US" sz="1600" dirty="0">
                          <a:effectLst/>
                        </a:rPr>
                        <a:t>•	Large dams are expensive to build and permanently damage habitats and displace communities.</a:t>
                      </a:r>
                    </a:p>
                    <a:p>
                      <a:pPr marL="182880" marR="0" indent="-182880">
                        <a:lnSpc>
                          <a:spcPct val="100000"/>
                        </a:lnSpc>
                        <a:spcBef>
                          <a:spcPts val="0"/>
                        </a:spcBef>
                        <a:spcAft>
                          <a:spcPts val="0"/>
                        </a:spcAft>
                      </a:pPr>
                      <a:r>
                        <a:rPr lang="en-US" sz="1600" dirty="0">
                          <a:effectLst/>
                        </a:rPr>
                        <a:t>•	Production capacity varies seasonally and from year to year based on rainfall.</a:t>
                      </a:r>
                    </a:p>
                    <a:p>
                      <a:pPr marL="182880" marR="0" indent="-182880">
                        <a:lnSpc>
                          <a:spcPct val="100000"/>
                        </a:lnSpc>
                        <a:spcBef>
                          <a:spcPts val="0"/>
                        </a:spcBef>
                        <a:spcAft>
                          <a:spcPts val="0"/>
                        </a:spcAft>
                      </a:pPr>
                      <a:r>
                        <a:rPr lang="en-US" sz="1600" dirty="0">
                          <a:effectLst/>
                        </a:rPr>
                        <a:t>•	Usually must be paired with other energy sources to meet needs.</a:t>
                      </a:r>
                    </a:p>
                    <a:p>
                      <a:pPr marL="182880" marR="0" indent="-182880">
                        <a:lnSpc>
                          <a:spcPct val="100000"/>
                        </a:lnSpc>
                        <a:spcBef>
                          <a:spcPts val="0"/>
                        </a:spcBef>
                        <a:spcAft>
                          <a:spcPts val="0"/>
                        </a:spcAft>
                      </a:pPr>
                      <a:r>
                        <a:rPr lang="en-US" sz="1600" dirty="0">
                          <a:effectLst/>
                        </a:rPr>
                        <a:t>•	High evaporative water loss from reservoirs in hot, arid climates.</a:t>
                      </a:r>
                    </a:p>
                    <a:p>
                      <a:pPr marL="182880" marR="0" indent="-182880">
                        <a:lnSpc>
                          <a:spcPct val="100000"/>
                        </a:lnSpc>
                        <a:spcBef>
                          <a:spcPts val="0"/>
                        </a:spcBef>
                        <a:spcAft>
                          <a:spcPts val="0"/>
                        </a:spcAft>
                      </a:pPr>
                      <a:r>
                        <a:rPr lang="en-US" sz="1600" dirty="0">
                          <a:effectLst/>
                        </a:rPr>
                        <a:t>•	Blocks upstream migration of fish.</a:t>
                      </a:r>
                      <a:endParaRPr lang="en-US" sz="1600" dirty="0">
                        <a:solidFill>
                          <a:srgbClr val="000000"/>
                        </a:solidFill>
                        <a:effectLst/>
                        <a:latin typeface="Times New Roman"/>
                        <a:ea typeface="Times New Roman"/>
                        <a:cs typeface="Times New Roman"/>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095487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069C0-CD0F-4D49-A416-21706ABE992A}"/>
              </a:ext>
            </a:extLst>
          </p:cNvPr>
          <p:cNvSpPr>
            <a:spLocks noGrp="1"/>
          </p:cNvSpPr>
          <p:nvPr>
            <p:ph type="title"/>
          </p:nvPr>
        </p:nvSpPr>
        <p:spPr/>
        <p:txBody>
          <a:bodyPr anchor="t"/>
          <a:lstStyle/>
          <a:p>
            <a:r>
              <a:rPr lang="en-US" b="1" dirty="0"/>
              <a:t>Mitigating the Effects of Dams</a:t>
            </a:r>
          </a:p>
        </p:txBody>
      </p:sp>
      <p:sp>
        <p:nvSpPr>
          <p:cNvPr id="3" name="Content Placeholder 2">
            <a:extLst>
              <a:ext uri="{FF2B5EF4-FFF2-40B4-BE49-F238E27FC236}">
                <a16:creationId xmlns:a16="http://schemas.microsoft.com/office/drawing/2014/main" id="{939DECB6-46E3-44BF-9B5B-84D8B0247176}"/>
              </a:ext>
            </a:extLst>
          </p:cNvPr>
          <p:cNvSpPr>
            <a:spLocks noGrp="1"/>
          </p:cNvSpPr>
          <p:nvPr>
            <p:ph idx="1"/>
          </p:nvPr>
        </p:nvSpPr>
        <p:spPr>
          <a:xfrm>
            <a:off x="838200" y="1667649"/>
            <a:ext cx="10515600" cy="977495"/>
          </a:xfrm>
        </p:spPr>
        <p:txBody>
          <a:bodyPr>
            <a:normAutofit/>
          </a:bodyPr>
          <a:lstStyle/>
          <a:p>
            <a:pPr marL="0" indent="0">
              <a:buNone/>
            </a:pPr>
            <a:r>
              <a:rPr lang="en-US" dirty="0"/>
              <a:t>Efforts have been made to mitigate the negative effects of dams, especially in areas where large fish migrations occur.</a:t>
            </a:r>
          </a:p>
        </p:txBody>
      </p:sp>
      <p:pic>
        <p:nvPicPr>
          <p:cNvPr id="11" name="Picture Placeholder 10" descr="A photo shows a concrete structure with baffles, designed to allow fish to swim in either direction along with it.">
            <a:extLst>
              <a:ext uri="{FF2B5EF4-FFF2-40B4-BE49-F238E27FC236}">
                <a16:creationId xmlns:a16="http://schemas.microsoft.com/office/drawing/2014/main" id="{51F05EFA-E769-4781-A04C-A1FDEE66CEA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1828800" y="2645144"/>
            <a:ext cx="8534400" cy="4029456"/>
          </a:xfrm>
          <a:prstGeom prst="rect">
            <a:avLst/>
          </a:prstGeom>
        </p:spPr>
      </p:pic>
    </p:spTree>
    <p:extLst>
      <p:ext uri="{BB962C8B-B14F-4D97-AF65-F5344CB8AC3E}">
        <p14:creationId xmlns:p14="http://schemas.microsoft.com/office/powerpoint/2010/main" val="74883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7D3A-4B14-4215-A7EE-06805A4E07B6}"/>
              </a:ext>
            </a:extLst>
          </p:cNvPr>
          <p:cNvSpPr>
            <a:spLocks noGrp="1"/>
          </p:cNvSpPr>
          <p:nvPr>
            <p:ph type="title"/>
          </p:nvPr>
        </p:nvSpPr>
        <p:spPr/>
        <p:txBody>
          <a:bodyPr anchor="t">
            <a:normAutofit fontScale="90000"/>
          </a:bodyPr>
          <a:lstStyle/>
          <a:p>
            <a:pPr algn="ctr"/>
            <a:r>
              <a:rPr lang="en-US" b="1" dirty="0"/>
              <a:t>VII. What Roles Do Conservation and Energy Efficiency Play in Helping Us Meet Our Energy Needs Sustainably?</a:t>
            </a:r>
          </a:p>
        </p:txBody>
      </p:sp>
      <p:sp>
        <p:nvSpPr>
          <p:cNvPr id="3" name="Content Placeholder 2">
            <a:extLst>
              <a:ext uri="{FF2B5EF4-FFF2-40B4-BE49-F238E27FC236}">
                <a16:creationId xmlns:a16="http://schemas.microsoft.com/office/drawing/2014/main" id="{F0D6A393-3507-4671-A830-C18C85224790}"/>
              </a:ext>
            </a:extLst>
          </p:cNvPr>
          <p:cNvSpPr>
            <a:spLocks noGrp="1"/>
          </p:cNvSpPr>
          <p:nvPr>
            <p:ph idx="1"/>
          </p:nvPr>
        </p:nvSpPr>
        <p:spPr>
          <a:xfrm>
            <a:off x="838200" y="3429000"/>
            <a:ext cx="10515600" cy="2747962"/>
          </a:xfrm>
        </p:spPr>
        <p:txBody>
          <a:bodyPr/>
          <a:lstStyle/>
          <a:p>
            <a:pPr marL="0" indent="0">
              <a:buNone/>
            </a:pPr>
            <a:r>
              <a:rPr lang="en-US" b="1" dirty="0">
                <a:solidFill>
                  <a:srgbClr val="7030A0"/>
                </a:solidFill>
              </a:rPr>
              <a:t>Key Concept 7</a:t>
            </a:r>
            <a:r>
              <a:rPr lang="en-US" dirty="0">
                <a:solidFill>
                  <a:srgbClr val="7030A0"/>
                </a:solidFill>
              </a:rPr>
              <a:t>: </a:t>
            </a:r>
            <a:r>
              <a:rPr lang="en-US" dirty="0"/>
              <a:t>Meeting our energy needs with renewable sources becomes more likely when we pair renewables with energy conservation measures.</a:t>
            </a:r>
          </a:p>
        </p:txBody>
      </p:sp>
    </p:spTree>
    <p:extLst>
      <p:ext uri="{BB962C8B-B14F-4D97-AF65-F5344CB8AC3E}">
        <p14:creationId xmlns:p14="http://schemas.microsoft.com/office/powerpoint/2010/main" val="113384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A1631-6339-4DD2-AC70-14BFF742B3E7}"/>
              </a:ext>
            </a:extLst>
          </p:cNvPr>
          <p:cNvSpPr>
            <a:spLocks noGrp="1"/>
          </p:cNvSpPr>
          <p:nvPr>
            <p:ph type="title"/>
          </p:nvPr>
        </p:nvSpPr>
        <p:spPr/>
        <p:txBody>
          <a:bodyPr anchor="t"/>
          <a:lstStyle/>
          <a:p>
            <a:r>
              <a:rPr lang="en-US" b="1" dirty="0"/>
              <a:t>The Role of Conservation and Energy Efficiency (1 of 2)</a:t>
            </a:r>
          </a:p>
        </p:txBody>
      </p:sp>
      <p:sp>
        <p:nvSpPr>
          <p:cNvPr id="3" name="Content Placeholder 2">
            <a:extLst>
              <a:ext uri="{FF2B5EF4-FFF2-40B4-BE49-F238E27FC236}">
                <a16:creationId xmlns:a16="http://schemas.microsoft.com/office/drawing/2014/main" id="{1B87E2D0-1493-4C84-B87A-590C5F374713}"/>
              </a:ext>
            </a:extLst>
          </p:cNvPr>
          <p:cNvSpPr>
            <a:spLocks noGrp="1"/>
          </p:cNvSpPr>
          <p:nvPr>
            <p:ph idx="1"/>
          </p:nvPr>
        </p:nvSpPr>
        <p:spPr/>
        <p:txBody>
          <a:bodyPr>
            <a:normAutofit/>
          </a:bodyPr>
          <a:lstStyle/>
          <a:p>
            <a:pPr marL="0" indent="0">
              <a:lnSpc>
                <a:spcPct val="100000"/>
              </a:lnSpc>
              <a:spcAft>
                <a:spcPts val="1200"/>
              </a:spcAft>
              <a:buNone/>
            </a:pPr>
            <a:r>
              <a:rPr lang="en-US" b="1" dirty="0">
                <a:solidFill>
                  <a:srgbClr val="0014FE"/>
                </a:solidFill>
              </a:rPr>
              <a:t>Key Terms</a:t>
            </a:r>
            <a:endParaRPr lang="en-US" b="1" dirty="0"/>
          </a:p>
          <a:p>
            <a:pPr>
              <a:lnSpc>
                <a:spcPct val="100000"/>
              </a:lnSpc>
            </a:pPr>
            <a:r>
              <a:rPr lang="en-US" b="1" dirty="0"/>
              <a:t>Conservation</a:t>
            </a:r>
            <a:r>
              <a:rPr lang="en-US" dirty="0"/>
              <a:t>: efforts that reduce waste and increase efficient use of resources</a:t>
            </a:r>
          </a:p>
          <a:p>
            <a:pPr lvl="1">
              <a:lnSpc>
                <a:spcPct val="100000"/>
              </a:lnSpc>
              <a:spcAft>
                <a:spcPts val="1200"/>
              </a:spcAft>
            </a:pPr>
            <a:r>
              <a:rPr lang="en-US" sz="2600" dirty="0"/>
              <a:t>Much of conservation involves changing behavior.</a:t>
            </a:r>
          </a:p>
          <a:p>
            <a:pPr>
              <a:lnSpc>
                <a:spcPct val="100000"/>
              </a:lnSpc>
            </a:pPr>
            <a:r>
              <a:rPr lang="en-US" i="1" dirty="0"/>
              <a:t>The greenest kilowatt is the one you never use.</a:t>
            </a:r>
          </a:p>
        </p:txBody>
      </p:sp>
    </p:spTree>
    <p:extLst>
      <p:ext uri="{BB962C8B-B14F-4D97-AF65-F5344CB8AC3E}">
        <p14:creationId xmlns:p14="http://schemas.microsoft.com/office/powerpoint/2010/main" val="248432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A1631-6339-4DD2-AC70-14BFF742B3E7}"/>
              </a:ext>
            </a:extLst>
          </p:cNvPr>
          <p:cNvSpPr>
            <a:spLocks noGrp="1"/>
          </p:cNvSpPr>
          <p:nvPr>
            <p:ph type="title"/>
          </p:nvPr>
        </p:nvSpPr>
        <p:spPr/>
        <p:txBody>
          <a:bodyPr anchor="t"/>
          <a:lstStyle/>
          <a:p>
            <a:r>
              <a:rPr lang="en-US" b="1" dirty="0"/>
              <a:t>The Role of Conservation and Energy Efficiency (2 of 2)</a:t>
            </a:r>
          </a:p>
        </p:txBody>
      </p:sp>
      <p:sp>
        <p:nvSpPr>
          <p:cNvPr id="3" name="Content Placeholder 2">
            <a:extLst>
              <a:ext uri="{FF2B5EF4-FFF2-40B4-BE49-F238E27FC236}">
                <a16:creationId xmlns:a16="http://schemas.microsoft.com/office/drawing/2014/main" id="{1B87E2D0-1493-4C84-B87A-590C5F374713}"/>
              </a:ext>
            </a:extLst>
          </p:cNvPr>
          <p:cNvSpPr>
            <a:spLocks noGrp="1"/>
          </p:cNvSpPr>
          <p:nvPr>
            <p:ph idx="1"/>
          </p:nvPr>
        </p:nvSpPr>
        <p:spPr>
          <a:xfrm>
            <a:off x="838200" y="1825625"/>
            <a:ext cx="5733288" cy="4351338"/>
          </a:xfrm>
        </p:spPr>
        <p:txBody>
          <a:bodyPr>
            <a:normAutofit lnSpcReduction="10000"/>
          </a:bodyPr>
          <a:lstStyle/>
          <a:p>
            <a:pPr marL="0" indent="0">
              <a:lnSpc>
                <a:spcPct val="100000"/>
              </a:lnSpc>
              <a:spcAft>
                <a:spcPts val="1800"/>
              </a:spcAft>
              <a:buNone/>
            </a:pPr>
            <a:r>
              <a:rPr lang="en-US" b="1" dirty="0">
                <a:solidFill>
                  <a:srgbClr val="0014FE"/>
                </a:solidFill>
              </a:rPr>
              <a:t>Key Terms</a:t>
            </a:r>
            <a:endParaRPr lang="en-US" b="1" dirty="0"/>
          </a:p>
          <a:p>
            <a:pPr>
              <a:lnSpc>
                <a:spcPct val="100000"/>
              </a:lnSpc>
            </a:pPr>
            <a:r>
              <a:rPr lang="en-US" b="1" dirty="0"/>
              <a:t>Energy efficiency</a:t>
            </a:r>
            <a:r>
              <a:rPr lang="en-US" dirty="0"/>
              <a:t>: a measure of the amount of energy needed to perform a task; higher efficiency means less energy is wasted.</a:t>
            </a:r>
          </a:p>
          <a:p>
            <a:pPr lvl="1">
              <a:lnSpc>
                <a:spcPct val="100000"/>
              </a:lnSpc>
            </a:pPr>
            <a:r>
              <a:rPr lang="en-US" sz="2600" dirty="0"/>
              <a:t>More efficient light bulbs and home appliances can reduce one’s electricity bill enough to pay for themselves in a short period of time.</a:t>
            </a:r>
          </a:p>
        </p:txBody>
      </p:sp>
      <p:pic>
        <p:nvPicPr>
          <p:cNvPr id="8" name="Picture Placeholder 7" descr="A photo shows a person in an attic cutting a piece of fiberglass insulation.">
            <a:extLst>
              <a:ext uri="{FF2B5EF4-FFF2-40B4-BE49-F238E27FC236}">
                <a16:creationId xmlns:a16="http://schemas.microsoft.com/office/drawing/2014/main" id="{7DC99E58-4692-406F-A22E-8AD33A19166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581480" y="1874713"/>
            <a:ext cx="5299191" cy="3913831"/>
          </a:xfrm>
          <a:prstGeom prst="rect">
            <a:avLst/>
          </a:prstGeom>
        </p:spPr>
      </p:pic>
    </p:spTree>
    <p:extLst>
      <p:ext uri="{BB962C8B-B14F-4D97-AF65-F5344CB8AC3E}">
        <p14:creationId xmlns:p14="http://schemas.microsoft.com/office/powerpoint/2010/main" val="1913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FA6C-B3CA-4DC2-88FA-0F20E8CBC936}"/>
              </a:ext>
            </a:extLst>
          </p:cNvPr>
          <p:cNvSpPr>
            <a:spLocks noGrp="1"/>
          </p:cNvSpPr>
          <p:nvPr>
            <p:ph type="title"/>
          </p:nvPr>
        </p:nvSpPr>
        <p:spPr/>
        <p:txBody>
          <a:bodyPr anchor="t"/>
          <a:lstStyle/>
          <a:p>
            <a:pPr algn="ctr"/>
            <a:r>
              <a:rPr lang="en-US" b="1" dirty="0"/>
              <a:t>IG 7: Saving Energy</a:t>
            </a:r>
          </a:p>
        </p:txBody>
      </p:sp>
      <p:sp>
        <p:nvSpPr>
          <p:cNvPr id="3" name="Content Placeholder 2">
            <a:extLst>
              <a:ext uri="{FF2B5EF4-FFF2-40B4-BE49-F238E27FC236}">
                <a16:creationId xmlns:a16="http://schemas.microsoft.com/office/drawing/2014/main" id="{B7C65DF6-67BF-476A-BF79-AFA235DAD1E0}"/>
              </a:ext>
            </a:extLst>
          </p:cNvPr>
          <p:cNvSpPr>
            <a:spLocks noGrp="1"/>
          </p:cNvSpPr>
          <p:nvPr>
            <p:ph idx="1"/>
          </p:nvPr>
        </p:nvSpPr>
        <p:spPr>
          <a:xfrm>
            <a:off x="706165" y="5686251"/>
            <a:ext cx="10515600" cy="941084"/>
          </a:xfrm>
        </p:spPr>
        <p:txBody>
          <a:bodyPr>
            <a:normAutofit/>
          </a:bodyPr>
          <a:lstStyle/>
          <a:p>
            <a:pPr marL="0" marR="0" indent="0">
              <a:lnSpc>
                <a:spcPct val="100000"/>
              </a:lnSpc>
              <a:spcBef>
                <a:spcPts val="0"/>
              </a:spcBef>
              <a:spcAft>
                <a:spcPts val="0"/>
              </a:spcAft>
              <a:buNone/>
            </a:pPr>
            <a:r>
              <a:rPr lang="en-GB" sz="1800" b="1" dirty="0">
                <a:solidFill>
                  <a:srgbClr val="000000"/>
                </a:solidFill>
                <a:ea typeface="Times New Roman"/>
                <a:cs typeface="Times New Roman"/>
              </a:rPr>
              <a:t>Infographic </a:t>
            </a:r>
            <a:r>
              <a:rPr lang="hr-HR" sz="1800" b="1" dirty="0">
                <a:solidFill>
                  <a:srgbClr val="000000"/>
                </a:solidFill>
                <a:ea typeface="Times New Roman"/>
                <a:cs typeface="Times New Roman"/>
              </a:rPr>
              <a:t>11.2.7</a:t>
            </a:r>
            <a:endParaRPr lang="en-US" sz="1800" dirty="0">
              <a:solidFill>
                <a:srgbClr val="000000"/>
              </a:solidFill>
              <a:ea typeface="Times New Roman"/>
              <a:cs typeface="Times New Roman"/>
            </a:endParaRPr>
          </a:p>
          <a:p>
            <a:pPr marL="0" marR="0" indent="0">
              <a:lnSpc>
                <a:spcPct val="100000"/>
              </a:lnSpc>
              <a:spcBef>
                <a:spcPts val="0"/>
              </a:spcBef>
              <a:spcAft>
                <a:spcPts val="0"/>
              </a:spcAft>
              <a:buNone/>
            </a:pPr>
            <a:r>
              <a:rPr lang="en-GB" sz="1800" dirty="0">
                <a:solidFill>
                  <a:srgbClr val="000000"/>
                </a:solidFill>
                <a:ea typeface="Times New Roman"/>
                <a:cs typeface="Times New Roman"/>
              </a:rPr>
              <a:t>Karr, </a:t>
            </a:r>
            <a:r>
              <a:rPr lang="en-GB" sz="1800" i="1" dirty="0">
                <a:solidFill>
                  <a:srgbClr val="000000"/>
                </a:solidFill>
                <a:ea typeface="Times New Roman"/>
                <a:cs typeface="Times New Roman"/>
              </a:rPr>
              <a:t>Scientific American: Environmental Science for a Changing World</a:t>
            </a:r>
            <a:r>
              <a:rPr lang="en-GB" sz="1800" dirty="0">
                <a:solidFill>
                  <a:srgbClr val="000000"/>
                </a:solidFill>
                <a:ea typeface="Times New Roman"/>
                <a:cs typeface="Times New Roman"/>
              </a:rPr>
              <a:t>, 4e</a:t>
            </a:r>
            <a:endParaRPr lang="en-US" sz="1800" dirty="0">
              <a:solidFill>
                <a:srgbClr val="000000"/>
              </a:solidFill>
              <a:ea typeface="Times New Roman"/>
              <a:cs typeface="Times New Roman"/>
            </a:endParaRPr>
          </a:p>
          <a:p>
            <a:pPr marL="0" marR="0" indent="0">
              <a:lnSpc>
                <a:spcPct val="100000"/>
              </a:lnSpc>
              <a:spcBef>
                <a:spcPts val="0"/>
              </a:spcBef>
              <a:spcAft>
                <a:spcPts val="0"/>
              </a:spcAft>
              <a:buNone/>
            </a:pPr>
            <a:r>
              <a:rPr lang="en-GB" sz="1800" dirty="0">
                <a:solidFill>
                  <a:srgbClr val="000000"/>
                </a:solidFill>
                <a:ea typeface="Times New Roman"/>
                <a:cs typeface="Times New Roman"/>
              </a:rPr>
              <a:t>© 2021 W. H. Freeman and Company</a:t>
            </a:r>
            <a:endParaRPr lang="en-US" sz="1800" dirty="0">
              <a:solidFill>
                <a:srgbClr val="000000"/>
              </a:solidFill>
              <a:ea typeface="Times New Roman"/>
              <a:cs typeface="Times New Roman"/>
            </a:endParaRPr>
          </a:p>
        </p:txBody>
      </p:sp>
      <p:graphicFrame>
        <p:nvGraphicFramePr>
          <p:cNvPr id="8" name="Table Placeholder 7" descr="This column has three columns titled No-cost ways to save energy, Steps that cost money but have quick payback times, and More expensive options with longer payback times.">
            <a:extLst>
              <a:ext uri="{FF2B5EF4-FFF2-40B4-BE49-F238E27FC236}">
                <a16:creationId xmlns:a16="http://schemas.microsoft.com/office/drawing/2014/main" id="{755E41DA-6888-467C-AA88-9F0570A2C865}"/>
              </a:ext>
            </a:extLst>
          </p:cNvPr>
          <p:cNvGraphicFramePr>
            <a:graphicFrameLocks noGrp="1"/>
          </p:cNvGraphicFramePr>
          <p:nvPr>
            <p:ph type="tbl" sz="quarter" idx="15"/>
          </p:nvPr>
        </p:nvGraphicFramePr>
        <p:xfrm>
          <a:off x="706165" y="1341120"/>
          <a:ext cx="11193227" cy="4240929"/>
        </p:xfrm>
        <a:graphic>
          <a:graphicData uri="http://schemas.openxmlformats.org/drawingml/2006/table">
            <a:tbl>
              <a:tblPr firstRow="1" bandRow="1">
                <a:tableStyleId>{5940675A-B579-460E-94D1-54222C63F5DA}</a:tableStyleId>
              </a:tblPr>
              <a:tblGrid>
                <a:gridCol w="3395038">
                  <a:extLst>
                    <a:ext uri="{9D8B030D-6E8A-4147-A177-3AD203B41FA5}">
                      <a16:colId xmlns:a16="http://schemas.microsoft.com/office/drawing/2014/main" val="20000"/>
                    </a:ext>
                  </a:extLst>
                </a:gridCol>
                <a:gridCol w="4689229">
                  <a:extLst>
                    <a:ext uri="{9D8B030D-6E8A-4147-A177-3AD203B41FA5}">
                      <a16:colId xmlns:a16="http://schemas.microsoft.com/office/drawing/2014/main" val="20001"/>
                    </a:ext>
                  </a:extLst>
                </a:gridCol>
                <a:gridCol w="3108960">
                  <a:extLst>
                    <a:ext uri="{9D8B030D-6E8A-4147-A177-3AD203B41FA5}">
                      <a16:colId xmlns:a16="http://schemas.microsoft.com/office/drawing/2014/main" val="20002"/>
                    </a:ext>
                  </a:extLst>
                </a:gridCol>
              </a:tblGrid>
              <a:tr h="625429">
                <a:tc>
                  <a:txBody>
                    <a:bodyPr/>
                    <a:lstStyle/>
                    <a:p>
                      <a:pPr marL="0" marR="0">
                        <a:lnSpc>
                          <a:spcPct val="110000"/>
                        </a:lnSpc>
                        <a:spcBef>
                          <a:spcPts val="0"/>
                        </a:spcBef>
                        <a:spcAft>
                          <a:spcPts val="0"/>
                        </a:spcAft>
                      </a:pPr>
                      <a:r>
                        <a:rPr lang="en-US" sz="1400" b="1" cap="all" dirty="0">
                          <a:effectLst/>
                        </a:rPr>
                        <a:t>NO-COST WAYS TO SAVE ENERGY</a:t>
                      </a:r>
                      <a:endParaRPr lang="en-US" sz="1400" b="1" cap="all" dirty="0">
                        <a:solidFill>
                          <a:srgbClr val="FFFFFF"/>
                        </a:solidFill>
                        <a:effectLst/>
                        <a:latin typeface="Times New Roman"/>
                        <a:ea typeface="Times New Roman"/>
                        <a:cs typeface="Times New Roman"/>
                      </a:endParaRPr>
                    </a:p>
                  </a:txBody>
                  <a:tcPr marT="76200" marB="76200"/>
                </a:tc>
                <a:tc>
                  <a:txBody>
                    <a:bodyPr/>
                    <a:lstStyle/>
                    <a:p>
                      <a:pPr marL="0" marR="0">
                        <a:lnSpc>
                          <a:spcPct val="110000"/>
                        </a:lnSpc>
                        <a:spcBef>
                          <a:spcPts val="0"/>
                        </a:spcBef>
                        <a:spcAft>
                          <a:spcPts val="0"/>
                        </a:spcAft>
                      </a:pPr>
                      <a:r>
                        <a:rPr lang="en-US" sz="1400" b="1" cap="all" dirty="0">
                          <a:effectLst/>
                        </a:rPr>
                        <a:t>STEPS THAT COST MONEY BUT HAVE QUICK PAYBACK TIMES</a:t>
                      </a:r>
                      <a:endParaRPr lang="en-US" sz="1400" b="1" cap="all" dirty="0">
                        <a:solidFill>
                          <a:srgbClr val="FFFFFF"/>
                        </a:solidFill>
                        <a:effectLst/>
                        <a:latin typeface="Times New Roman"/>
                        <a:ea typeface="Times New Roman"/>
                        <a:cs typeface="Times New Roman"/>
                      </a:endParaRPr>
                    </a:p>
                  </a:txBody>
                  <a:tcPr marT="76200" marB="76200"/>
                </a:tc>
                <a:tc>
                  <a:txBody>
                    <a:bodyPr/>
                    <a:lstStyle/>
                    <a:p>
                      <a:pPr marL="0" marR="0">
                        <a:lnSpc>
                          <a:spcPct val="110000"/>
                        </a:lnSpc>
                        <a:spcBef>
                          <a:spcPts val="0"/>
                        </a:spcBef>
                        <a:spcAft>
                          <a:spcPts val="0"/>
                        </a:spcAft>
                      </a:pPr>
                      <a:r>
                        <a:rPr lang="en-US" sz="1400" b="1" cap="all" dirty="0">
                          <a:effectLst/>
                        </a:rPr>
                        <a:t>MORE EXPENSIVE OPTIONS WITH LONGER PAYBACK TIMES </a:t>
                      </a:r>
                      <a:endParaRPr lang="en-US" sz="1400" b="1" cap="all" dirty="0">
                        <a:solidFill>
                          <a:srgbClr val="FFFFFF"/>
                        </a:solidFill>
                        <a:effectLst/>
                        <a:latin typeface="Times New Roman"/>
                        <a:ea typeface="Times New Roman"/>
                        <a:cs typeface="Times New Roman"/>
                      </a:endParaRPr>
                    </a:p>
                  </a:txBody>
                  <a:tcPr marT="76200" marB="76200"/>
                </a:tc>
                <a:extLst>
                  <a:ext uri="{0D108BD9-81ED-4DB2-BD59-A6C34878D82A}">
                    <a16:rowId xmlns:a16="http://schemas.microsoft.com/office/drawing/2014/main" val="10000"/>
                  </a:ext>
                </a:extLst>
              </a:tr>
              <a:tr h="2885867">
                <a:tc>
                  <a:txBody>
                    <a:bodyPr/>
                    <a:lstStyle/>
                    <a:p>
                      <a:pPr marL="128270" marR="0" indent="-128270">
                        <a:lnSpc>
                          <a:spcPct val="110000"/>
                        </a:lnSpc>
                        <a:spcBef>
                          <a:spcPts val="0"/>
                        </a:spcBef>
                        <a:spcAft>
                          <a:spcPts val="0"/>
                        </a:spcAft>
                      </a:pPr>
                      <a:r>
                        <a:rPr lang="en-US" sz="1400" dirty="0">
                          <a:effectLst/>
                        </a:rPr>
                        <a:t>•	Turn off computers and monitors and unplug phone chargers when not in use.</a:t>
                      </a:r>
                    </a:p>
                    <a:p>
                      <a:pPr marL="128270" marR="0" indent="-128270">
                        <a:lnSpc>
                          <a:spcPct val="110000"/>
                        </a:lnSpc>
                        <a:spcBef>
                          <a:spcPts val="0"/>
                        </a:spcBef>
                        <a:spcAft>
                          <a:spcPts val="0"/>
                        </a:spcAft>
                      </a:pPr>
                      <a:r>
                        <a:rPr lang="en-US" sz="1400" dirty="0">
                          <a:effectLst/>
                        </a:rPr>
                        <a:t>•	Lower the thermostat on the water heater to 120°F; turn it off if you will be away for several days.</a:t>
                      </a:r>
                    </a:p>
                    <a:p>
                      <a:pPr marL="128270" marR="0" indent="-128270">
                        <a:lnSpc>
                          <a:spcPct val="110000"/>
                        </a:lnSpc>
                        <a:spcBef>
                          <a:spcPts val="0"/>
                        </a:spcBef>
                        <a:spcAft>
                          <a:spcPts val="0"/>
                        </a:spcAft>
                      </a:pPr>
                      <a:r>
                        <a:rPr lang="en-US" sz="1400" dirty="0">
                          <a:effectLst/>
                        </a:rPr>
                        <a:t>•	In the winter, open curtains on south-facing windows to let in heat and light during the day; close them at night to reduce heat loss.</a:t>
                      </a:r>
                    </a:p>
                    <a:p>
                      <a:pPr marL="128270" marR="0" indent="-128270">
                        <a:lnSpc>
                          <a:spcPct val="110000"/>
                        </a:lnSpc>
                        <a:spcBef>
                          <a:spcPts val="0"/>
                        </a:spcBef>
                        <a:spcAft>
                          <a:spcPts val="0"/>
                        </a:spcAft>
                      </a:pPr>
                      <a:r>
                        <a:rPr lang="en-US" sz="1400" dirty="0">
                          <a:effectLst/>
                        </a:rPr>
                        <a:t>•	Close the fireplace damper when not in use to prevent loss of heat.</a:t>
                      </a:r>
                    </a:p>
                    <a:p>
                      <a:pPr marL="128270" marR="0" indent="-128270">
                        <a:lnSpc>
                          <a:spcPct val="110000"/>
                        </a:lnSpc>
                        <a:spcBef>
                          <a:spcPts val="0"/>
                        </a:spcBef>
                        <a:spcAft>
                          <a:spcPts val="0"/>
                        </a:spcAft>
                      </a:pPr>
                      <a:r>
                        <a:rPr lang="en-US" sz="1400" dirty="0">
                          <a:effectLst/>
                        </a:rPr>
                        <a:t>•	Take short showers instead of baths to reduce hot water use.</a:t>
                      </a:r>
                    </a:p>
                    <a:p>
                      <a:pPr marL="128270" marR="0" indent="-128270">
                        <a:lnSpc>
                          <a:spcPct val="110000"/>
                        </a:lnSpc>
                        <a:spcBef>
                          <a:spcPts val="0"/>
                        </a:spcBef>
                        <a:spcAft>
                          <a:spcPts val="0"/>
                        </a:spcAft>
                      </a:pPr>
                      <a:r>
                        <a:rPr lang="en-US" sz="1400" dirty="0">
                          <a:effectLst/>
                        </a:rPr>
                        <a:t>•	Wash only full loads of dishes and clothes; wash clothes with cold water.</a:t>
                      </a:r>
                      <a:endParaRPr lang="en-US" sz="1400" dirty="0">
                        <a:solidFill>
                          <a:srgbClr val="000000"/>
                        </a:solidFill>
                        <a:effectLst/>
                        <a:latin typeface="Times New Roman"/>
                        <a:ea typeface="Times New Roman"/>
                        <a:cs typeface="Times New Roman"/>
                      </a:endParaRPr>
                    </a:p>
                  </a:txBody>
                  <a:tcPr marT="50800" marB="57150"/>
                </a:tc>
                <a:tc>
                  <a:txBody>
                    <a:bodyPr/>
                    <a:lstStyle/>
                    <a:p>
                      <a:pPr marL="128270" marR="0" indent="-128270">
                        <a:lnSpc>
                          <a:spcPct val="110000"/>
                        </a:lnSpc>
                        <a:spcBef>
                          <a:spcPts val="0"/>
                        </a:spcBef>
                        <a:spcAft>
                          <a:spcPts val="0"/>
                        </a:spcAft>
                      </a:pPr>
                      <a:r>
                        <a:rPr lang="en-US" sz="1400" dirty="0">
                          <a:effectLst/>
                        </a:rPr>
                        <a:t>•	The first step is to have an energy audit performed to identify where your home is energy-inefficient. (Go to </a:t>
                      </a:r>
                      <a:r>
                        <a:rPr lang="en-US" sz="1400" dirty="0" err="1">
                          <a:effectLst/>
                        </a:rPr>
                        <a:t>www.energy.gov</a:t>
                      </a:r>
                      <a:r>
                        <a:rPr lang="en-US" sz="1400" dirty="0">
                          <a:effectLst/>
                        </a:rPr>
                        <a:t>/</a:t>
                      </a:r>
                      <a:r>
                        <a:rPr lang="en-US" sz="1400" dirty="0" err="1">
                          <a:effectLst/>
                        </a:rPr>
                        <a:t>energysaver</a:t>
                      </a:r>
                      <a:r>
                        <a:rPr lang="en-US" sz="1400" dirty="0">
                          <a:effectLst/>
                        </a:rPr>
                        <a:t>/energy-saver for more information.)</a:t>
                      </a:r>
                    </a:p>
                    <a:p>
                      <a:pPr marL="128270" marR="0" indent="-128270">
                        <a:lnSpc>
                          <a:spcPct val="110000"/>
                        </a:lnSpc>
                        <a:spcBef>
                          <a:spcPts val="0"/>
                        </a:spcBef>
                        <a:spcAft>
                          <a:spcPts val="0"/>
                        </a:spcAft>
                      </a:pPr>
                      <a:r>
                        <a:rPr lang="en-US" sz="1400" dirty="0">
                          <a:effectLst/>
                        </a:rPr>
                        <a:t>•	Install attic and wall insulation to meet recommendations for your area.</a:t>
                      </a:r>
                    </a:p>
                    <a:p>
                      <a:pPr marL="128270" marR="0" indent="-128270">
                        <a:lnSpc>
                          <a:spcPct val="110000"/>
                        </a:lnSpc>
                        <a:spcBef>
                          <a:spcPts val="0"/>
                        </a:spcBef>
                        <a:spcAft>
                          <a:spcPts val="0"/>
                        </a:spcAft>
                      </a:pPr>
                      <a:r>
                        <a:rPr lang="en-US" sz="1400" dirty="0">
                          <a:effectLst/>
                        </a:rPr>
                        <a:t>•	</a:t>
                      </a:r>
                      <a:r>
                        <a:rPr lang="en-US" sz="1400" dirty="0" err="1">
                          <a:effectLst/>
                        </a:rPr>
                        <a:t>Weatherstrip</a:t>
                      </a:r>
                      <a:r>
                        <a:rPr lang="en-US" sz="1400" dirty="0">
                          <a:effectLst/>
                        </a:rPr>
                        <a:t> and caulk door and window frames; check heating ducts for leaks and seal if needed.</a:t>
                      </a:r>
                    </a:p>
                    <a:p>
                      <a:pPr marL="128270" marR="0" indent="-128270">
                        <a:lnSpc>
                          <a:spcPct val="110000"/>
                        </a:lnSpc>
                        <a:spcBef>
                          <a:spcPts val="0"/>
                        </a:spcBef>
                        <a:spcAft>
                          <a:spcPts val="0"/>
                        </a:spcAft>
                      </a:pPr>
                      <a:r>
                        <a:rPr lang="en-US" sz="1400" dirty="0">
                          <a:effectLst/>
                        </a:rPr>
                        <a:t>•	Insulate hot-water pipes and water heater.</a:t>
                      </a:r>
                    </a:p>
                    <a:p>
                      <a:pPr marL="128270" marR="0" indent="-128270">
                        <a:lnSpc>
                          <a:spcPct val="110000"/>
                        </a:lnSpc>
                        <a:spcBef>
                          <a:spcPts val="0"/>
                        </a:spcBef>
                        <a:spcAft>
                          <a:spcPts val="0"/>
                        </a:spcAft>
                      </a:pPr>
                      <a:r>
                        <a:rPr lang="en-US" sz="1400" dirty="0">
                          <a:effectLst/>
                        </a:rPr>
                        <a:t>•	Install a programmable thermostat to automatically adjust the temperature when you are not at home or are sleeping.</a:t>
                      </a:r>
                    </a:p>
                    <a:p>
                      <a:pPr marL="128270" marR="0" indent="-128270">
                        <a:lnSpc>
                          <a:spcPct val="110000"/>
                        </a:lnSpc>
                        <a:spcBef>
                          <a:spcPts val="0"/>
                        </a:spcBef>
                        <a:spcAft>
                          <a:spcPts val="0"/>
                        </a:spcAft>
                      </a:pPr>
                      <a:r>
                        <a:rPr lang="en-US" sz="1400" dirty="0">
                          <a:effectLst/>
                        </a:rPr>
                        <a:t>•	Replace old lightbulbs with the more energy-efficient LED bulbs. </a:t>
                      </a:r>
                    </a:p>
                    <a:p>
                      <a:pPr marL="128270" marR="0" indent="-128270">
                        <a:lnSpc>
                          <a:spcPct val="110000"/>
                        </a:lnSpc>
                        <a:spcBef>
                          <a:spcPts val="0"/>
                        </a:spcBef>
                        <a:spcAft>
                          <a:spcPts val="0"/>
                        </a:spcAft>
                      </a:pPr>
                      <a:r>
                        <a:rPr lang="en-US" sz="1400" dirty="0">
                          <a:effectLst/>
                        </a:rPr>
                        <a:t>•	Replace home appliances with Energy Star–rated appliances.</a:t>
                      </a:r>
                      <a:endParaRPr lang="en-US" sz="1400" dirty="0">
                        <a:solidFill>
                          <a:srgbClr val="000000"/>
                        </a:solidFill>
                        <a:effectLst/>
                        <a:latin typeface="Times New Roman"/>
                        <a:ea typeface="Times New Roman"/>
                        <a:cs typeface="Times New Roman"/>
                      </a:endParaRPr>
                    </a:p>
                  </a:txBody>
                  <a:tcPr marT="50800" marB="57150"/>
                </a:tc>
                <a:tc>
                  <a:txBody>
                    <a:bodyPr/>
                    <a:lstStyle/>
                    <a:p>
                      <a:pPr marL="128270" marR="0" indent="-128270">
                        <a:lnSpc>
                          <a:spcPct val="110000"/>
                        </a:lnSpc>
                        <a:spcBef>
                          <a:spcPts val="0"/>
                        </a:spcBef>
                        <a:spcAft>
                          <a:spcPts val="0"/>
                        </a:spcAft>
                      </a:pPr>
                      <a:r>
                        <a:rPr lang="en-US" sz="1400" dirty="0">
                          <a:effectLst/>
                        </a:rPr>
                        <a:t>•	Replace older windows with </a:t>
                      </a:r>
                      <a:br>
                        <a:rPr lang="en-US" sz="1400" dirty="0">
                          <a:effectLst/>
                        </a:rPr>
                      </a:br>
                      <a:r>
                        <a:rPr lang="en-US" sz="1400" dirty="0">
                          <a:effectLst/>
                        </a:rPr>
                        <a:t>high-efficiency windows that restrict loss of heating or cooling while allowing plenty of light.</a:t>
                      </a:r>
                    </a:p>
                    <a:p>
                      <a:pPr marL="128270" marR="0" indent="-128270">
                        <a:lnSpc>
                          <a:spcPct val="110000"/>
                        </a:lnSpc>
                        <a:spcBef>
                          <a:spcPts val="0"/>
                        </a:spcBef>
                        <a:spcAft>
                          <a:spcPts val="0"/>
                        </a:spcAft>
                      </a:pPr>
                      <a:r>
                        <a:rPr lang="en-US" sz="1400" dirty="0">
                          <a:effectLst/>
                        </a:rPr>
                        <a:t>•	Replace exterior doors with </a:t>
                      </a:r>
                      <a:br>
                        <a:rPr lang="en-US" sz="1400" dirty="0">
                          <a:effectLst/>
                        </a:rPr>
                      </a:br>
                      <a:r>
                        <a:rPr lang="en-US" sz="1400" dirty="0">
                          <a:effectLst/>
                        </a:rPr>
                        <a:t>energy-efficient varieties.</a:t>
                      </a:r>
                    </a:p>
                    <a:p>
                      <a:pPr marL="128270" marR="0" indent="-128270">
                        <a:lnSpc>
                          <a:spcPct val="110000"/>
                        </a:lnSpc>
                        <a:spcBef>
                          <a:spcPts val="0"/>
                        </a:spcBef>
                        <a:spcAft>
                          <a:spcPts val="0"/>
                        </a:spcAft>
                      </a:pPr>
                      <a:r>
                        <a:rPr lang="en-US" sz="1400" dirty="0">
                          <a:effectLst/>
                        </a:rPr>
                        <a:t>•	Replace heating, ventilation, and air conditioning (HVAC) system with an energy-efficient model; consider a ground-source heat pump.</a:t>
                      </a:r>
                    </a:p>
                    <a:p>
                      <a:pPr marL="128270" marR="0" indent="-128270">
                        <a:lnSpc>
                          <a:spcPct val="110000"/>
                        </a:lnSpc>
                        <a:spcBef>
                          <a:spcPts val="0"/>
                        </a:spcBef>
                        <a:spcAft>
                          <a:spcPts val="0"/>
                        </a:spcAft>
                      </a:pPr>
                      <a:r>
                        <a:rPr lang="en-US" sz="1400" dirty="0">
                          <a:effectLst/>
                        </a:rPr>
                        <a:t>•	Install a high-efficiency on-demand (</a:t>
                      </a:r>
                      <a:r>
                        <a:rPr lang="en-US" sz="1400" dirty="0" err="1">
                          <a:effectLst/>
                        </a:rPr>
                        <a:t>tankless</a:t>
                      </a:r>
                      <a:r>
                        <a:rPr lang="en-US" sz="1400" dirty="0">
                          <a:effectLst/>
                        </a:rPr>
                        <a:t>) or geothermal water heater.</a:t>
                      </a:r>
                    </a:p>
                    <a:p>
                      <a:pPr marL="128270" marR="0" indent="-128270">
                        <a:lnSpc>
                          <a:spcPct val="110000"/>
                        </a:lnSpc>
                        <a:spcBef>
                          <a:spcPts val="0"/>
                        </a:spcBef>
                        <a:spcAft>
                          <a:spcPts val="0"/>
                        </a:spcAft>
                      </a:pPr>
                      <a:r>
                        <a:rPr lang="en-US" sz="1400" dirty="0">
                          <a:effectLst/>
                        </a:rPr>
                        <a:t>•	If you live in a hot climate, install a light–colored roof to reflect solar radiation.</a:t>
                      </a:r>
                      <a:endParaRPr lang="en-US" sz="1400" dirty="0">
                        <a:solidFill>
                          <a:srgbClr val="000000"/>
                        </a:solidFill>
                        <a:effectLst/>
                        <a:latin typeface="Times New Roman"/>
                        <a:ea typeface="Times New Roman"/>
                        <a:cs typeface="Times New Roman"/>
                      </a:endParaRPr>
                    </a:p>
                  </a:txBody>
                  <a:tcPr marT="50800" marB="5715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438932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C087C-9F67-4550-BE36-BF9EB05DEB09}"/>
              </a:ext>
            </a:extLst>
          </p:cNvPr>
          <p:cNvSpPr>
            <a:spLocks noGrp="1"/>
          </p:cNvSpPr>
          <p:nvPr>
            <p:ph type="title"/>
          </p:nvPr>
        </p:nvSpPr>
        <p:spPr/>
        <p:txBody>
          <a:bodyPr anchor="t">
            <a:normAutofit fontScale="90000"/>
          </a:bodyPr>
          <a:lstStyle/>
          <a:p>
            <a:pPr algn="ctr"/>
            <a:r>
              <a:rPr lang="en-US" b="1" dirty="0"/>
              <a:t>VIII. What Economic Adjustment and Technological Advances Are Needed for Renewables to Become a Viable Replacement for Fossil Fuels?</a:t>
            </a:r>
            <a:endParaRPr lang="en-US" dirty="0"/>
          </a:p>
        </p:txBody>
      </p:sp>
      <p:sp>
        <p:nvSpPr>
          <p:cNvPr id="3" name="Content Placeholder 2">
            <a:extLst>
              <a:ext uri="{FF2B5EF4-FFF2-40B4-BE49-F238E27FC236}">
                <a16:creationId xmlns:a16="http://schemas.microsoft.com/office/drawing/2014/main" id="{AE6A5922-45BC-42BC-8C38-B0148A1466D7}"/>
              </a:ext>
            </a:extLst>
          </p:cNvPr>
          <p:cNvSpPr>
            <a:spLocks noGrp="1"/>
          </p:cNvSpPr>
          <p:nvPr>
            <p:ph idx="1"/>
          </p:nvPr>
        </p:nvSpPr>
        <p:spPr>
          <a:xfrm>
            <a:off x="838200" y="3259393"/>
            <a:ext cx="10515600" cy="2917569"/>
          </a:xfrm>
        </p:spPr>
        <p:txBody>
          <a:bodyPr>
            <a:normAutofit/>
          </a:bodyPr>
          <a:lstStyle/>
          <a:p>
            <a:pPr marL="0" indent="0">
              <a:buNone/>
            </a:pPr>
            <a:r>
              <a:rPr lang="en-US" b="1" dirty="0">
                <a:solidFill>
                  <a:srgbClr val="7030A0"/>
                </a:solidFill>
              </a:rPr>
              <a:t>Key Concept 8</a:t>
            </a:r>
            <a:r>
              <a:rPr lang="en-US" dirty="0">
                <a:solidFill>
                  <a:srgbClr val="7030A0"/>
                </a:solidFill>
              </a:rPr>
              <a:t>: </a:t>
            </a:r>
            <a:r>
              <a:rPr lang="en-US" dirty="0"/>
              <a:t>Pricing energy sources according to their true costs and finding ways to store and more efficiently deliver electricity are needed to make renewables a more viable option. We can best meet local energy needs if we use a variety of renewable technologies that fit each locale and decentralize energy production.</a:t>
            </a:r>
          </a:p>
        </p:txBody>
      </p:sp>
    </p:spTree>
    <p:extLst>
      <p:ext uri="{BB962C8B-B14F-4D97-AF65-F5344CB8AC3E}">
        <p14:creationId xmlns:p14="http://schemas.microsoft.com/office/powerpoint/2010/main" val="83892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BB2D-C44F-49E9-A5F8-C382F789F887}"/>
              </a:ext>
            </a:extLst>
          </p:cNvPr>
          <p:cNvSpPr>
            <a:spLocks noGrp="1"/>
          </p:cNvSpPr>
          <p:nvPr>
            <p:ph type="title"/>
          </p:nvPr>
        </p:nvSpPr>
        <p:spPr/>
        <p:txBody>
          <a:bodyPr anchor="t"/>
          <a:lstStyle/>
          <a:p>
            <a:r>
              <a:rPr lang="en-US" b="1" dirty="0"/>
              <a:t>The Way Forward: Meeting Energy Needs Sustainably </a:t>
            </a:r>
          </a:p>
        </p:txBody>
      </p:sp>
      <p:sp>
        <p:nvSpPr>
          <p:cNvPr id="3" name="Content Placeholder 2">
            <a:extLst>
              <a:ext uri="{FF2B5EF4-FFF2-40B4-BE49-F238E27FC236}">
                <a16:creationId xmlns:a16="http://schemas.microsoft.com/office/drawing/2014/main" id="{80373749-D0D0-4D6F-B167-7092A0EF2196}"/>
              </a:ext>
            </a:extLst>
          </p:cNvPr>
          <p:cNvSpPr>
            <a:spLocks noGrp="1"/>
          </p:cNvSpPr>
          <p:nvPr>
            <p:ph idx="1"/>
          </p:nvPr>
        </p:nvSpPr>
        <p:spPr/>
        <p:txBody>
          <a:bodyPr>
            <a:normAutofit/>
          </a:bodyPr>
          <a:lstStyle/>
          <a:p>
            <a:r>
              <a:rPr lang="en-US" dirty="0"/>
              <a:t>One recurring theme with renewable energy technologies is that they are more expensive than fossil fuels.</a:t>
            </a:r>
          </a:p>
          <a:p>
            <a:r>
              <a:rPr lang="en-US" dirty="0"/>
              <a:t>But perhaps we should not be asking why renewables are so expensive but instead ask why fossil fuels are so cheap.</a:t>
            </a:r>
          </a:p>
          <a:p>
            <a:r>
              <a:rPr lang="en-US" dirty="0"/>
              <a:t>We need to consider all the costs of these technologies, environmental, social, and economic, to fairly compare them. </a:t>
            </a:r>
          </a:p>
          <a:p>
            <a:r>
              <a:rPr lang="en-US" dirty="0"/>
              <a:t>When the </a:t>
            </a:r>
            <a:r>
              <a:rPr lang="en-US" i="1" dirty="0"/>
              <a:t>true costs </a:t>
            </a:r>
            <a:r>
              <a:rPr lang="en-US" dirty="0"/>
              <a:t>per kilowatt hour are estimated, fossil fuels, led by coal, have the highest external (environmental and health) costs compared to renewables.</a:t>
            </a:r>
          </a:p>
        </p:txBody>
      </p:sp>
    </p:spTree>
    <p:extLst>
      <p:ext uri="{BB962C8B-B14F-4D97-AF65-F5344CB8AC3E}">
        <p14:creationId xmlns:p14="http://schemas.microsoft.com/office/powerpoint/2010/main" val="108276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8FBE-77DB-4F0E-9940-D4B055DA24AD}"/>
              </a:ext>
            </a:extLst>
          </p:cNvPr>
          <p:cNvSpPr>
            <a:spLocks noGrp="1"/>
          </p:cNvSpPr>
          <p:nvPr>
            <p:ph type="title"/>
          </p:nvPr>
        </p:nvSpPr>
        <p:spPr/>
        <p:txBody>
          <a:bodyPr anchor="t"/>
          <a:lstStyle/>
          <a:p>
            <a:r>
              <a:rPr lang="en-US" b="1" dirty="0"/>
              <a:t>Hurdles to Sustainable Energy</a:t>
            </a:r>
          </a:p>
        </p:txBody>
      </p:sp>
      <p:sp>
        <p:nvSpPr>
          <p:cNvPr id="3" name="Content Placeholder 2">
            <a:extLst>
              <a:ext uri="{FF2B5EF4-FFF2-40B4-BE49-F238E27FC236}">
                <a16:creationId xmlns:a16="http://schemas.microsoft.com/office/drawing/2014/main" id="{950E27A9-8DA1-4305-AAB7-61CFBF03E746}"/>
              </a:ext>
            </a:extLst>
          </p:cNvPr>
          <p:cNvSpPr>
            <a:spLocks noGrp="1"/>
          </p:cNvSpPr>
          <p:nvPr>
            <p:ph idx="1"/>
          </p:nvPr>
        </p:nvSpPr>
        <p:spPr/>
        <p:txBody>
          <a:bodyPr>
            <a:normAutofit/>
          </a:bodyPr>
          <a:lstStyle/>
          <a:p>
            <a:pPr>
              <a:lnSpc>
                <a:spcPct val="100000"/>
              </a:lnSpc>
            </a:pPr>
            <a:r>
              <a:rPr lang="en-US" dirty="0"/>
              <a:t>If renewables are to replace fossil fuels, we need the ability to store excess energy for later use.</a:t>
            </a:r>
          </a:p>
          <a:p>
            <a:pPr lvl="1">
              <a:lnSpc>
                <a:spcPct val="100000"/>
              </a:lnSpc>
              <a:spcAft>
                <a:spcPts val="1800"/>
              </a:spcAft>
            </a:pPr>
            <a:r>
              <a:rPr lang="en-US" sz="2600" dirty="0"/>
              <a:t>This is especially important for wind and solar power because they are intermittent.</a:t>
            </a:r>
          </a:p>
          <a:p>
            <a:pPr>
              <a:lnSpc>
                <a:spcPct val="100000"/>
              </a:lnSpc>
            </a:pPr>
            <a:r>
              <a:rPr lang="en-US" dirty="0"/>
              <a:t>This involves development of an appropriate battery or array of batteries that could seamlessly meet demand. </a:t>
            </a:r>
          </a:p>
          <a:p>
            <a:pPr lvl="1">
              <a:lnSpc>
                <a:spcPct val="100000"/>
              </a:lnSpc>
            </a:pPr>
            <a:r>
              <a:rPr lang="en-US" sz="2600" dirty="0"/>
              <a:t>Prices are falling.</a:t>
            </a:r>
          </a:p>
          <a:p>
            <a:pPr lvl="1">
              <a:lnSpc>
                <a:spcPct val="100000"/>
              </a:lnSpc>
            </a:pPr>
            <a:r>
              <a:rPr lang="en-US" sz="2600" dirty="0"/>
              <a:t>Remember the trade-offs involved in mining</a:t>
            </a:r>
          </a:p>
        </p:txBody>
      </p:sp>
    </p:spTree>
    <p:extLst>
      <p:ext uri="{BB962C8B-B14F-4D97-AF65-F5344CB8AC3E}">
        <p14:creationId xmlns:p14="http://schemas.microsoft.com/office/powerpoint/2010/main" val="415262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32C2-AF0A-43A6-9289-73ACBE59A71F}"/>
              </a:ext>
            </a:extLst>
          </p:cNvPr>
          <p:cNvSpPr>
            <a:spLocks noGrp="1"/>
          </p:cNvSpPr>
          <p:nvPr>
            <p:ph type="title"/>
          </p:nvPr>
        </p:nvSpPr>
        <p:spPr/>
        <p:txBody>
          <a:bodyPr anchor="t">
            <a:noAutofit/>
          </a:bodyPr>
          <a:lstStyle/>
          <a:p>
            <a:r>
              <a:rPr lang="en-US" b="1" dirty="0"/>
              <a:t>IG 2c: How It Works: Electricity Production from Coal</a:t>
            </a:r>
          </a:p>
        </p:txBody>
      </p:sp>
      <p:pic>
        <p:nvPicPr>
          <p:cNvPr id="8" name="Picture Placeholder 7" descr="A horizontal bar graph shows the return on investment in stationary sources of electricity.&#10;In the horizontal bar graph, the vertical axis represents the source of electricity. The horizontal axis represents units of energy gained per unit of energy expended and ranges from 1 to 100 in increments of 10. The data values in the graph are as follows: Natural gas: 8; Geothermal: 9; Nuclear: 14; Coal: 17; Wind: 18; Photovoltaic solar: 25, and hydroelectric: 84.">
            <a:extLst>
              <a:ext uri="{FF2B5EF4-FFF2-40B4-BE49-F238E27FC236}">
                <a16:creationId xmlns:a16="http://schemas.microsoft.com/office/drawing/2014/main" id="{CE762278-9146-46D2-ACFD-B65A63F877F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569389" y="1660410"/>
            <a:ext cx="7053223" cy="5038016"/>
          </a:xfrm>
          <a:prstGeom prst="rect">
            <a:avLst/>
          </a:prstGeom>
        </p:spPr>
      </p:pic>
    </p:spTree>
    <p:extLst>
      <p:ext uri="{BB962C8B-B14F-4D97-AF65-F5344CB8AC3E}">
        <p14:creationId xmlns:p14="http://schemas.microsoft.com/office/powerpoint/2010/main" val="30987769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8FBE-77DB-4F0E-9940-D4B055DA24AD}"/>
              </a:ext>
            </a:extLst>
          </p:cNvPr>
          <p:cNvSpPr>
            <a:spLocks noGrp="1"/>
          </p:cNvSpPr>
          <p:nvPr>
            <p:ph type="title"/>
          </p:nvPr>
        </p:nvSpPr>
        <p:spPr/>
        <p:txBody>
          <a:bodyPr anchor="t"/>
          <a:lstStyle/>
          <a:p>
            <a:r>
              <a:rPr lang="en-US" b="1" dirty="0"/>
              <a:t>Ways to Sustainable Energy</a:t>
            </a:r>
          </a:p>
        </p:txBody>
      </p:sp>
      <p:sp>
        <p:nvSpPr>
          <p:cNvPr id="3" name="Content Placeholder 2">
            <a:extLst>
              <a:ext uri="{FF2B5EF4-FFF2-40B4-BE49-F238E27FC236}">
                <a16:creationId xmlns:a16="http://schemas.microsoft.com/office/drawing/2014/main" id="{950E27A9-8DA1-4305-AAB7-61CFBF03E746}"/>
              </a:ext>
            </a:extLst>
          </p:cNvPr>
          <p:cNvSpPr>
            <a:spLocks noGrp="1"/>
          </p:cNvSpPr>
          <p:nvPr>
            <p:ph idx="1"/>
          </p:nvPr>
        </p:nvSpPr>
        <p:spPr>
          <a:xfrm>
            <a:off x="838200" y="1825625"/>
            <a:ext cx="5446852" cy="4351338"/>
          </a:xfrm>
        </p:spPr>
        <p:txBody>
          <a:bodyPr>
            <a:normAutofit/>
          </a:bodyPr>
          <a:lstStyle/>
          <a:p>
            <a:pPr marL="0" indent="0">
              <a:lnSpc>
                <a:spcPct val="100000"/>
              </a:lnSpc>
              <a:spcAft>
                <a:spcPts val="1800"/>
              </a:spcAft>
              <a:buNone/>
            </a:pPr>
            <a:r>
              <a:rPr lang="en-US" b="1" dirty="0">
                <a:solidFill>
                  <a:srgbClr val="0014FE"/>
                </a:solidFill>
              </a:rPr>
              <a:t>Key Terms</a:t>
            </a:r>
            <a:endParaRPr lang="en-US" dirty="0"/>
          </a:p>
          <a:p>
            <a:pPr>
              <a:lnSpc>
                <a:spcPct val="100000"/>
              </a:lnSpc>
            </a:pPr>
            <a:r>
              <a:rPr lang="en-US" b="1" dirty="0"/>
              <a:t>Feed-in tariff</a:t>
            </a:r>
            <a:r>
              <a:rPr lang="en-US" dirty="0"/>
              <a:t>: fixed payments, usually higher than the retail price, made to owners of renewable energy production equipment for electricity they send to the grid</a:t>
            </a:r>
          </a:p>
          <a:p>
            <a:pPr lvl="1">
              <a:lnSpc>
                <a:spcPct val="100000"/>
              </a:lnSpc>
            </a:pPr>
            <a:r>
              <a:rPr lang="en-US" sz="2600" dirty="0"/>
              <a:t>Allows decentralization, giving smaller players access</a:t>
            </a:r>
          </a:p>
        </p:txBody>
      </p:sp>
      <p:pic>
        <p:nvPicPr>
          <p:cNvPr id="10" name="Picture Placeholder 9" descr="A photo shows solar panels installed on the roofs of several houses.">
            <a:extLst>
              <a:ext uri="{FF2B5EF4-FFF2-40B4-BE49-F238E27FC236}">
                <a16:creationId xmlns:a16="http://schemas.microsoft.com/office/drawing/2014/main" id="{724ADEFA-2045-452B-8766-496CB1CF35A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518848" y="1691749"/>
            <a:ext cx="5299191" cy="3561814"/>
          </a:xfrm>
          <a:prstGeom prst="rect">
            <a:avLst/>
          </a:prstGeom>
        </p:spPr>
      </p:pic>
      <p:sp>
        <p:nvSpPr>
          <p:cNvPr id="4" name="Content Placeholder 3">
            <a:extLst>
              <a:ext uri="{FF2B5EF4-FFF2-40B4-BE49-F238E27FC236}">
                <a16:creationId xmlns:a16="http://schemas.microsoft.com/office/drawing/2014/main" id="{D2949D9C-EA4A-45AE-BC17-7DEB9CDA1C7E}"/>
              </a:ext>
            </a:extLst>
          </p:cNvPr>
          <p:cNvSpPr>
            <a:spLocks noGrp="1"/>
          </p:cNvSpPr>
          <p:nvPr>
            <p:ph sz="quarter" idx="13"/>
          </p:nvPr>
        </p:nvSpPr>
        <p:spPr>
          <a:xfrm>
            <a:off x="6258838" y="5520031"/>
            <a:ext cx="5722039" cy="539883"/>
          </a:xfrm>
        </p:spPr>
        <p:txBody>
          <a:bodyPr/>
          <a:lstStyle/>
          <a:p>
            <a:pPr marL="0" indent="0">
              <a:buNone/>
            </a:pPr>
            <a:r>
              <a:rPr lang="en-US" dirty="0"/>
              <a:t>Community installation of solar panels</a:t>
            </a:r>
          </a:p>
        </p:txBody>
      </p:sp>
    </p:spTree>
    <p:extLst>
      <p:ext uri="{BB962C8B-B14F-4D97-AF65-F5344CB8AC3E}">
        <p14:creationId xmlns:p14="http://schemas.microsoft.com/office/powerpoint/2010/main" val="17178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4E84-CB08-4C28-8BCA-BC3FAD17B8C4}"/>
              </a:ext>
            </a:extLst>
          </p:cNvPr>
          <p:cNvSpPr>
            <a:spLocks noGrp="1"/>
          </p:cNvSpPr>
          <p:nvPr>
            <p:ph type="title"/>
          </p:nvPr>
        </p:nvSpPr>
        <p:spPr/>
        <p:txBody>
          <a:bodyPr anchor="t"/>
          <a:lstStyle/>
          <a:p>
            <a:r>
              <a:rPr lang="en-US" b="1" dirty="0"/>
              <a:t>The Benefits of a Smart Grid</a:t>
            </a:r>
          </a:p>
        </p:txBody>
      </p:sp>
      <p:sp>
        <p:nvSpPr>
          <p:cNvPr id="3" name="Content Placeholder 2">
            <a:extLst>
              <a:ext uri="{FF2B5EF4-FFF2-40B4-BE49-F238E27FC236}">
                <a16:creationId xmlns:a16="http://schemas.microsoft.com/office/drawing/2014/main" id="{67624F05-6CEF-479C-B883-591C61635A03}"/>
              </a:ext>
            </a:extLst>
          </p:cNvPr>
          <p:cNvSpPr>
            <a:spLocks noGrp="1"/>
          </p:cNvSpPr>
          <p:nvPr>
            <p:ph idx="1"/>
          </p:nvPr>
        </p:nvSpPr>
        <p:spPr>
          <a:xfrm>
            <a:off x="838200" y="1667128"/>
            <a:ext cx="10515600" cy="4855591"/>
          </a:xfrm>
        </p:spPr>
        <p:txBody>
          <a:bodyPr>
            <a:noAutofit/>
          </a:bodyPr>
          <a:lstStyle/>
          <a:p>
            <a:pPr marL="0" indent="0">
              <a:lnSpc>
                <a:spcPct val="100000"/>
              </a:lnSpc>
              <a:buNone/>
            </a:pPr>
            <a:r>
              <a:rPr lang="en-US" sz="2600" b="1" dirty="0">
                <a:solidFill>
                  <a:srgbClr val="0014FE"/>
                </a:solidFill>
              </a:rPr>
              <a:t>Key Terms</a:t>
            </a:r>
            <a:endParaRPr lang="en-US" sz="2600" dirty="0"/>
          </a:p>
          <a:p>
            <a:pPr>
              <a:lnSpc>
                <a:spcPct val="100000"/>
              </a:lnSpc>
            </a:pPr>
            <a:r>
              <a:rPr lang="en-US" sz="2600" b="1" dirty="0"/>
              <a:t>Smart grid</a:t>
            </a:r>
            <a:r>
              <a:rPr lang="en-US" sz="2600" dirty="0"/>
              <a:t>: a modernized network that provides electricity to users in a way that automatically optimizes the delivery of electricity</a:t>
            </a:r>
          </a:p>
          <a:p>
            <a:pPr lvl="1">
              <a:lnSpc>
                <a:spcPct val="100000"/>
              </a:lnSpc>
            </a:pPr>
            <a:r>
              <a:rPr lang="en-US" dirty="0"/>
              <a:t>A “two-way conversation” with buildings like your home</a:t>
            </a:r>
          </a:p>
          <a:p>
            <a:pPr lvl="1">
              <a:lnSpc>
                <a:spcPct val="100000"/>
              </a:lnSpc>
            </a:pPr>
            <a:r>
              <a:rPr lang="en-US" dirty="0"/>
              <a:t>Sends information back to the power company, allowing it to better anticipate electricity needs</a:t>
            </a:r>
          </a:p>
          <a:p>
            <a:pPr>
              <a:lnSpc>
                <a:spcPct val="100000"/>
              </a:lnSpc>
            </a:pPr>
            <a:r>
              <a:rPr lang="en-US" sz="2600" dirty="0"/>
              <a:t>The current grid is based on one-way communication: You “ask” for power, and it is delivered. </a:t>
            </a:r>
          </a:p>
          <a:p>
            <a:pPr lvl="1">
              <a:lnSpc>
                <a:spcPct val="100000"/>
              </a:lnSpc>
            </a:pPr>
            <a:r>
              <a:rPr lang="en-US" dirty="0"/>
              <a:t>The grid is aging. </a:t>
            </a:r>
          </a:p>
          <a:p>
            <a:pPr lvl="1">
              <a:lnSpc>
                <a:spcPct val="100000"/>
              </a:lnSpc>
            </a:pPr>
            <a:r>
              <a:rPr lang="en-US" dirty="0"/>
              <a:t>It is frequently unable to cope with the electricity demands placed on it.</a:t>
            </a:r>
          </a:p>
          <a:p>
            <a:pPr lvl="1">
              <a:lnSpc>
                <a:spcPct val="100000"/>
              </a:lnSpc>
            </a:pPr>
            <a:r>
              <a:rPr lang="en-US" dirty="0"/>
              <a:t>This leads to brownouts, blackouts, and power surges.</a:t>
            </a:r>
          </a:p>
        </p:txBody>
      </p:sp>
    </p:spTree>
    <p:extLst>
      <p:ext uri="{BB962C8B-B14F-4D97-AF65-F5344CB8AC3E}">
        <p14:creationId xmlns:p14="http://schemas.microsoft.com/office/powerpoint/2010/main" val="35501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6954-89A9-4205-BB32-2821B56BCAD2}"/>
              </a:ext>
            </a:extLst>
          </p:cNvPr>
          <p:cNvSpPr>
            <a:spLocks noGrp="1"/>
          </p:cNvSpPr>
          <p:nvPr>
            <p:ph type="title"/>
          </p:nvPr>
        </p:nvSpPr>
        <p:spPr/>
        <p:txBody>
          <a:bodyPr anchor="t"/>
          <a:lstStyle/>
          <a:p>
            <a:pPr algn="ctr"/>
            <a:r>
              <a:rPr lang="en-US" b="1" dirty="0"/>
              <a:t>IG 8: A Renewable Energy Future</a:t>
            </a:r>
          </a:p>
        </p:txBody>
      </p:sp>
      <p:pic>
        <p:nvPicPr>
          <p:cNvPr id="8" name="Picture Placeholder 7" descr="Four illustrations show the generation of electricity using renewables in the future.&#10;The first illustration shows a windmill versus a factory. Text reads, “True cost pricing: Factoring in the health and environmental costs of fossil fuel energy raises its costs above renewables, making them the most cost-effective choice.”&#10;The second illustration shows a solar panel, windmills, a dam, and a geothermal power plant. Text reads, “Diversify and Decentralize: A variety of renewable options allows the strengths of one to offset the weaknesses of another and supports decentralization, which can better meet local needs.”&#10;The third illustration shows a solar panel and windmills storing energy into storage systems. Text reads, “Energy storage: Finding cost-effective ways to store excess electricity can address the problem of intermittent production.” &#10;The fourth illustration shows a field with power factories and structures. Text reads, “Smart grid: The power grid needs to be updated and enhanced to better match electricity supply with demand and to handle fluctuating power supply of renewables.”">
            <a:extLst>
              <a:ext uri="{FF2B5EF4-FFF2-40B4-BE49-F238E27FC236}">
                <a16:creationId xmlns:a16="http://schemas.microsoft.com/office/drawing/2014/main" id="{6006B114-0D27-4D9C-9222-A9643113FB7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3075480" y="1583099"/>
            <a:ext cx="6041040" cy="4909776"/>
          </a:xfrm>
          <a:prstGeom prst="rect">
            <a:avLst/>
          </a:prstGeom>
        </p:spPr>
      </p:pic>
    </p:spTree>
    <p:extLst>
      <p:ext uri="{BB962C8B-B14F-4D97-AF65-F5344CB8AC3E}">
        <p14:creationId xmlns:p14="http://schemas.microsoft.com/office/powerpoint/2010/main" val="344904397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2308-63E7-48C2-81D0-19138EDFCA1A}"/>
              </a:ext>
            </a:extLst>
          </p:cNvPr>
          <p:cNvSpPr>
            <a:spLocks noGrp="1"/>
          </p:cNvSpPr>
          <p:nvPr>
            <p:ph type="title"/>
          </p:nvPr>
        </p:nvSpPr>
        <p:spPr/>
        <p:txBody>
          <a:bodyPr anchor="t"/>
          <a:lstStyle/>
          <a:p>
            <a:pPr algn="ctr"/>
            <a:r>
              <a:rPr lang="en-US" b="1" dirty="0"/>
              <a:t>Summary</a:t>
            </a:r>
          </a:p>
        </p:txBody>
      </p:sp>
      <p:sp>
        <p:nvSpPr>
          <p:cNvPr id="3" name="Content Placeholder 2">
            <a:extLst>
              <a:ext uri="{FF2B5EF4-FFF2-40B4-BE49-F238E27FC236}">
                <a16:creationId xmlns:a16="http://schemas.microsoft.com/office/drawing/2014/main" id="{A9D530FC-B7E5-4132-A242-65D880E37399}"/>
              </a:ext>
            </a:extLst>
          </p:cNvPr>
          <p:cNvSpPr>
            <a:spLocks noGrp="1"/>
          </p:cNvSpPr>
          <p:nvPr>
            <p:ph idx="1"/>
          </p:nvPr>
        </p:nvSpPr>
        <p:spPr/>
        <p:txBody>
          <a:bodyPr>
            <a:noAutofit/>
          </a:bodyPr>
          <a:lstStyle/>
          <a:p>
            <a:pPr>
              <a:lnSpc>
                <a:spcPct val="100000"/>
              </a:lnSpc>
            </a:pPr>
            <a:r>
              <a:rPr lang="en-US" sz="2600" dirty="0"/>
              <a:t>Because sustainable energy sources have strengths and weaknesses, no single source will likely meet the needs of any particular community, and certainly not those of the entire world. </a:t>
            </a:r>
          </a:p>
          <a:p>
            <a:pPr>
              <a:lnSpc>
                <a:spcPct val="100000"/>
              </a:lnSpc>
            </a:pPr>
            <a:r>
              <a:rPr lang="en-US" sz="2600" dirty="0"/>
              <a:t>But together, each can provide a unique contribution. </a:t>
            </a:r>
          </a:p>
          <a:p>
            <a:pPr>
              <a:lnSpc>
                <a:spcPct val="100000"/>
              </a:lnSpc>
            </a:pPr>
            <a:r>
              <a:rPr lang="en-US" sz="2600" dirty="0"/>
              <a:t>For example, solar is productive in daylight hours, whereas wind tends to blow harder at night; thus, these two renewable sources complement each other in many places.</a:t>
            </a:r>
          </a:p>
          <a:p>
            <a:pPr>
              <a:lnSpc>
                <a:spcPct val="100000"/>
              </a:lnSpc>
            </a:pPr>
            <a:r>
              <a:rPr lang="en-US" sz="2600" dirty="0"/>
              <a:t>Chicago has focused efforts on a variety of renewable technologies and conservation measures. Other cities and countries have done the same; these provide a model for cities to follow in the future.</a:t>
            </a:r>
          </a:p>
        </p:txBody>
      </p:sp>
    </p:spTree>
    <p:extLst>
      <p:ext uri="{BB962C8B-B14F-4D97-AF65-F5344CB8AC3E}">
        <p14:creationId xmlns:p14="http://schemas.microsoft.com/office/powerpoint/2010/main" val="23678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4B6-1B6D-4720-B536-D2680705382E}"/>
              </a:ext>
            </a:extLst>
          </p:cNvPr>
          <p:cNvSpPr>
            <a:spLocks noGrp="1"/>
          </p:cNvSpPr>
          <p:nvPr>
            <p:ph type="title"/>
          </p:nvPr>
        </p:nvSpPr>
        <p:spPr/>
        <p:txBody>
          <a:bodyPr anchor="t">
            <a:normAutofit fontScale="90000"/>
          </a:bodyPr>
          <a:lstStyle/>
          <a:p>
            <a:pPr algn="ctr"/>
            <a:r>
              <a:rPr lang="en-US" b="1" dirty="0"/>
              <a:t>III. What Is Coal, How Is It Formed, and What Regions of the World Have Coal Deposits that Are Accessible?</a:t>
            </a:r>
          </a:p>
        </p:txBody>
      </p:sp>
      <p:sp>
        <p:nvSpPr>
          <p:cNvPr id="3" name="Content Placeholder 2">
            <a:extLst>
              <a:ext uri="{FF2B5EF4-FFF2-40B4-BE49-F238E27FC236}">
                <a16:creationId xmlns:a16="http://schemas.microsoft.com/office/drawing/2014/main" id="{38407687-FDC9-4277-9D64-D1F0FCE993D5}"/>
              </a:ext>
            </a:extLst>
          </p:cNvPr>
          <p:cNvSpPr>
            <a:spLocks noGrp="1"/>
          </p:cNvSpPr>
          <p:nvPr>
            <p:ph idx="1"/>
          </p:nvPr>
        </p:nvSpPr>
        <p:spPr>
          <a:xfrm>
            <a:off x="838200" y="2538919"/>
            <a:ext cx="10515600" cy="3638044"/>
          </a:xfrm>
        </p:spPr>
        <p:txBody>
          <a:bodyPr/>
          <a:lstStyle/>
          <a:p>
            <a:pPr marL="0" indent="0">
              <a:buNone/>
            </a:pPr>
            <a:r>
              <a:rPr lang="en-US" b="1" dirty="0">
                <a:solidFill>
                  <a:srgbClr val="7030A0"/>
                </a:solidFill>
              </a:rPr>
              <a:t>Key Concept 3</a:t>
            </a:r>
            <a:r>
              <a:rPr lang="en-US" dirty="0">
                <a:solidFill>
                  <a:srgbClr val="7030A0"/>
                </a:solidFill>
              </a:rPr>
              <a:t>: </a:t>
            </a:r>
            <a:r>
              <a:rPr lang="en-US" dirty="0"/>
              <a:t>Coal formation occurred over long periods of time when dead plant material was buried and subjected to high heat and pressure. Coal deposits are located throughout the world, though some areas have a larger supply than others.</a:t>
            </a:r>
          </a:p>
        </p:txBody>
      </p:sp>
    </p:spTree>
    <p:extLst>
      <p:ext uri="{BB962C8B-B14F-4D97-AF65-F5344CB8AC3E}">
        <p14:creationId xmlns:p14="http://schemas.microsoft.com/office/powerpoint/2010/main" val="152668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333B-F7CB-43A1-AB2E-F9BAEFFA2098}"/>
              </a:ext>
            </a:extLst>
          </p:cNvPr>
          <p:cNvSpPr>
            <a:spLocks noGrp="1"/>
          </p:cNvSpPr>
          <p:nvPr>
            <p:ph type="title"/>
          </p:nvPr>
        </p:nvSpPr>
        <p:spPr/>
        <p:txBody>
          <a:bodyPr anchor="t"/>
          <a:lstStyle/>
          <a:p>
            <a:pPr algn="ctr"/>
            <a:r>
              <a:rPr lang="en-US" b="1" dirty="0"/>
              <a:t>IG 3: Coal Formation</a:t>
            </a:r>
          </a:p>
        </p:txBody>
      </p:sp>
      <p:pic>
        <p:nvPicPr>
          <p:cNvPr id="8" name="Picture Placeholder 7" descr="Two illustrations show the coal formation from the peat.&#10;The illustration on the left shows a large swampy forest with peat present under the soil. Text near the illustration reads, &quot;300 million years ago, some areas of the planet were covered with large swampy forests, or other wetlands.&quot; A callout pointing to peat reads, &quot;Some vegetation died and was submerged in oxygen-poor sediments of the swamp. With limited oxygen, decomposition slowed tremendously, and peat formed.&quot; The illustration on the right shows an empty piece of land with coal present under the soil, which was originally peat. A callout pointing to coal reads, &quot;Over time, pressure built up as more sediment was laid down; increased pressure and heat converted the peat to a soft coal (lignite); in areas with enough pressure and heat, lignite was converted to harder varieties of coal (bituminous and anthracite).&quot;">
            <a:extLst>
              <a:ext uri="{FF2B5EF4-FFF2-40B4-BE49-F238E27FC236}">
                <a16:creationId xmlns:a16="http://schemas.microsoft.com/office/drawing/2014/main" id="{5816298C-4473-43C9-A77F-DDE3FFB1D33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28800" y="1546334"/>
            <a:ext cx="8534400" cy="4700016"/>
          </a:xfrm>
          <a:prstGeom prst="rect">
            <a:avLst/>
          </a:prstGeom>
        </p:spPr>
      </p:pic>
    </p:spTree>
    <p:extLst>
      <p:ext uri="{BB962C8B-B14F-4D97-AF65-F5344CB8AC3E}">
        <p14:creationId xmlns:p14="http://schemas.microsoft.com/office/powerpoint/2010/main" val="175699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165E-8F3A-4500-A4C5-428DB9E12ED0}"/>
              </a:ext>
            </a:extLst>
          </p:cNvPr>
          <p:cNvSpPr>
            <a:spLocks noGrp="1"/>
          </p:cNvSpPr>
          <p:nvPr>
            <p:ph type="title"/>
          </p:nvPr>
        </p:nvSpPr>
        <p:spPr/>
        <p:txBody>
          <a:bodyPr anchor="t"/>
          <a:lstStyle/>
          <a:p>
            <a:r>
              <a:rPr lang="en-US" b="1" dirty="0"/>
              <a:t>Proven Reserves of Coal</a:t>
            </a:r>
          </a:p>
        </p:txBody>
      </p:sp>
      <p:sp>
        <p:nvSpPr>
          <p:cNvPr id="3" name="Content Placeholder 2">
            <a:extLst>
              <a:ext uri="{FF2B5EF4-FFF2-40B4-BE49-F238E27FC236}">
                <a16:creationId xmlns:a16="http://schemas.microsoft.com/office/drawing/2014/main" id="{324B6F52-A55E-49F4-8F6F-88F8E5863F36}"/>
              </a:ext>
            </a:extLst>
          </p:cNvPr>
          <p:cNvSpPr>
            <a:spLocks noGrp="1"/>
          </p:cNvSpPr>
          <p:nvPr>
            <p:ph idx="1"/>
          </p:nvPr>
        </p:nvSpPr>
        <p:spPr>
          <a:xfrm>
            <a:off x="838200" y="1575881"/>
            <a:ext cx="10515600" cy="5019472"/>
          </a:xfrm>
        </p:spPr>
        <p:txBody>
          <a:bodyPr>
            <a:normAutofit/>
          </a:bodyPr>
          <a:lstStyle/>
          <a:p>
            <a:pPr marL="0" indent="0">
              <a:lnSpc>
                <a:spcPct val="100000"/>
              </a:lnSpc>
              <a:spcAft>
                <a:spcPts val="1200"/>
              </a:spcAft>
              <a:buNone/>
            </a:pPr>
            <a:r>
              <a:rPr lang="en-US" b="1" dirty="0">
                <a:solidFill>
                  <a:srgbClr val="0014FE"/>
                </a:solidFill>
              </a:rPr>
              <a:t>Key Terms</a:t>
            </a:r>
            <a:endParaRPr lang="en-US" b="1" dirty="0"/>
          </a:p>
          <a:p>
            <a:pPr>
              <a:lnSpc>
                <a:spcPct val="100000"/>
              </a:lnSpc>
            </a:pPr>
            <a:r>
              <a:rPr lang="en-US" b="1" dirty="0"/>
              <a:t>Proven reserves:</a:t>
            </a:r>
            <a:r>
              <a:rPr lang="en-US" dirty="0"/>
              <a:t> a measure of the amount of a fossil fuel that is economically feasible to extract from a known deposit using current technology.</a:t>
            </a:r>
          </a:p>
          <a:p>
            <a:pPr lvl="1">
              <a:lnSpc>
                <a:spcPct val="100000"/>
              </a:lnSpc>
            </a:pPr>
            <a:r>
              <a:rPr lang="en-US" sz="2600" dirty="0"/>
              <a:t>As of 2018:</a:t>
            </a:r>
          </a:p>
          <a:p>
            <a:pPr lvl="2">
              <a:lnSpc>
                <a:spcPct val="100000"/>
              </a:lnSpc>
            </a:pPr>
            <a:r>
              <a:rPr lang="en-US" sz="2400" dirty="0"/>
              <a:t>42% of the world’s proven reserves are in Asia.</a:t>
            </a:r>
          </a:p>
          <a:p>
            <a:pPr lvl="2">
              <a:lnSpc>
                <a:spcPct val="100000"/>
              </a:lnSpc>
            </a:pPr>
            <a:r>
              <a:rPr lang="en-US" sz="2400" dirty="0"/>
              <a:t>13% in Europe.</a:t>
            </a:r>
          </a:p>
          <a:p>
            <a:pPr lvl="2">
              <a:lnSpc>
                <a:spcPct val="100000"/>
              </a:lnSpc>
            </a:pPr>
            <a:r>
              <a:rPr lang="en-US" sz="2400" dirty="0"/>
              <a:t>24.5% in North America.</a:t>
            </a:r>
          </a:p>
          <a:p>
            <a:pPr lvl="1">
              <a:lnSpc>
                <a:spcPct val="100000"/>
              </a:lnSpc>
            </a:pPr>
            <a:r>
              <a:rPr lang="en-US" sz="2600" dirty="0"/>
              <a:t>The North Antelope Rochelle coal mine in Wyoming is the largest proven coal reserve in the world.</a:t>
            </a:r>
          </a:p>
        </p:txBody>
      </p:sp>
    </p:spTree>
    <p:extLst>
      <p:ext uri="{BB962C8B-B14F-4D97-AF65-F5344CB8AC3E}">
        <p14:creationId xmlns:p14="http://schemas.microsoft.com/office/powerpoint/2010/main" val="20582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360B-9E93-4E2F-BBBC-194B9579E010}"/>
              </a:ext>
            </a:extLst>
          </p:cNvPr>
          <p:cNvSpPr>
            <a:spLocks noGrp="1"/>
          </p:cNvSpPr>
          <p:nvPr>
            <p:ph type="ctrTitle"/>
          </p:nvPr>
        </p:nvSpPr>
        <p:spPr>
          <a:xfrm>
            <a:off x="1524000" y="99106"/>
            <a:ext cx="9144000" cy="717323"/>
          </a:xfrm>
        </p:spPr>
        <p:txBody>
          <a:bodyPr anchor="t">
            <a:noAutofit/>
          </a:bodyPr>
          <a:lstStyle/>
          <a:p>
            <a:r>
              <a:rPr lang="en-US" sz="4400" b="1" dirty="0"/>
              <a:t>Module 9.1</a:t>
            </a:r>
            <a:endParaRPr lang="en-US" sz="4400" dirty="0"/>
          </a:p>
        </p:txBody>
      </p:sp>
      <p:sp>
        <p:nvSpPr>
          <p:cNvPr id="3" name="Subtitle 2">
            <a:extLst>
              <a:ext uri="{FF2B5EF4-FFF2-40B4-BE49-F238E27FC236}">
                <a16:creationId xmlns:a16="http://schemas.microsoft.com/office/drawing/2014/main" id="{65750804-DA83-4145-8EE0-43EBA063BDD2}"/>
              </a:ext>
            </a:extLst>
          </p:cNvPr>
          <p:cNvSpPr>
            <a:spLocks noGrp="1"/>
          </p:cNvSpPr>
          <p:nvPr>
            <p:ph type="subTitle" idx="1"/>
          </p:nvPr>
        </p:nvSpPr>
        <p:spPr>
          <a:xfrm>
            <a:off x="1524000" y="967942"/>
            <a:ext cx="9144000" cy="479615"/>
          </a:xfrm>
        </p:spPr>
        <p:txBody>
          <a:bodyPr>
            <a:noAutofit/>
          </a:bodyPr>
          <a:lstStyle/>
          <a:p>
            <a:r>
              <a:rPr lang="en-US" sz="2800" dirty="0"/>
              <a:t>Coal: Bringing Down the Mountain</a:t>
            </a:r>
          </a:p>
        </p:txBody>
      </p:sp>
      <p:pic>
        <p:nvPicPr>
          <p:cNvPr id="6" name="Picture Placeholder 5" descr="A photo shows heavy machinery on top of a leveled out mountain.">
            <a:extLst>
              <a:ext uri="{FF2B5EF4-FFF2-40B4-BE49-F238E27FC236}">
                <a16:creationId xmlns:a16="http://schemas.microsoft.com/office/drawing/2014/main" id="{A748AAEF-E311-4853-B473-5D66095FF08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3057160" y="1564326"/>
            <a:ext cx="6077680" cy="4909776"/>
          </a:xfrm>
          <a:prstGeom prst="rect">
            <a:avLst/>
          </a:prstGeom>
        </p:spPr>
      </p:pic>
    </p:spTree>
    <p:extLst>
      <p:ext uri="{BB962C8B-B14F-4D97-AF65-F5344CB8AC3E}">
        <p14:creationId xmlns:p14="http://schemas.microsoft.com/office/powerpoint/2010/main" val="2967168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4E6F-86A4-4386-AB22-FBF569B117E0}"/>
              </a:ext>
            </a:extLst>
          </p:cNvPr>
          <p:cNvSpPr>
            <a:spLocks noGrp="1"/>
          </p:cNvSpPr>
          <p:nvPr>
            <p:ph type="title"/>
          </p:nvPr>
        </p:nvSpPr>
        <p:spPr/>
        <p:txBody>
          <a:bodyPr anchor="t">
            <a:normAutofit fontScale="90000"/>
          </a:bodyPr>
          <a:lstStyle/>
          <a:p>
            <a:pPr algn="ctr"/>
            <a:r>
              <a:rPr lang="en-US" b="1" dirty="0"/>
              <a:t>IV. What Surface Methods Are Used to Mine Coal, and What Are Their Advantages and Disadvantages?</a:t>
            </a:r>
          </a:p>
        </p:txBody>
      </p:sp>
      <p:sp>
        <p:nvSpPr>
          <p:cNvPr id="3" name="Content Placeholder 2">
            <a:extLst>
              <a:ext uri="{FF2B5EF4-FFF2-40B4-BE49-F238E27FC236}">
                <a16:creationId xmlns:a16="http://schemas.microsoft.com/office/drawing/2014/main" id="{CB6D0EDB-C7F6-44D0-B0BE-E8BC36BF6D0B}"/>
              </a:ext>
            </a:extLst>
          </p:cNvPr>
          <p:cNvSpPr>
            <a:spLocks noGrp="1"/>
          </p:cNvSpPr>
          <p:nvPr>
            <p:ph idx="1"/>
          </p:nvPr>
        </p:nvSpPr>
        <p:spPr>
          <a:xfrm>
            <a:off x="838200" y="3428999"/>
            <a:ext cx="10515600" cy="2747963"/>
          </a:xfrm>
        </p:spPr>
        <p:txBody>
          <a:bodyPr/>
          <a:lstStyle/>
          <a:p>
            <a:pPr marL="0" indent="0">
              <a:lnSpc>
                <a:spcPct val="100000"/>
              </a:lnSpc>
              <a:buNone/>
            </a:pPr>
            <a:r>
              <a:rPr lang="en-US" b="1" dirty="0">
                <a:solidFill>
                  <a:srgbClr val="7030A0"/>
                </a:solidFill>
              </a:rPr>
              <a:t>Key Concept 4</a:t>
            </a:r>
            <a:r>
              <a:rPr lang="en-US" dirty="0">
                <a:solidFill>
                  <a:srgbClr val="7030A0"/>
                </a:solidFill>
              </a:rPr>
              <a:t>: </a:t>
            </a:r>
            <a:r>
              <a:rPr lang="en-US" dirty="0"/>
              <a:t>Coal close to the surface is accessed in flat areas via strip mining and in mountainous areas with mountaintop removal (MTR). Both are cost-effective mining techniques, but MTR creates significantly more environmental damage than traditional strip mining.</a:t>
            </a:r>
          </a:p>
        </p:txBody>
      </p:sp>
    </p:spTree>
    <p:extLst>
      <p:ext uri="{BB962C8B-B14F-4D97-AF65-F5344CB8AC3E}">
        <p14:creationId xmlns:p14="http://schemas.microsoft.com/office/powerpoint/2010/main" val="204381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C272-D3F5-43CC-9E68-428612C6053F}"/>
              </a:ext>
            </a:extLst>
          </p:cNvPr>
          <p:cNvSpPr>
            <a:spLocks noGrp="1"/>
          </p:cNvSpPr>
          <p:nvPr>
            <p:ph type="title"/>
          </p:nvPr>
        </p:nvSpPr>
        <p:spPr/>
        <p:txBody>
          <a:bodyPr anchor="t"/>
          <a:lstStyle/>
          <a:p>
            <a:r>
              <a:rPr lang="en-US" b="1" dirty="0"/>
              <a:t>Surface Mining</a:t>
            </a:r>
          </a:p>
        </p:txBody>
      </p:sp>
      <p:sp>
        <p:nvSpPr>
          <p:cNvPr id="3" name="Content Placeholder 2">
            <a:extLst>
              <a:ext uri="{FF2B5EF4-FFF2-40B4-BE49-F238E27FC236}">
                <a16:creationId xmlns:a16="http://schemas.microsoft.com/office/drawing/2014/main" id="{B4AA4902-99FE-4D54-BD46-23D23D19F9DF}"/>
              </a:ext>
            </a:extLst>
          </p:cNvPr>
          <p:cNvSpPr>
            <a:spLocks noGrp="1"/>
          </p:cNvSpPr>
          <p:nvPr>
            <p:ph idx="1"/>
          </p:nvPr>
        </p:nvSpPr>
        <p:spPr>
          <a:xfrm>
            <a:off x="685799" y="1690688"/>
            <a:ext cx="5736771" cy="4351338"/>
          </a:xfrm>
        </p:spPr>
        <p:txBody>
          <a:bodyPr>
            <a:noAutofit/>
          </a:bodyPr>
          <a:lstStyle/>
          <a:p>
            <a:pPr marL="0" indent="0">
              <a:lnSpc>
                <a:spcPct val="100000"/>
              </a:lnSpc>
              <a:buNone/>
            </a:pPr>
            <a:r>
              <a:rPr lang="en-US" b="1" dirty="0">
                <a:solidFill>
                  <a:srgbClr val="0014FE"/>
                </a:solidFill>
              </a:rPr>
              <a:t>Key Terms</a:t>
            </a:r>
            <a:endParaRPr lang="en-US" b="1" dirty="0"/>
          </a:p>
          <a:p>
            <a:pPr>
              <a:lnSpc>
                <a:spcPct val="100000"/>
              </a:lnSpc>
            </a:pPr>
            <a:r>
              <a:rPr lang="en-US" b="1" dirty="0"/>
              <a:t>Surface mining</a:t>
            </a:r>
            <a:r>
              <a:rPr lang="en-US" dirty="0"/>
              <a:t>: a form of mining that involves removing soil and rock that overlays a mineral deposit close to the surface in order to access that deposit</a:t>
            </a:r>
          </a:p>
          <a:p>
            <a:pPr>
              <a:lnSpc>
                <a:spcPct val="100000"/>
              </a:lnSpc>
            </a:pPr>
            <a:r>
              <a:rPr lang="en-US" b="1" dirty="0"/>
              <a:t>Strip mining</a:t>
            </a:r>
            <a:r>
              <a:rPr lang="en-US" dirty="0"/>
              <a:t>: a surface mining method that accesses coal from deposits close to the surface on level ground, one section at a time</a:t>
            </a:r>
          </a:p>
        </p:txBody>
      </p:sp>
      <p:pic>
        <p:nvPicPr>
          <p:cNvPr id="10" name="Picture Placeholder 9" descr="A photo shows an aerial view of a coal strip mine.">
            <a:extLst>
              <a:ext uri="{FF2B5EF4-FFF2-40B4-BE49-F238E27FC236}">
                <a16:creationId xmlns:a16="http://schemas.microsoft.com/office/drawing/2014/main" id="{EA348F60-2123-4C56-A2A3-17ECAA8665F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661093" y="1834063"/>
            <a:ext cx="5299191" cy="3720789"/>
          </a:xfrm>
          <a:prstGeom prst="rect">
            <a:avLst/>
          </a:prstGeom>
        </p:spPr>
      </p:pic>
      <p:sp>
        <p:nvSpPr>
          <p:cNvPr id="7" name="Content Placeholder 6">
            <a:extLst>
              <a:ext uri="{FF2B5EF4-FFF2-40B4-BE49-F238E27FC236}">
                <a16:creationId xmlns:a16="http://schemas.microsoft.com/office/drawing/2014/main" id="{6725AC67-882A-468C-AAA3-633266A9C695}"/>
              </a:ext>
            </a:extLst>
          </p:cNvPr>
          <p:cNvSpPr>
            <a:spLocks noGrp="1"/>
          </p:cNvSpPr>
          <p:nvPr>
            <p:ph sz="quarter" idx="13"/>
          </p:nvPr>
        </p:nvSpPr>
        <p:spPr>
          <a:xfrm>
            <a:off x="7258502" y="5825043"/>
            <a:ext cx="3855811" cy="522427"/>
          </a:xfrm>
        </p:spPr>
        <p:txBody>
          <a:bodyPr>
            <a:normAutofit/>
          </a:bodyPr>
          <a:lstStyle/>
          <a:p>
            <a:pPr marL="0" indent="0">
              <a:buNone/>
            </a:pPr>
            <a:r>
              <a:rPr lang="en-US" dirty="0"/>
              <a:t>A Wyoming strip mine</a:t>
            </a:r>
          </a:p>
        </p:txBody>
      </p:sp>
    </p:spTree>
    <p:extLst>
      <p:ext uri="{BB962C8B-B14F-4D97-AF65-F5344CB8AC3E}">
        <p14:creationId xmlns:p14="http://schemas.microsoft.com/office/powerpoint/2010/main" val="2558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1D66-860F-4461-BE78-61982981F0C0}"/>
              </a:ext>
            </a:extLst>
          </p:cNvPr>
          <p:cNvSpPr>
            <a:spLocks noGrp="1"/>
          </p:cNvSpPr>
          <p:nvPr>
            <p:ph type="title"/>
          </p:nvPr>
        </p:nvSpPr>
        <p:spPr/>
        <p:txBody>
          <a:bodyPr anchor="t"/>
          <a:lstStyle/>
          <a:p>
            <a:r>
              <a:rPr lang="en-US" b="1" dirty="0"/>
              <a:t>Mountain Top Removal (MTR) (1 of 2)</a:t>
            </a:r>
          </a:p>
        </p:txBody>
      </p:sp>
      <p:sp>
        <p:nvSpPr>
          <p:cNvPr id="3" name="Content Placeholder 2">
            <a:extLst>
              <a:ext uri="{FF2B5EF4-FFF2-40B4-BE49-F238E27FC236}">
                <a16:creationId xmlns:a16="http://schemas.microsoft.com/office/drawing/2014/main" id="{2AE2A9BF-38C3-40A0-8E97-843ACAA8B0D6}"/>
              </a:ext>
            </a:extLst>
          </p:cNvPr>
          <p:cNvSpPr>
            <a:spLocks noGrp="1"/>
          </p:cNvSpPr>
          <p:nvPr>
            <p:ph idx="1"/>
          </p:nvPr>
        </p:nvSpPr>
        <p:spPr/>
        <p:txBody>
          <a:bodyPr>
            <a:normAutofit/>
          </a:bodyPr>
          <a:lstStyle/>
          <a:p>
            <a:pPr marL="0" indent="0">
              <a:lnSpc>
                <a:spcPct val="100000"/>
              </a:lnSpc>
              <a:spcBef>
                <a:spcPts val="624"/>
              </a:spcBef>
              <a:spcAft>
                <a:spcPts val="1800"/>
              </a:spcAft>
              <a:buNone/>
            </a:pPr>
            <a:r>
              <a:rPr lang="en-US" b="1" dirty="0">
                <a:solidFill>
                  <a:srgbClr val="0014FE"/>
                </a:solidFill>
              </a:rPr>
              <a:t>Key Terms</a:t>
            </a:r>
            <a:endParaRPr lang="en-US" b="1" dirty="0"/>
          </a:p>
          <a:p>
            <a:pPr>
              <a:lnSpc>
                <a:spcPct val="100000"/>
              </a:lnSpc>
              <a:spcBef>
                <a:spcPts val="624"/>
              </a:spcBef>
            </a:pPr>
            <a:r>
              <a:rPr lang="en-US" b="1" dirty="0"/>
              <a:t>Overburden</a:t>
            </a:r>
            <a:r>
              <a:rPr lang="en-US" dirty="0"/>
              <a:t>:  the rock and soil removed to uncover a mineral deposit during surface mining</a:t>
            </a:r>
          </a:p>
          <a:p>
            <a:pPr marL="457200" indent="-457200">
              <a:lnSpc>
                <a:spcPct val="100000"/>
              </a:lnSpc>
              <a:spcBef>
                <a:spcPts val="624"/>
              </a:spcBef>
              <a:buFont typeface="Arial"/>
              <a:buChar char="•"/>
            </a:pPr>
            <a:r>
              <a:rPr lang="en-US" dirty="0"/>
              <a:t>After the coal has been removed, the rock is returned to the pit and topped with the reserved soil. </a:t>
            </a:r>
          </a:p>
          <a:p>
            <a:pPr lvl="1">
              <a:lnSpc>
                <a:spcPct val="100000"/>
              </a:lnSpc>
              <a:spcBef>
                <a:spcPts val="624"/>
              </a:spcBef>
            </a:pPr>
            <a:r>
              <a:rPr lang="en-US" sz="2600" dirty="0"/>
              <a:t>The area can be replanted with native grasses (or allowed to reseed) while the next strip is excavated and mining continues.</a:t>
            </a:r>
          </a:p>
        </p:txBody>
      </p:sp>
    </p:spTree>
    <p:extLst>
      <p:ext uri="{BB962C8B-B14F-4D97-AF65-F5344CB8AC3E}">
        <p14:creationId xmlns:p14="http://schemas.microsoft.com/office/powerpoint/2010/main" val="351400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47DB-6AAD-4767-A8AD-127B1A2184A0}"/>
              </a:ext>
            </a:extLst>
          </p:cNvPr>
          <p:cNvSpPr>
            <a:spLocks noGrp="1"/>
          </p:cNvSpPr>
          <p:nvPr>
            <p:ph type="title"/>
          </p:nvPr>
        </p:nvSpPr>
        <p:spPr/>
        <p:txBody>
          <a:bodyPr anchor="t"/>
          <a:lstStyle/>
          <a:p>
            <a:pPr algn="ctr"/>
            <a:r>
              <a:rPr lang="en-US" b="1" dirty="0"/>
              <a:t>IG 4a: Surface Mining Techniques</a:t>
            </a:r>
          </a:p>
        </p:txBody>
      </p:sp>
      <p:pic>
        <p:nvPicPr>
          <p:cNvPr id="8" name="Picture Placeholder 7" descr="An illustration shows how surface mining is performed. &#10;The illustration shows a strip of land where the top layer is removed to access the coal below. A tractor is on the exposed coal area. A text reads, Strip mining: Strip mines are used in areas where the ground is fairly level and coal seems are close to the surface. The overburden is removed and set aside. The exposed coal seam is harvested using heavy equipment, and once exhausted, the strip is filled back in with the overburden and vegetation replanted.">
            <a:extLst>
              <a:ext uri="{FF2B5EF4-FFF2-40B4-BE49-F238E27FC236}">
                <a16:creationId xmlns:a16="http://schemas.microsoft.com/office/drawing/2014/main" id="{8614BA44-1985-4F91-B468-F19C6DF869B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416357" y="1593523"/>
            <a:ext cx="11359286" cy="4649194"/>
          </a:xfrm>
          <a:prstGeom prst="rect">
            <a:avLst/>
          </a:prstGeom>
        </p:spPr>
      </p:pic>
    </p:spTree>
    <p:extLst>
      <p:ext uri="{BB962C8B-B14F-4D97-AF65-F5344CB8AC3E}">
        <p14:creationId xmlns:p14="http://schemas.microsoft.com/office/powerpoint/2010/main" val="2548328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1D66-860F-4461-BE78-61982981F0C0}"/>
              </a:ext>
            </a:extLst>
          </p:cNvPr>
          <p:cNvSpPr>
            <a:spLocks noGrp="1"/>
          </p:cNvSpPr>
          <p:nvPr>
            <p:ph type="title"/>
          </p:nvPr>
        </p:nvSpPr>
        <p:spPr>
          <a:xfrm>
            <a:off x="559479" y="365125"/>
            <a:ext cx="10794321" cy="1325563"/>
          </a:xfrm>
        </p:spPr>
        <p:txBody>
          <a:bodyPr anchor="t"/>
          <a:lstStyle/>
          <a:p>
            <a:r>
              <a:rPr lang="en-US" b="1" dirty="0"/>
              <a:t>Mountain Top Removal (MTR) (2 of 2)</a:t>
            </a:r>
          </a:p>
        </p:txBody>
      </p:sp>
      <p:sp>
        <p:nvSpPr>
          <p:cNvPr id="3" name="Content Placeholder 2">
            <a:extLst>
              <a:ext uri="{FF2B5EF4-FFF2-40B4-BE49-F238E27FC236}">
                <a16:creationId xmlns:a16="http://schemas.microsoft.com/office/drawing/2014/main" id="{2AE2A9BF-38C3-40A0-8E97-843ACAA8B0D6}"/>
              </a:ext>
            </a:extLst>
          </p:cNvPr>
          <p:cNvSpPr>
            <a:spLocks noGrp="1"/>
          </p:cNvSpPr>
          <p:nvPr>
            <p:ph idx="1"/>
          </p:nvPr>
        </p:nvSpPr>
        <p:spPr>
          <a:xfrm>
            <a:off x="559480" y="1690687"/>
            <a:ext cx="5618937" cy="4802187"/>
          </a:xfrm>
        </p:spPr>
        <p:txBody>
          <a:bodyPr>
            <a:noAutofit/>
          </a:bodyPr>
          <a:lstStyle/>
          <a:p>
            <a:pPr marL="0" indent="0">
              <a:spcAft>
                <a:spcPts val="1800"/>
              </a:spcAft>
              <a:buNone/>
            </a:pPr>
            <a:r>
              <a:rPr lang="en-US" sz="2600" b="1" dirty="0">
                <a:solidFill>
                  <a:srgbClr val="0014FE"/>
                </a:solidFill>
              </a:rPr>
              <a:t>Key Terms</a:t>
            </a:r>
            <a:endParaRPr lang="en-US" sz="2600" b="1" dirty="0"/>
          </a:p>
          <a:p>
            <a:r>
              <a:rPr lang="en-US" sz="2600" b="1" dirty="0"/>
              <a:t>Mountaintop removal (MTR):  </a:t>
            </a:r>
            <a:r>
              <a:rPr lang="en-US" sz="2600" dirty="0"/>
              <a:t>a surface mining technique that involves using explosives to blast away the top of a mountain to expose the coal seam underneath; the waste rock and rubble is deposited in a nearby valley</a:t>
            </a:r>
          </a:p>
          <a:p>
            <a:pPr lvl="1"/>
            <a:r>
              <a:rPr lang="en-US" dirty="0"/>
              <a:t>The process obliterates the forest habitat.</a:t>
            </a:r>
          </a:p>
          <a:p>
            <a:pPr lvl="1"/>
            <a:r>
              <a:rPr lang="en-US" dirty="0"/>
              <a:t>Buries countless streams.</a:t>
            </a:r>
          </a:p>
          <a:p>
            <a:pPr lvl="1"/>
            <a:r>
              <a:rPr lang="en-US" dirty="0"/>
              <a:t>Permanently reorders the land’s natural contours.</a:t>
            </a:r>
          </a:p>
        </p:txBody>
      </p:sp>
      <p:pic>
        <p:nvPicPr>
          <p:cNvPr id="10" name="Picture Placeholder 9" descr="A photo shows an explosion on the mountaintop.">
            <a:extLst>
              <a:ext uri="{FF2B5EF4-FFF2-40B4-BE49-F238E27FC236}">
                <a16:creationId xmlns:a16="http://schemas.microsoft.com/office/drawing/2014/main" id="{BA27F51B-6357-4B75-9399-BC98808CD83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178418" y="1670730"/>
            <a:ext cx="5829110" cy="4101195"/>
          </a:xfrm>
          <a:prstGeom prst="rect">
            <a:avLst/>
          </a:prstGeom>
        </p:spPr>
      </p:pic>
      <p:sp>
        <p:nvSpPr>
          <p:cNvPr id="7" name="Content Placeholder 6">
            <a:extLst>
              <a:ext uri="{FF2B5EF4-FFF2-40B4-BE49-F238E27FC236}">
                <a16:creationId xmlns:a16="http://schemas.microsoft.com/office/drawing/2014/main" id="{4AE85967-6A9D-46F6-8F00-4DB93A5AB798}"/>
              </a:ext>
            </a:extLst>
          </p:cNvPr>
          <p:cNvSpPr>
            <a:spLocks noGrp="1"/>
          </p:cNvSpPr>
          <p:nvPr>
            <p:ph sz="quarter" idx="13"/>
          </p:nvPr>
        </p:nvSpPr>
        <p:spPr>
          <a:xfrm>
            <a:off x="6317082" y="5884160"/>
            <a:ext cx="5379198" cy="474934"/>
          </a:xfrm>
        </p:spPr>
        <p:txBody>
          <a:bodyPr>
            <a:normAutofit fontScale="92500"/>
          </a:bodyPr>
          <a:lstStyle/>
          <a:p>
            <a:pPr marL="0" indent="0">
              <a:buNone/>
            </a:pPr>
            <a:r>
              <a:rPr lang="en-US" dirty="0"/>
              <a:t>Mountain top removal at a coal mine</a:t>
            </a:r>
          </a:p>
        </p:txBody>
      </p:sp>
    </p:spTree>
    <p:extLst>
      <p:ext uri="{BB962C8B-B14F-4D97-AF65-F5344CB8AC3E}">
        <p14:creationId xmlns:p14="http://schemas.microsoft.com/office/powerpoint/2010/main" val="120473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47DB-6AAD-4767-A8AD-127B1A2184A0}"/>
              </a:ext>
            </a:extLst>
          </p:cNvPr>
          <p:cNvSpPr>
            <a:spLocks noGrp="1"/>
          </p:cNvSpPr>
          <p:nvPr>
            <p:ph type="title"/>
          </p:nvPr>
        </p:nvSpPr>
        <p:spPr/>
        <p:txBody>
          <a:bodyPr anchor="t"/>
          <a:lstStyle/>
          <a:p>
            <a:pPr algn="ctr"/>
            <a:r>
              <a:rPr lang="en-US" b="1" dirty="0"/>
              <a:t>IG 4b: Surface Mining Techniques</a:t>
            </a:r>
          </a:p>
        </p:txBody>
      </p:sp>
      <p:pic>
        <p:nvPicPr>
          <p:cNvPr id="8" name="Picture Placeholder 7" descr="An illustration shows how surface mining is performed on the mountaintop.&#10;A text above the illustration reads, Mountain top removal: In Appalachia, the forests are first clear-cut and then explosives are used to blast away part of the mountain. Heavy equipment then digs through debris, dumping the overburden (soil and rock) into the nearby valley, burying streams as the valley is filled in. The exposed coal is dug out and some processing is done on site. Coal sludge left over from processing is stored in ponds on the mining site.&#10;The illustration shows a mountain area with a local community located on its bases. It marks coal seam present under the soil, a dense forest, a small mountain stream that drains into a large river below, and a local community by the side of a river.&#10;Another illustration shows a mountaintop, with exposed coal seam. It also shows a coal sludge pond and a flooded river at its plain base. The illustration also shows a valley into which overburden is dumped; the overburden can smother streams. It reads, &quot;Runoff that flows over the exposed area can also deliver silt and acidic sulfur compounds to downstream rivers.&quot;">
            <a:extLst>
              <a:ext uri="{FF2B5EF4-FFF2-40B4-BE49-F238E27FC236}">
                <a16:creationId xmlns:a16="http://schemas.microsoft.com/office/drawing/2014/main" id="{6B387929-AD77-43EA-A95D-8B54A4ABA73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402080" y="1463888"/>
            <a:ext cx="9387840" cy="4908499"/>
          </a:xfrm>
          <a:prstGeom prst="rect">
            <a:avLst/>
          </a:prstGeom>
        </p:spPr>
      </p:pic>
    </p:spTree>
    <p:extLst>
      <p:ext uri="{BB962C8B-B14F-4D97-AF65-F5344CB8AC3E}">
        <p14:creationId xmlns:p14="http://schemas.microsoft.com/office/powerpoint/2010/main" val="2346108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1" dirty="0"/>
              <a:t>Acid Mine Drainage</a:t>
            </a:r>
          </a:p>
        </p:txBody>
      </p:sp>
      <p:sp>
        <p:nvSpPr>
          <p:cNvPr id="3" name="Content Placeholder 2"/>
          <p:cNvSpPr>
            <a:spLocks noGrp="1"/>
          </p:cNvSpPr>
          <p:nvPr>
            <p:ph idx="1"/>
          </p:nvPr>
        </p:nvSpPr>
        <p:spPr/>
        <p:txBody>
          <a:bodyPr/>
          <a:lstStyle/>
          <a:p>
            <a:pPr marL="0" indent="0">
              <a:spcAft>
                <a:spcPts val="1800"/>
              </a:spcAft>
              <a:buNone/>
            </a:pPr>
            <a:r>
              <a:rPr lang="en-US" b="1" dirty="0">
                <a:solidFill>
                  <a:srgbClr val="0014FE"/>
                </a:solidFill>
              </a:rPr>
              <a:t>Key Terms</a:t>
            </a:r>
            <a:endParaRPr lang="en-US" b="1" dirty="0"/>
          </a:p>
          <a:p>
            <a:r>
              <a:rPr lang="en-US" b="1" dirty="0"/>
              <a:t>Acid mine drainage: </a:t>
            </a:r>
            <a:r>
              <a:rPr lang="en-US" dirty="0"/>
              <a:t>Water that flows past exposed rock in mines and leaches out sulfates. These sulfates react with the water and oxygen to form acids (low pH solutions).</a:t>
            </a:r>
          </a:p>
          <a:p>
            <a:pPr lvl="1"/>
            <a:r>
              <a:rPr lang="en-US" sz="2600" dirty="0"/>
              <a:t>Acidic water is toxic to living organisms.</a:t>
            </a:r>
          </a:p>
          <a:p>
            <a:pPr lvl="1"/>
            <a:r>
              <a:rPr lang="en-US" sz="2600" dirty="0"/>
              <a:t>Acidic water alters the nutrient cycle of streams in ways that affect the entire food chain.</a:t>
            </a:r>
          </a:p>
        </p:txBody>
      </p:sp>
    </p:spTree>
    <p:extLst>
      <p:ext uri="{BB962C8B-B14F-4D97-AF65-F5344CB8AC3E}">
        <p14:creationId xmlns:p14="http://schemas.microsoft.com/office/powerpoint/2010/main" val="254305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220F-F201-4627-BD65-CF9C16D28F68}"/>
              </a:ext>
            </a:extLst>
          </p:cNvPr>
          <p:cNvSpPr>
            <a:spLocks noGrp="1"/>
          </p:cNvSpPr>
          <p:nvPr>
            <p:ph type="title"/>
          </p:nvPr>
        </p:nvSpPr>
        <p:spPr/>
        <p:txBody>
          <a:bodyPr anchor="t">
            <a:normAutofit fontScale="90000"/>
          </a:bodyPr>
          <a:lstStyle/>
          <a:p>
            <a:pPr algn="ctr"/>
            <a:r>
              <a:rPr lang="en-US" b="1" dirty="0"/>
              <a:t>V. How Are Deep Deposits of Coal Mined, and What Are the Advantages and Disadvantages of This Method?</a:t>
            </a:r>
          </a:p>
        </p:txBody>
      </p:sp>
      <p:sp>
        <p:nvSpPr>
          <p:cNvPr id="3" name="Content Placeholder 2">
            <a:extLst>
              <a:ext uri="{FF2B5EF4-FFF2-40B4-BE49-F238E27FC236}">
                <a16:creationId xmlns:a16="http://schemas.microsoft.com/office/drawing/2014/main" id="{4284A299-7E15-42A0-8F19-2836B496104F}"/>
              </a:ext>
            </a:extLst>
          </p:cNvPr>
          <p:cNvSpPr>
            <a:spLocks noGrp="1"/>
          </p:cNvSpPr>
          <p:nvPr>
            <p:ph idx="1"/>
          </p:nvPr>
        </p:nvSpPr>
        <p:spPr>
          <a:xfrm>
            <a:off x="838200" y="3320143"/>
            <a:ext cx="10515600" cy="2856820"/>
          </a:xfrm>
        </p:spPr>
        <p:txBody>
          <a:bodyPr/>
          <a:lstStyle/>
          <a:p>
            <a:pPr marL="0" indent="0">
              <a:buNone/>
            </a:pPr>
            <a:r>
              <a:rPr lang="en-US" b="1" dirty="0">
                <a:solidFill>
                  <a:srgbClr val="7030A0"/>
                </a:solidFill>
              </a:rPr>
              <a:t>Key Concept 5</a:t>
            </a:r>
            <a:r>
              <a:rPr lang="en-US" dirty="0">
                <a:solidFill>
                  <a:srgbClr val="7030A0"/>
                </a:solidFill>
              </a:rPr>
              <a:t>: </a:t>
            </a:r>
            <a:r>
              <a:rPr lang="en-US" dirty="0"/>
              <a:t>Subsurface mining is used to access deep, thick coal seams. It is less environmentally damaging and employs more workers than surface mining but is a hazardous job.</a:t>
            </a:r>
          </a:p>
        </p:txBody>
      </p:sp>
    </p:spTree>
    <p:extLst>
      <p:ext uri="{BB962C8B-B14F-4D97-AF65-F5344CB8AC3E}">
        <p14:creationId xmlns:p14="http://schemas.microsoft.com/office/powerpoint/2010/main" val="9005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1153E-DEAC-49CF-85B9-105C7E432BE9}"/>
              </a:ext>
            </a:extLst>
          </p:cNvPr>
          <p:cNvSpPr>
            <a:spLocks noGrp="1"/>
          </p:cNvSpPr>
          <p:nvPr>
            <p:ph type="title"/>
          </p:nvPr>
        </p:nvSpPr>
        <p:spPr/>
        <p:txBody>
          <a:bodyPr anchor="t"/>
          <a:lstStyle/>
          <a:p>
            <a:r>
              <a:rPr lang="en-US" b="1" dirty="0"/>
              <a:t>Subsurface Mining (1 of 2)</a:t>
            </a:r>
          </a:p>
        </p:txBody>
      </p:sp>
      <p:sp>
        <p:nvSpPr>
          <p:cNvPr id="3" name="Content Placeholder 2">
            <a:extLst>
              <a:ext uri="{FF2B5EF4-FFF2-40B4-BE49-F238E27FC236}">
                <a16:creationId xmlns:a16="http://schemas.microsoft.com/office/drawing/2014/main" id="{517DC1E5-E591-4C0E-819E-62A22E7F6060}"/>
              </a:ext>
            </a:extLst>
          </p:cNvPr>
          <p:cNvSpPr>
            <a:spLocks noGrp="1"/>
          </p:cNvSpPr>
          <p:nvPr>
            <p:ph idx="1"/>
          </p:nvPr>
        </p:nvSpPr>
        <p:spPr/>
        <p:txBody>
          <a:bodyPr>
            <a:noAutofit/>
          </a:bodyPr>
          <a:lstStyle/>
          <a:p>
            <a:pPr marL="0" indent="0">
              <a:spcAft>
                <a:spcPts val="1800"/>
              </a:spcAft>
              <a:buNone/>
            </a:pPr>
            <a:r>
              <a:rPr lang="en-US" b="1" dirty="0">
                <a:solidFill>
                  <a:srgbClr val="0014FE"/>
                </a:solidFill>
              </a:rPr>
              <a:t>Key Terms</a:t>
            </a:r>
            <a:endParaRPr lang="en-US" b="1" dirty="0"/>
          </a:p>
          <a:p>
            <a:r>
              <a:rPr lang="en-US" b="1" dirty="0"/>
              <a:t>Subsurface mines</a:t>
            </a:r>
            <a:r>
              <a:rPr lang="en-US" dirty="0"/>
              <a:t>: sites where tunnels are dug underground to access mineral resources</a:t>
            </a:r>
          </a:p>
          <a:p>
            <a:r>
              <a:rPr lang="en-US" dirty="0"/>
              <a:t>Acid mine drainage is an issue with subsurface mines.</a:t>
            </a:r>
          </a:p>
          <a:p>
            <a:r>
              <a:rPr lang="en-US" dirty="0"/>
              <a:t>Mining is dangerous.</a:t>
            </a:r>
          </a:p>
          <a:p>
            <a:pPr lvl="1"/>
            <a:r>
              <a:rPr lang="en-US" sz="2600" dirty="0"/>
              <a:t>Explosions and toxic fumes can be fatal.</a:t>
            </a:r>
          </a:p>
          <a:p>
            <a:pPr lvl="1"/>
            <a:r>
              <a:rPr lang="en-US" sz="2600" dirty="0"/>
              <a:t>Breathing in coal dust causes pneumoconiosis (black lung disease). </a:t>
            </a:r>
          </a:p>
          <a:p>
            <a:pPr lvl="1"/>
            <a:r>
              <a:rPr lang="en-US" sz="2600" dirty="0"/>
              <a:t>If a fire starts, it is hard to extinguish.</a:t>
            </a:r>
          </a:p>
        </p:txBody>
      </p:sp>
    </p:spTree>
    <p:extLst>
      <p:ext uri="{BB962C8B-B14F-4D97-AF65-F5344CB8AC3E}">
        <p14:creationId xmlns:p14="http://schemas.microsoft.com/office/powerpoint/2010/main" val="372824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A59E-231E-4D66-A67C-F18B324ED358}"/>
              </a:ext>
            </a:extLst>
          </p:cNvPr>
          <p:cNvSpPr>
            <a:spLocks noGrp="1"/>
          </p:cNvSpPr>
          <p:nvPr>
            <p:ph type="title"/>
          </p:nvPr>
        </p:nvSpPr>
        <p:spPr/>
        <p:txBody>
          <a:bodyPr anchor="t"/>
          <a:lstStyle/>
          <a:p>
            <a:r>
              <a:rPr lang="en-US" b="1" dirty="0"/>
              <a:t>Subsurface Mining (2 of 2)</a:t>
            </a:r>
          </a:p>
        </p:txBody>
      </p:sp>
      <p:pic>
        <p:nvPicPr>
          <p:cNvPr id="8" name="Picture Placeholder 7" descr="An illustration shows subsurface mining.&#10;An illustration shows a subsurface mine with a shaft mine at the bottom, a slope mine at the center, and a drift mine at the top. The shaft mine is reached by vertical shafts with elevators. In this mine, miners dig out the coal and load it into carts. After this, carts of coal are loaded onto a coal elevator. Then miners use a separate elevator; the deepest West Virginia mine is 1200 feet deep. Here, trucks are filled with coal and transported away from the site. In the slope mine, a sloping shaft leads to the mine area. It shows supporting pillars in both the slope mine and the drift mine as “rooms” are carved out. In the drift mine, a mine shaft is dug horizontally into a mountainside. Coal beds are present in all the three mines.">
            <a:extLst>
              <a:ext uri="{FF2B5EF4-FFF2-40B4-BE49-F238E27FC236}">
                <a16:creationId xmlns:a16="http://schemas.microsoft.com/office/drawing/2014/main" id="{FD041FD0-E702-4C71-9E7F-CAED5BB5DA2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932688" y="1288018"/>
            <a:ext cx="10326624" cy="5325587"/>
          </a:xfrm>
          <a:prstGeom prst="rect">
            <a:avLst/>
          </a:prstGeom>
        </p:spPr>
      </p:pic>
    </p:spTree>
    <p:extLst>
      <p:ext uri="{BB962C8B-B14F-4D97-AF65-F5344CB8AC3E}">
        <p14:creationId xmlns:p14="http://schemas.microsoft.com/office/powerpoint/2010/main" val="439476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8124C-F54C-41E8-810B-C6C149401DDB}"/>
              </a:ext>
            </a:extLst>
          </p:cNvPr>
          <p:cNvSpPr>
            <a:spLocks noGrp="1"/>
          </p:cNvSpPr>
          <p:nvPr>
            <p:ph type="title"/>
          </p:nvPr>
        </p:nvSpPr>
        <p:spPr/>
        <p:txBody>
          <a:bodyPr anchor="t"/>
          <a:lstStyle/>
          <a:p>
            <a:r>
              <a:rPr lang="en-US" b="1" dirty="0"/>
              <a:t>Core Message</a:t>
            </a:r>
          </a:p>
        </p:txBody>
      </p:sp>
      <p:sp>
        <p:nvSpPr>
          <p:cNvPr id="3" name="Content Placeholder 2">
            <a:extLst>
              <a:ext uri="{FF2B5EF4-FFF2-40B4-BE49-F238E27FC236}">
                <a16:creationId xmlns:a16="http://schemas.microsoft.com/office/drawing/2014/main" id="{02D3DB8B-EB88-4CC0-86A5-6484F82259D1}"/>
              </a:ext>
            </a:extLst>
          </p:cNvPr>
          <p:cNvSpPr>
            <a:spLocks noGrp="1"/>
          </p:cNvSpPr>
          <p:nvPr>
            <p:ph idx="1"/>
          </p:nvPr>
        </p:nvSpPr>
        <p:spPr>
          <a:xfrm>
            <a:off x="838200" y="1825625"/>
            <a:ext cx="5715000" cy="4351338"/>
          </a:xfrm>
        </p:spPr>
        <p:txBody>
          <a:bodyPr/>
          <a:lstStyle/>
          <a:p>
            <a:r>
              <a:rPr lang="en-US" dirty="0"/>
              <a:t>Coal is a major energy source. </a:t>
            </a:r>
          </a:p>
          <a:p>
            <a:r>
              <a:rPr lang="en-US" dirty="0"/>
              <a:t>Coal mining brings irreversible environmental damage, pollution, loss of biodiversity. </a:t>
            </a:r>
          </a:p>
          <a:p>
            <a:r>
              <a:rPr lang="en-US" dirty="0"/>
              <a:t>We can lessen its impact, but not eliminate it as long as we use it.</a:t>
            </a:r>
          </a:p>
        </p:txBody>
      </p:sp>
      <p:pic>
        <p:nvPicPr>
          <p:cNvPr id="13" name="Picture Placeholder 12" descr="A photo shows seams of coal in a mountain.">
            <a:extLst>
              <a:ext uri="{FF2B5EF4-FFF2-40B4-BE49-F238E27FC236}">
                <a16:creationId xmlns:a16="http://schemas.microsoft.com/office/drawing/2014/main" id="{63C0B6A6-71F7-4943-B06F-652AEF1CD6E3}"/>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6669400" y="1568909"/>
            <a:ext cx="5299191" cy="3735930"/>
          </a:xfrm>
          <a:prstGeom prst="rect">
            <a:avLst/>
          </a:prstGeom>
        </p:spPr>
      </p:pic>
      <p:sp>
        <p:nvSpPr>
          <p:cNvPr id="7" name="Content Placeholder 6">
            <a:extLst>
              <a:ext uri="{FF2B5EF4-FFF2-40B4-BE49-F238E27FC236}">
                <a16:creationId xmlns:a16="http://schemas.microsoft.com/office/drawing/2014/main" id="{CD15C46F-205D-4F3F-9339-9F2F9586201B}"/>
              </a:ext>
            </a:extLst>
          </p:cNvPr>
          <p:cNvSpPr>
            <a:spLocks noGrp="1"/>
          </p:cNvSpPr>
          <p:nvPr>
            <p:ph sz="quarter" idx="13"/>
          </p:nvPr>
        </p:nvSpPr>
        <p:spPr>
          <a:xfrm>
            <a:off x="6696365" y="5364388"/>
            <a:ext cx="5310577" cy="841375"/>
          </a:xfrm>
        </p:spPr>
        <p:txBody>
          <a:bodyPr>
            <a:normAutofit/>
          </a:bodyPr>
          <a:lstStyle/>
          <a:p>
            <a:pPr marL="0" indent="0">
              <a:lnSpc>
                <a:spcPct val="100000"/>
              </a:lnSpc>
              <a:buNone/>
            </a:pPr>
            <a:r>
              <a:rPr lang="en-US" sz="2400" dirty="0"/>
              <a:t>An exposed coal seam between two layers of rock</a:t>
            </a:r>
          </a:p>
        </p:txBody>
      </p:sp>
    </p:spTree>
    <p:extLst>
      <p:ext uri="{BB962C8B-B14F-4D97-AF65-F5344CB8AC3E}">
        <p14:creationId xmlns:p14="http://schemas.microsoft.com/office/powerpoint/2010/main" val="78888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A29C1-A01C-4C62-9A24-BC9D4EA36A55}"/>
              </a:ext>
            </a:extLst>
          </p:cNvPr>
          <p:cNvSpPr>
            <a:spLocks noGrp="1"/>
          </p:cNvSpPr>
          <p:nvPr>
            <p:ph type="title"/>
          </p:nvPr>
        </p:nvSpPr>
        <p:spPr/>
        <p:txBody>
          <a:bodyPr anchor="t"/>
          <a:lstStyle/>
          <a:p>
            <a:r>
              <a:rPr lang="en-US" b="1" dirty="0"/>
              <a:t>Advantages of Subsurface Mines</a:t>
            </a:r>
          </a:p>
        </p:txBody>
      </p:sp>
      <p:sp>
        <p:nvSpPr>
          <p:cNvPr id="3" name="Content Placeholder 2">
            <a:extLst>
              <a:ext uri="{FF2B5EF4-FFF2-40B4-BE49-F238E27FC236}">
                <a16:creationId xmlns:a16="http://schemas.microsoft.com/office/drawing/2014/main" id="{B5F62C83-65EE-4BEC-9BC2-607756178928}"/>
              </a:ext>
            </a:extLst>
          </p:cNvPr>
          <p:cNvSpPr>
            <a:spLocks noGrp="1"/>
          </p:cNvSpPr>
          <p:nvPr>
            <p:ph idx="1"/>
          </p:nvPr>
        </p:nvSpPr>
        <p:spPr/>
        <p:txBody>
          <a:bodyPr>
            <a:normAutofit/>
          </a:bodyPr>
          <a:lstStyle/>
          <a:p>
            <a:pPr>
              <a:lnSpc>
                <a:spcPct val="100000"/>
              </a:lnSpc>
              <a:spcBef>
                <a:spcPts val="624"/>
              </a:spcBef>
            </a:pPr>
            <a:r>
              <a:rPr lang="en-US" dirty="0"/>
              <a:t>Subsurface mines have some advantages over surface mines.</a:t>
            </a:r>
          </a:p>
          <a:p>
            <a:pPr lvl="1">
              <a:lnSpc>
                <a:spcPct val="100000"/>
              </a:lnSpc>
              <a:spcBef>
                <a:spcPts val="624"/>
              </a:spcBef>
            </a:pPr>
            <a:r>
              <a:rPr lang="en-US" sz="2600" dirty="0"/>
              <a:t>They don’t disrupt or permanently alter large surface areas. </a:t>
            </a:r>
          </a:p>
          <a:p>
            <a:pPr lvl="1">
              <a:lnSpc>
                <a:spcPct val="100000"/>
              </a:lnSpc>
              <a:spcBef>
                <a:spcPts val="624"/>
              </a:spcBef>
            </a:pPr>
            <a:r>
              <a:rPr lang="en-US" sz="2600" dirty="0"/>
              <a:t>They employ more people.</a:t>
            </a:r>
          </a:p>
          <a:p>
            <a:pPr lvl="2">
              <a:lnSpc>
                <a:spcPct val="100000"/>
              </a:lnSpc>
              <a:spcBef>
                <a:spcPts val="624"/>
              </a:spcBef>
            </a:pPr>
            <a:r>
              <a:rPr lang="en-US" sz="2400" dirty="0"/>
              <a:t>In Appalachia, 100,000 mining jobs were lost between 1980 and 1993 as underground mining gave way to mountaintop removal. </a:t>
            </a:r>
          </a:p>
          <a:p>
            <a:pPr lvl="2">
              <a:lnSpc>
                <a:spcPct val="100000"/>
              </a:lnSpc>
              <a:spcBef>
                <a:spcPts val="624"/>
              </a:spcBef>
            </a:pPr>
            <a:r>
              <a:rPr lang="en-US" sz="2400" dirty="0"/>
              <a:t>Slight increases were seen in 2017 and 2018.</a:t>
            </a:r>
          </a:p>
        </p:txBody>
      </p:sp>
    </p:spTree>
    <p:extLst>
      <p:ext uri="{BB962C8B-B14F-4D97-AF65-F5344CB8AC3E}">
        <p14:creationId xmlns:p14="http://schemas.microsoft.com/office/powerpoint/2010/main" val="53687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961BA-173C-4DAA-9695-E5BB49DF15F8}"/>
              </a:ext>
            </a:extLst>
          </p:cNvPr>
          <p:cNvSpPr>
            <a:spLocks noGrp="1"/>
          </p:cNvSpPr>
          <p:nvPr>
            <p:ph type="title"/>
          </p:nvPr>
        </p:nvSpPr>
        <p:spPr/>
        <p:txBody>
          <a:bodyPr/>
          <a:lstStyle/>
          <a:p>
            <a:pPr algn="ctr"/>
            <a:r>
              <a:rPr lang="en-US" b="1" dirty="0"/>
              <a:t>VI. What Are the Advantages and Disadvantages of Using Coal?</a:t>
            </a:r>
          </a:p>
        </p:txBody>
      </p:sp>
      <p:sp>
        <p:nvSpPr>
          <p:cNvPr id="3" name="Content Placeholder 2">
            <a:extLst>
              <a:ext uri="{FF2B5EF4-FFF2-40B4-BE49-F238E27FC236}">
                <a16:creationId xmlns:a16="http://schemas.microsoft.com/office/drawing/2014/main" id="{7AD975EA-6E9E-4102-9B1C-B8A93F179E33}"/>
              </a:ext>
            </a:extLst>
          </p:cNvPr>
          <p:cNvSpPr>
            <a:spLocks noGrp="1"/>
          </p:cNvSpPr>
          <p:nvPr>
            <p:ph idx="1"/>
          </p:nvPr>
        </p:nvSpPr>
        <p:spPr>
          <a:xfrm>
            <a:off x="838200" y="2024743"/>
            <a:ext cx="10515600" cy="4152220"/>
          </a:xfrm>
        </p:spPr>
        <p:txBody>
          <a:bodyPr/>
          <a:lstStyle/>
          <a:p>
            <a:pPr marL="0" indent="0">
              <a:buNone/>
            </a:pPr>
            <a:r>
              <a:rPr lang="en-US" b="1" dirty="0">
                <a:solidFill>
                  <a:srgbClr val="7030A0"/>
                </a:solidFill>
              </a:rPr>
              <a:t>Key Concept 6</a:t>
            </a:r>
            <a:r>
              <a:rPr lang="en-US" dirty="0">
                <a:solidFill>
                  <a:srgbClr val="7030A0"/>
                </a:solidFill>
              </a:rPr>
              <a:t>: </a:t>
            </a:r>
            <a:r>
              <a:rPr lang="en-US" dirty="0"/>
              <a:t>Coal is an abundant and high-energy fuel, but mining and burning it create significant environmental and health problems for human populations and ecosystems through habitat destruction and the pollution of air and water.</a:t>
            </a:r>
          </a:p>
        </p:txBody>
      </p:sp>
    </p:spTree>
    <p:extLst>
      <p:ext uri="{BB962C8B-B14F-4D97-AF65-F5344CB8AC3E}">
        <p14:creationId xmlns:p14="http://schemas.microsoft.com/office/powerpoint/2010/main" val="4155222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F2B77B-B484-49C4-B638-58F2E8A4C309}"/>
              </a:ext>
            </a:extLst>
          </p:cNvPr>
          <p:cNvSpPr>
            <a:spLocks noGrp="1"/>
          </p:cNvSpPr>
          <p:nvPr>
            <p:ph type="title"/>
          </p:nvPr>
        </p:nvSpPr>
        <p:spPr/>
        <p:txBody>
          <a:bodyPr anchor="t"/>
          <a:lstStyle/>
          <a:p>
            <a:r>
              <a:rPr lang="en-US" b="1" dirty="0"/>
              <a:t>Advantages of Coal</a:t>
            </a:r>
          </a:p>
        </p:txBody>
      </p:sp>
      <p:sp>
        <p:nvSpPr>
          <p:cNvPr id="6" name="Content Placeholder 5">
            <a:extLst>
              <a:ext uri="{FF2B5EF4-FFF2-40B4-BE49-F238E27FC236}">
                <a16:creationId xmlns:a16="http://schemas.microsoft.com/office/drawing/2014/main" id="{BF866643-8979-4067-A6CA-FC316C966CF9}"/>
              </a:ext>
            </a:extLst>
          </p:cNvPr>
          <p:cNvSpPr>
            <a:spLocks noGrp="1"/>
          </p:cNvSpPr>
          <p:nvPr>
            <p:ph idx="1"/>
          </p:nvPr>
        </p:nvSpPr>
        <p:spPr/>
        <p:txBody>
          <a:bodyPr>
            <a:normAutofit/>
          </a:bodyPr>
          <a:lstStyle/>
          <a:p>
            <a:r>
              <a:rPr lang="en-US" dirty="0"/>
              <a:t>Widely distributed around the world</a:t>
            </a:r>
          </a:p>
          <a:p>
            <a:r>
              <a:rPr lang="en-US" dirty="0"/>
              <a:t>Proven reserves are estimated to last another 100 years</a:t>
            </a:r>
          </a:p>
          <a:p>
            <a:r>
              <a:rPr lang="en-US" dirty="0"/>
              <a:t>Easier and safer to store and transport compared to other fossil fuels</a:t>
            </a:r>
          </a:p>
          <a:p>
            <a:r>
              <a:rPr lang="en-US" dirty="0"/>
              <a:t>Affordable</a:t>
            </a:r>
          </a:p>
        </p:txBody>
      </p:sp>
    </p:spTree>
    <p:extLst>
      <p:ext uri="{BB962C8B-B14F-4D97-AF65-F5344CB8AC3E}">
        <p14:creationId xmlns:p14="http://schemas.microsoft.com/office/powerpoint/2010/main" val="32104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2C041-22CB-4287-8132-4C44D569C334}"/>
              </a:ext>
            </a:extLst>
          </p:cNvPr>
          <p:cNvSpPr>
            <a:spLocks noGrp="1"/>
          </p:cNvSpPr>
          <p:nvPr>
            <p:ph type="title"/>
          </p:nvPr>
        </p:nvSpPr>
        <p:spPr/>
        <p:txBody>
          <a:bodyPr anchor="t"/>
          <a:lstStyle/>
          <a:p>
            <a:r>
              <a:rPr lang="en-US" b="1" dirty="0"/>
              <a:t>The Many Disadvantages of MTR</a:t>
            </a:r>
          </a:p>
        </p:txBody>
      </p:sp>
      <p:sp>
        <p:nvSpPr>
          <p:cNvPr id="9" name="Content Placeholder 7">
            <a:extLst>
              <a:ext uri="{FF2B5EF4-FFF2-40B4-BE49-F238E27FC236}">
                <a16:creationId xmlns:a16="http://schemas.microsoft.com/office/drawing/2014/main" id="{4A97428D-302E-4F7E-B051-E2D9426C04B4}"/>
              </a:ext>
            </a:extLst>
          </p:cNvPr>
          <p:cNvSpPr>
            <a:spLocks noGrp="1"/>
          </p:cNvSpPr>
          <p:nvPr>
            <p:ph idx="1"/>
          </p:nvPr>
        </p:nvSpPr>
        <p:spPr>
          <a:xfrm>
            <a:off x="838200" y="1705878"/>
            <a:ext cx="5029200" cy="4890861"/>
          </a:xfrm>
        </p:spPr>
        <p:txBody>
          <a:bodyPr>
            <a:noAutofit/>
          </a:bodyPr>
          <a:lstStyle/>
          <a:p>
            <a:r>
              <a:rPr lang="en-US" dirty="0"/>
              <a:t>The loss of forest and the compaction of soil increases both the frequency and severity of flooding.</a:t>
            </a:r>
          </a:p>
          <a:p>
            <a:r>
              <a:rPr lang="en-US" dirty="0"/>
              <a:t>Explosions send rock and debris flying, which can damage homes and, in rare cases, trigger rockslides. </a:t>
            </a:r>
          </a:p>
          <a:p>
            <a:r>
              <a:rPr lang="en-US" dirty="0"/>
              <a:t>The toxic debris released during blasting causes respiratory illnesses and other serious health problems.</a:t>
            </a:r>
          </a:p>
        </p:txBody>
      </p:sp>
      <p:pic>
        <p:nvPicPr>
          <p:cNvPr id="10" name="Picture Placeholder 9" descr="A photo shows Maria Gunnoe walking on a railway track on a winter day, with leafless trees in the background.">
            <a:extLst>
              <a:ext uri="{FF2B5EF4-FFF2-40B4-BE49-F238E27FC236}">
                <a16:creationId xmlns:a16="http://schemas.microsoft.com/office/drawing/2014/main" id="{58C02977-A49C-4B31-B2BB-B9D413791E6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934946" y="1603748"/>
            <a:ext cx="4163650" cy="4057666"/>
          </a:xfrm>
          <a:prstGeom prst="rect">
            <a:avLst/>
          </a:prstGeom>
        </p:spPr>
      </p:pic>
      <p:sp>
        <p:nvSpPr>
          <p:cNvPr id="5" name="Content Placeholder 4">
            <a:extLst>
              <a:ext uri="{FF2B5EF4-FFF2-40B4-BE49-F238E27FC236}">
                <a16:creationId xmlns:a16="http://schemas.microsoft.com/office/drawing/2014/main" id="{596AB213-4318-4574-9468-4B9963E561FE}"/>
              </a:ext>
            </a:extLst>
          </p:cNvPr>
          <p:cNvSpPr>
            <a:spLocks noGrp="1"/>
          </p:cNvSpPr>
          <p:nvPr>
            <p:ph sz="quarter" idx="13"/>
          </p:nvPr>
        </p:nvSpPr>
        <p:spPr>
          <a:xfrm>
            <a:off x="6455227" y="5705930"/>
            <a:ext cx="5595257" cy="841375"/>
          </a:xfrm>
        </p:spPr>
        <p:txBody>
          <a:bodyPr>
            <a:normAutofit fontScale="77500" lnSpcReduction="20000"/>
          </a:bodyPr>
          <a:lstStyle/>
          <a:p>
            <a:pPr marL="0" indent="0">
              <a:lnSpc>
                <a:spcPct val="120000"/>
              </a:lnSpc>
              <a:buNone/>
            </a:pPr>
            <a:r>
              <a:rPr lang="en-US" dirty="0"/>
              <a:t>Maria </a:t>
            </a:r>
            <a:r>
              <a:rPr lang="en-US" dirty="0" err="1"/>
              <a:t>Gunnoe</a:t>
            </a:r>
            <a:r>
              <a:rPr lang="en-US" dirty="0"/>
              <a:t> became an environmentalist; her family are coal miners.</a:t>
            </a:r>
          </a:p>
        </p:txBody>
      </p:sp>
    </p:spTree>
    <p:extLst>
      <p:ext uri="{BB962C8B-B14F-4D97-AF65-F5344CB8AC3E}">
        <p14:creationId xmlns:p14="http://schemas.microsoft.com/office/powerpoint/2010/main" val="205372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F5F4-8D04-4234-A0E1-3F107C0B9E4F}"/>
              </a:ext>
            </a:extLst>
          </p:cNvPr>
          <p:cNvSpPr>
            <a:spLocks noGrp="1"/>
          </p:cNvSpPr>
          <p:nvPr>
            <p:ph type="title"/>
          </p:nvPr>
        </p:nvSpPr>
        <p:spPr/>
        <p:txBody>
          <a:bodyPr anchor="t">
            <a:normAutofit/>
          </a:bodyPr>
          <a:lstStyle/>
          <a:p>
            <a:r>
              <a:rPr lang="en-US" b="1" dirty="0"/>
              <a:t>2008 Flood Released Toxic Fly-Ash Slurry </a:t>
            </a:r>
          </a:p>
        </p:txBody>
      </p:sp>
      <p:sp>
        <p:nvSpPr>
          <p:cNvPr id="3" name="Content Placeholder 2">
            <a:extLst>
              <a:ext uri="{FF2B5EF4-FFF2-40B4-BE49-F238E27FC236}">
                <a16:creationId xmlns:a16="http://schemas.microsoft.com/office/drawing/2014/main" id="{BA6C7667-CA1F-4E01-B931-5FB37CE0334B}"/>
              </a:ext>
            </a:extLst>
          </p:cNvPr>
          <p:cNvSpPr>
            <a:spLocks noGrp="1"/>
          </p:cNvSpPr>
          <p:nvPr>
            <p:ph idx="1"/>
          </p:nvPr>
        </p:nvSpPr>
        <p:spPr>
          <a:xfrm>
            <a:off x="838200" y="1825625"/>
            <a:ext cx="5257800" cy="4667250"/>
          </a:xfrm>
        </p:spPr>
        <p:txBody>
          <a:bodyPr>
            <a:noAutofit/>
          </a:bodyPr>
          <a:lstStyle/>
          <a:p>
            <a:pPr marL="342900" indent="-342900">
              <a:lnSpc>
                <a:spcPct val="100000"/>
              </a:lnSpc>
              <a:spcBef>
                <a:spcPts val="600"/>
              </a:spcBef>
              <a:buFont typeface="Arial"/>
              <a:buChar char="•"/>
            </a:pPr>
            <a:r>
              <a:rPr lang="en-US" sz="2600" dirty="0"/>
              <a:t>Toxic substances also permeate the region’s rivers, streams, and groundwater.</a:t>
            </a:r>
          </a:p>
          <a:p>
            <a:pPr marL="342900" indent="-342900">
              <a:lnSpc>
                <a:spcPct val="100000"/>
              </a:lnSpc>
              <a:spcBef>
                <a:spcPts val="600"/>
              </a:spcBef>
              <a:buFont typeface="Arial"/>
              <a:buChar char="•"/>
            </a:pPr>
            <a:r>
              <a:rPr lang="en-US" sz="2600" dirty="0"/>
              <a:t>The coal extraction process creates toxic slurry impoundments.</a:t>
            </a:r>
          </a:p>
          <a:p>
            <a:pPr marL="342900" indent="-342900">
              <a:lnSpc>
                <a:spcPct val="100000"/>
              </a:lnSpc>
              <a:spcBef>
                <a:spcPts val="600"/>
              </a:spcBef>
              <a:buFont typeface="Arial"/>
              <a:buChar char="•"/>
            </a:pPr>
            <a:r>
              <a:rPr lang="en-US" sz="2600" dirty="0"/>
              <a:t>Burning coal for energy releases toxic compounds like mercury that are damaging to the environment and human health.</a:t>
            </a:r>
          </a:p>
          <a:p>
            <a:pPr marL="342900" indent="-342900">
              <a:lnSpc>
                <a:spcPct val="100000"/>
              </a:lnSpc>
              <a:spcBef>
                <a:spcPts val="600"/>
              </a:spcBef>
              <a:buFont typeface="Arial"/>
              <a:buChar char="•"/>
            </a:pPr>
            <a:r>
              <a:rPr lang="en-US" sz="2600" dirty="0"/>
              <a:t>Coal-fired power plants also generate tons of toxic fly ash.</a:t>
            </a:r>
          </a:p>
        </p:txBody>
      </p:sp>
      <p:pic>
        <p:nvPicPr>
          <p:cNvPr id="9" name="Picture Placeholder 8" descr="A photo shows coal fly ash slurry.">
            <a:extLst>
              <a:ext uri="{FF2B5EF4-FFF2-40B4-BE49-F238E27FC236}">
                <a16:creationId xmlns:a16="http://schemas.microsoft.com/office/drawing/2014/main" id="{52FBC753-BDAC-46C6-AA40-71FC78AE4BC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211077" y="1825625"/>
            <a:ext cx="5829110" cy="4122014"/>
          </a:xfrm>
          <a:prstGeom prst="rect">
            <a:avLst/>
          </a:prstGeom>
        </p:spPr>
      </p:pic>
    </p:spTree>
    <p:extLst>
      <p:ext uri="{BB962C8B-B14F-4D97-AF65-F5344CB8AC3E}">
        <p14:creationId xmlns:p14="http://schemas.microsoft.com/office/powerpoint/2010/main" val="119746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7838-F95D-47BC-BC8B-AAC0F7883546}"/>
              </a:ext>
            </a:extLst>
          </p:cNvPr>
          <p:cNvSpPr>
            <a:spLocks noGrp="1"/>
          </p:cNvSpPr>
          <p:nvPr>
            <p:ph type="title"/>
          </p:nvPr>
        </p:nvSpPr>
        <p:spPr/>
        <p:txBody>
          <a:bodyPr anchor="t"/>
          <a:lstStyle/>
          <a:p>
            <a:pPr algn="ctr"/>
            <a:r>
              <a:rPr lang="en-US" b="1" dirty="0"/>
              <a:t>IG 6: The Trade-offs of Coal</a:t>
            </a:r>
          </a:p>
        </p:txBody>
      </p:sp>
      <p:sp>
        <p:nvSpPr>
          <p:cNvPr id="3" name="Content Placeholder 2">
            <a:extLst>
              <a:ext uri="{FF2B5EF4-FFF2-40B4-BE49-F238E27FC236}">
                <a16:creationId xmlns:a16="http://schemas.microsoft.com/office/drawing/2014/main" id="{3BB499FD-B835-4411-BC69-17343F05B514}"/>
              </a:ext>
            </a:extLst>
          </p:cNvPr>
          <p:cNvSpPr>
            <a:spLocks noGrp="1"/>
          </p:cNvSpPr>
          <p:nvPr>
            <p:ph idx="1"/>
          </p:nvPr>
        </p:nvSpPr>
        <p:spPr>
          <a:xfrm>
            <a:off x="713362" y="1390718"/>
            <a:ext cx="10640438" cy="1219132"/>
          </a:xfrm>
        </p:spPr>
        <p:txBody>
          <a:bodyPr>
            <a:normAutofit/>
          </a:bodyPr>
          <a:lstStyle/>
          <a:p>
            <a:pPr marL="0" indent="0">
              <a:lnSpc>
                <a:spcPct val="100000"/>
              </a:lnSpc>
              <a:buNone/>
            </a:pPr>
            <a:r>
              <a:rPr lang="en-US" sz="2400" b="1" dirty="0">
                <a:cs typeface="Times New Roman"/>
              </a:rPr>
              <a:t>Though coal has many advantages as a fuel, mining, processing, and burning coal contribute to a variety of environmental problems, many of which lead to serious health issues for human populations.</a:t>
            </a:r>
            <a:r>
              <a:rPr lang="en-US" sz="2400" dirty="0">
                <a:cs typeface="Times New Roman"/>
              </a:rPr>
              <a:t> </a:t>
            </a:r>
            <a:endParaRPr lang="en-US" sz="2400" b="1" dirty="0">
              <a:ea typeface="Times New Roman"/>
              <a:cs typeface="Times New Roman"/>
            </a:endParaRPr>
          </a:p>
        </p:txBody>
      </p:sp>
      <p:graphicFrame>
        <p:nvGraphicFramePr>
          <p:cNvPr id="8" name="Table Placeholder 7" descr="This column has two columns titled Advantages and Disadvantages.">
            <a:extLst>
              <a:ext uri="{FF2B5EF4-FFF2-40B4-BE49-F238E27FC236}">
                <a16:creationId xmlns:a16="http://schemas.microsoft.com/office/drawing/2014/main" id="{81926F05-1F88-4306-9CFD-C148028AFA0A}"/>
              </a:ext>
            </a:extLst>
          </p:cNvPr>
          <p:cNvGraphicFramePr>
            <a:graphicFrameLocks noGrp="1"/>
          </p:cNvGraphicFramePr>
          <p:nvPr>
            <p:ph type="tbl" sz="quarter" idx="15"/>
            <p:extLst>
              <p:ext uri="{D42A27DB-BD31-4B8C-83A1-F6EECF244321}">
                <p14:modId xmlns:p14="http://schemas.microsoft.com/office/powerpoint/2010/main" val="4081475111"/>
              </p:ext>
            </p:extLst>
          </p:nvPr>
        </p:nvGraphicFramePr>
        <p:xfrm>
          <a:off x="838201" y="2609850"/>
          <a:ext cx="10640437" cy="2595880"/>
        </p:xfrm>
        <a:graphic>
          <a:graphicData uri="http://schemas.openxmlformats.org/drawingml/2006/table">
            <a:tbl>
              <a:tblPr firstRow="1" bandRow="1">
                <a:tableStyleId>{5940675A-B579-460E-94D1-54222C63F5DA}</a:tableStyleId>
              </a:tblPr>
              <a:tblGrid>
                <a:gridCol w="3309694">
                  <a:extLst>
                    <a:ext uri="{9D8B030D-6E8A-4147-A177-3AD203B41FA5}">
                      <a16:colId xmlns:a16="http://schemas.microsoft.com/office/drawing/2014/main" val="20000"/>
                    </a:ext>
                  </a:extLst>
                </a:gridCol>
                <a:gridCol w="7330743">
                  <a:extLst>
                    <a:ext uri="{9D8B030D-6E8A-4147-A177-3AD203B41FA5}">
                      <a16:colId xmlns:a16="http://schemas.microsoft.com/office/drawing/2014/main" val="20001"/>
                    </a:ext>
                  </a:extLst>
                </a:gridCol>
              </a:tblGrid>
              <a:tr h="370840">
                <a:tc>
                  <a:txBody>
                    <a:bodyPr/>
                    <a:lstStyle/>
                    <a:p>
                      <a:pPr marL="0" marR="0">
                        <a:lnSpc>
                          <a:spcPct val="100000"/>
                        </a:lnSpc>
                        <a:spcBef>
                          <a:spcPts val="0"/>
                        </a:spcBef>
                        <a:spcAft>
                          <a:spcPts val="0"/>
                        </a:spcAft>
                      </a:pPr>
                      <a:r>
                        <a:rPr lang="en-US" sz="1400" b="1" cap="all" dirty="0">
                          <a:effectLst/>
                          <a:latin typeface="+mn-lt"/>
                        </a:rPr>
                        <a:t>ADVANTAGES</a:t>
                      </a:r>
                      <a:endParaRPr lang="en-US" sz="1400" b="1" cap="all" dirty="0">
                        <a:solidFill>
                          <a:srgbClr val="FFFFFF"/>
                        </a:solidFill>
                        <a:effectLst/>
                        <a:latin typeface="+mn-lt"/>
                        <a:ea typeface="Times New Roman"/>
                        <a:cs typeface="Times New Roman"/>
                      </a:endParaRPr>
                    </a:p>
                  </a:txBody>
                  <a:tcPr anchor="ctr"/>
                </a:tc>
                <a:tc>
                  <a:txBody>
                    <a:bodyPr/>
                    <a:lstStyle/>
                    <a:p>
                      <a:pPr marL="0" marR="0">
                        <a:lnSpc>
                          <a:spcPct val="100000"/>
                        </a:lnSpc>
                        <a:spcBef>
                          <a:spcPts val="0"/>
                        </a:spcBef>
                        <a:spcAft>
                          <a:spcPts val="0"/>
                        </a:spcAft>
                      </a:pPr>
                      <a:r>
                        <a:rPr lang="en-US" sz="1400" b="1" cap="all" dirty="0">
                          <a:effectLst/>
                          <a:latin typeface="+mn-lt"/>
                        </a:rPr>
                        <a:t>DISADVANTAGES</a:t>
                      </a:r>
                      <a:endParaRPr lang="en-US" sz="1400" b="1" cap="all" dirty="0">
                        <a:solidFill>
                          <a:srgbClr val="FFFFFF"/>
                        </a:solidFill>
                        <a:effectLst/>
                        <a:latin typeface="+mn-lt"/>
                        <a:ea typeface="Times New Roman"/>
                        <a:cs typeface="Times New Roman"/>
                      </a:endParaRPr>
                    </a:p>
                  </a:txBody>
                  <a:tcPr anchor="ctr"/>
                </a:tc>
                <a:extLst>
                  <a:ext uri="{0D108BD9-81ED-4DB2-BD59-A6C34878D82A}">
                    <a16:rowId xmlns:a16="http://schemas.microsoft.com/office/drawing/2014/main" val="10001"/>
                  </a:ext>
                </a:extLst>
              </a:tr>
              <a:tr h="370840">
                <a:tc>
                  <a:txBody>
                    <a:bodyPr/>
                    <a:lstStyle/>
                    <a:p>
                      <a:pPr marL="171450" marR="0" indent="-171450">
                        <a:lnSpc>
                          <a:spcPct val="100000"/>
                        </a:lnSpc>
                        <a:spcBef>
                          <a:spcPts val="0"/>
                        </a:spcBef>
                        <a:spcAft>
                          <a:spcPts val="0"/>
                        </a:spcAft>
                        <a:buFont typeface="Arial" panose="020B0604020202020204" pitchFamily="34" charset="0"/>
                        <a:buChar char="•"/>
                      </a:pPr>
                      <a:r>
                        <a:rPr lang="en-US" sz="1400" dirty="0">
                          <a:effectLst/>
                          <a:latin typeface="+mn-lt"/>
                        </a:rPr>
                        <a:t>Widely distributed and fairly abundant supply </a:t>
                      </a:r>
                    </a:p>
                    <a:p>
                      <a:pPr marL="171450" marR="0" indent="-171450">
                        <a:lnSpc>
                          <a:spcPct val="100000"/>
                        </a:lnSpc>
                        <a:spcBef>
                          <a:spcPts val="0"/>
                        </a:spcBef>
                        <a:spcAft>
                          <a:spcPts val="0"/>
                        </a:spcAft>
                        <a:buFont typeface="Arial" panose="020B0604020202020204" pitchFamily="34" charset="0"/>
                        <a:buChar char="•"/>
                      </a:pPr>
                      <a:r>
                        <a:rPr lang="en-US" sz="1400" dirty="0">
                          <a:effectLst/>
                          <a:latin typeface="+mn-lt"/>
                        </a:rPr>
                        <a:t>Low geopolitical conflict over supplies</a:t>
                      </a:r>
                    </a:p>
                    <a:p>
                      <a:pPr marL="171450" marR="0" indent="-171450">
                        <a:lnSpc>
                          <a:spcPct val="100000"/>
                        </a:lnSpc>
                        <a:spcBef>
                          <a:spcPts val="0"/>
                        </a:spcBef>
                        <a:spcAft>
                          <a:spcPts val="0"/>
                        </a:spcAft>
                        <a:buFont typeface="Arial" panose="020B0604020202020204" pitchFamily="34" charset="0"/>
                        <a:buChar char="•"/>
                      </a:pPr>
                      <a:r>
                        <a:rPr lang="en-US" sz="1400" dirty="0">
                          <a:effectLst/>
                          <a:latin typeface="+mn-lt"/>
                        </a:rPr>
                        <a:t>Energy-rich fuel </a:t>
                      </a:r>
                    </a:p>
                    <a:p>
                      <a:pPr marL="171450" marR="0" indent="-171450">
                        <a:lnSpc>
                          <a:spcPct val="100000"/>
                        </a:lnSpc>
                        <a:spcBef>
                          <a:spcPts val="0"/>
                        </a:spcBef>
                        <a:spcAft>
                          <a:spcPts val="0"/>
                        </a:spcAft>
                        <a:buFont typeface="Arial" panose="020B0604020202020204" pitchFamily="34" charset="0"/>
                        <a:buChar char="•"/>
                      </a:pPr>
                      <a:r>
                        <a:rPr lang="en-US" sz="1400" dirty="0">
                          <a:effectLst/>
                          <a:latin typeface="+mn-lt"/>
                        </a:rPr>
                        <a:t>Safe to transport and store</a:t>
                      </a:r>
                    </a:p>
                    <a:p>
                      <a:pPr marL="171450" marR="0" indent="-171450">
                        <a:lnSpc>
                          <a:spcPct val="100000"/>
                        </a:lnSpc>
                        <a:spcBef>
                          <a:spcPts val="0"/>
                        </a:spcBef>
                        <a:spcAft>
                          <a:spcPts val="0"/>
                        </a:spcAft>
                        <a:buFont typeface="Arial" panose="020B0604020202020204" pitchFamily="34" charset="0"/>
                        <a:buChar char="•"/>
                      </a:pPr>
                      <a:r>
                        <a:rPr lang="en-US" sz="1400" dirty="0">
                          <a:effectLst/>
                          <a:latin typeface="+mn-lt"/>
                        </a:rPr>
                        <a:t>Affordable </a:t>
                      </a:r>
                      <a:endParaRPr lang="en-US" sz="1400" dirty="0">
                        <a:solidFill>
                          <a:srgbClr val="000000"/>
                        </a:solidFill>
                        <a:effectLst/>
                        <a:latin typeface="+mn-lt"/>
                        <a:ea typeface="Times New Roman"/>
                        <a:cs typeface="Whitney-Book"/>
                      </a:endParaRPr>
                    </a:p>
                  </a:txBody>
                  <a:tcPr/>
                </a:tc>
                <a:tc>
                  <a:txBody>
                    <a:bodyPr/>
                    <a:lstStyle/>
                    <a:p>
                      <a:pPr marL="228600" marR="0" indent="-228600">
                        <a:lnSpc>
                          <a:spcPct val="100000"/>
                        </a:lnSpc>
                        <a:spcBef>
                          <a:spcPts val="0"/>
                        </a:spcBef>
                        <a:spcAft>
                          <a:spcPts val="0"/>
                        </a:spcAft>
                        <a:buFont typeface="Arial" panose="020B0604020202020204" pitchFamily="34" charset="0"/>
                        <a:buChar char="•"/>
                      </a:pPr>
                      <a:r>
                        <a:rPr lang="en-US" sz="1400" dirty="0">
                          <a:effectLst/>
                          <a:latin typeface="+mn-lt"/>
                        </a:rPr>
                        <a:t>Nonrenewable, finite resource</a:t>
                      </a:r>
                    </a:p>
                    <a:p>
                      <a:pPr marL="228600" marR="0" indent="-228600">
                        <a:lnSpc>
                          <a:spcPct val="100000"/>
                        </a:lnSpc>
                        <a:spcBef>
                          <a:spcPts val="0"/>
                        </a:spcBef>
                        <a:spcAft>
                          <a:spcPts val="0"/>
                        </a:spcAft>
                        <a:buFont typeface="Arial" panose="020B0604020202020204" pitchFamily="34" charset="0"/>
                        <a:buChar char="•"/>
                      </a:pPr>
                      <a:r>
                        <a:rPr lang="en-US" sz="1400" dirty="0">
                          <a:effectLst/>
                          <a:latin typeface="+mn-lt"/>
                        </a:rPr>
                        <a:t>Hazardous air pollution from mining and burning coal </a:t>
                      </a:r>
                    </a:p>
                    <a:p>
                      <a:pPr marL="228600" marR="0" indent="-228600">
                        <a:lnSpc>
                          <a:spcPct val="100000"/>
                        </a:lnSpc>
                        <a:spcBef>
                          <a:spcPts val="0"/>
                        </a:spcBef>
                        <a:spcAft>
                          <a:spcPts val="0"/>
                        </a:spcAft>
                        <a:buFont typeface="Arial" panose="020B0604020202020204" pitchFamily="34" charset="0"/>
                        <a:buChar char="•"/>
                      </a:pPr>
                      <a:r>
                        <a:rPr lang="en-US" sz="1400" dirty="0">
                          <a:effectLst/>
                          <a:latin typeface="+mn-lt"/>
                        </a:rPr>
                        <a:t>Most carbon-intensive fossil fuel to burn (high CO</a:t>
                      </a:r>
                      <a:r>
                        <a:rPr lang="en-US" sz="1400" baseline="-25000" dirty="0">
                          <a:effectLst/>
                          <a:latin typeface="+mn-lt"/>
                        </a:rPr>
                        <a:t>2</a:t>
                      </a:r>
                      <a:r>
                        <a:rPr lang="en-US" sz="1400" dirty="0">
                          <a:effectLst/>
                          <a:latin typeface="+mn-lt"/>
                        </a:rPr>
                        <a:t> emissions) </a:t>
                      </a:r>
                    </a:p>
                    <a:p>
                      <a:pPr marL="228600" marR="0" indent="-228600">
                        <a:lnSpc>
                          <a:spcPct val="100000"/>
                        </a:lnSpc>
                        <a:spcBef>
                          <a:spcPts val="0"/>
                        </a:spcBef>
                        <a:spcAft>
                          <a:spcPts val="0"/>
                        </a:spcAft>
                        <a:buFont typeface="Arial" panose="020B0604020202020204" pitchFamily="34" charset="0"/>
                        <a:buChar char="•"/>
                      </a:pPr>
                      <a:r>
                        <a:rPr lang="en-US" sz="1400" dirty="0">
                          <a:effectLst/>
                          <a:latin typeface="+mn-lt"/>
                        </a:rPr>
                        <a:t>Water pollution (surface and groundwater) from mining and burning coal </a:t>
                      </a:r>
                    </a:p>
                    <a:p>
                      <a:pPr marL="228600" marR="0" indent="-228600">
                        <a:lnSpc>
                          <a:spcPct val="100000"/>
                        </a:lnSpc>
                        <a:spcBef>
                          <a:spcPts val="0"/>
                        </a:spcBef>
                        <a:spcAft>
                          <a:spcPts val="0"/>
                        </a:spcAft>
                        <a:buFont typeface="Arial" panose="020B0604020202020204" pitchFamily="34" charset="0"/>
                        <a:buChar char="•"/>
                      </a:pPr>
                      <a:r>
                        <a:rPr lang="en-US" sz="1400" dirty="0">
                          <a:effectLst/>
                          <a:latin typeface="+mn-lt"/>
                        </a:rPr>
                        <a:t>Habitat/property destruction from surface mining, and ash and sludge pond failures</a:t>
                      </a:r>
                    </a:p>
                    <a:p>
                      <a:pPr marL="228600" marR="0" indent="-228600">
                        <a:lnSpc>
                          <a:spcPct val="100000"/>
                        </a:lnSpc>
                        <a:spcBef>
                          <a:spcPts val="0"/>
                        </a:spcBef>
                        <a:spcAft>
                          <a:spcPts val="0"/>
                        </a:spcAft>
                        <a:buFont typeface="Arial" panose="020B0604020202020204" pitchFamily="34" charset="0"/>
                        <a:buChar char="•"/>
                      </a:pPr>
                      <a:r>
                        <a:rPr lang="en-US" sz="1400" dirty="0">
                          <a:effectLst/>
                          <a:latin typeface="+mn-lt"/>
                        </a:rPr>
                        <a:t>Biodiversity loss from mining (especially MTR mining)</a:t>
                      </a:r>
                    </a:p>
                    <a:p>
                      <a:pPr marL="228600" marR="0" indent="-228600">
                        <a:lnSpc>
                          <a:spcPct val="100000"/>
                        </a:lnSpc>
                        <a:spcBef>
                          <a:spcPts val="0"/>
                        </a:spcBef>
                        <a:spcAft>
                          <a:spcPts val="0"/>
                        </a:spcAft>
                        <a:buFont typeface="Arial" panose="020B0604020202020204" pitchFamily="34" charset="0"/>
                        <a:buChar char="•"/>
                      </a:pPr>
                      <a:r>
                        <a:rPr lang="en-US" sz="1400" dirty="0">
                          <a:effectLst/>
                          <a:latin typeface="+mn-lt"/>
                        </a:rPr>
                        <a:t>Blasting hazards to nearby communities from MTR mining</a:t>
                      </a:r>
                    </a:p>
                    <a:p>
                      <a:pPr marL="228600" marR="0" indent="-228600">
                        <a:lnSpc>
                          <a:spcPct val="100000"/>
                        </a:lnSpc>
                        <a:spcBef>
                          <a:spcPts val="0"/>
                        </a:spcBef>
                        <a:spcAft>
                          <a:spcPts val="0"/>
                        </a:spcAft>
                        <a:buFont typeface="Arial" panose="020B0604020202020204" pitchFamily="34" charset="0"/>
                        <a:buChar char="•"/>
                      </a:pPr>
                      <a:r>
                        <a:rPr lang="en-US" sz="1400" dirty="0">
                          <a:effectLst/>
                          <a:latin typeface="+mn-lt"/>
                        </a:rPr>
                        <a:t>Flooding risk increased due to loss of vegetation from surface mining</a:t>
                      </a:r>
                    </a:p>
                    <a:p>
                      <a:pPr marL="228600" marR="0" indent="-228600">
                        <a:lnSpc>
                          <a:spcPct val="100000"/>
                        </a:lnSpc>
                        <a:spcBef>
                          <a:spcPts val="0"/>
                        </a:spcBef>
                        <a:spcAft>
                          <a:spcPts val="0"/>
                        </a:spcAft>
                        <a:buFont typeface="Arial" panose="020B0604020202020204" pitchFamily="34" charset="0"/>
                        <a:buChar char="•"/>
                      </a:pPr>
                      <a:r>
                        <a:rPr lang="en-US" sz="1400" dirty="0">
                          <a:effectLst/>
                          <a:latin typeface="+mn-lt"/>
                        </a:rPr>
                        <a:t>Health issues such as respiratory problems, cancers, birth defects, and cardiovascular diseases in miners and community members living near surface mines or coal power plants</a:t>
                      </a:r>
                      <a:endParaRPr lang="en-US" sz="1400" dirty="0">
                        <a:solidFill>
                          <a:srgbClr val="000000"/>
                        </a:solidFill>
                        <a:effectLst/>
                        <a:latin typeface="+mn-lt"/>
                        <a:ea typeface="Times New Roman"/>
                        <a:cs typeface="Whitney-Book"/>
                      </a:endParaRPr>
                    </a:p>
                  </a:txBody>
                  <a:tcPr/>
                </a:tc>
                <a:extLst>
                  <a:ext uri="{0D108BD9-81ED-4DB2-BD59-A6C34878D82A}">
                    <a16:rowId xmlns:a16="http://schemas.microsoft.com/office/drawing/2014/main" val="10002"/>
                  </a:ext>
                </a:extLst>
              </a:tr>
            </a:tbl>
          </a:graphicData>
        </a:graphic>
      </p:graphicFrame>
      <p:sp>
        <p:nvSpPr>
          <p:cNvPr id="4" name="Content Placeholder 3">
            <a:extLst>
              <a:ext uri="{FF2B5EF4-FFF2-40B4-BE49-F238E27FC236}">
                <a16:creationId xmlns:a16="http://schemas.microsoft.com/office/drawing/2014/main" id="{63E09B83-72DD-41EC-BF07-F582DFEE586B}"/>
              </a:ext>
            </a:extLst>
          </p:cNvPr>
          <p:cNvSpPr>
            <a:spLocks noGrp="1"/>
          </p:cNvSpPr>
          <p:nvPr>
            <p:ph sz="quarter" idx="13"/>
          </p:nvPr>
        </p:nvSpPr>
        <p:spPr>
          <a:xfrm>
            <a:off x="838200" y="5318125"/>
            <a:ext cx="7099300" cy="993775"/>
          </a:xfrm>
        </p:spPr>
        <p:txBody>
          <a:bodyPr>
            <a:normAutofit fontScale="62500" lnSpcReduction="20000"/>
          </a:bodyPr>
          <a:lstStyle/>
          <a:p>
            <a:pPr marL="0" indent="0" fontAlgn="t">
              <a:buNone/>
            </a:pPr>
            <a:r>
              <a:rPr lang="en-GB" b="1" dirty="0"/>
              <a:t>Infographic </a:t>
            </a:r>
            <a:r>
              <a:rPr lang="hr-HR" b="1" dirty="0"/>
              <a:t>9.1.6</a:t>
            </a:r>
            <a:endParaRPr lang="en-US" b="1" dirty="0"/>
          </a:p>
          <a:p>
            <a:pPr marL="0" indent="0" fontAlgn="t">
              <a:buNone/>
            </a:pPr>
            <a:r>
              <a:rPr lang="en-GB" dirty="0"/>
              <a:t>Karr, </a:t>
            </a:r>
            <a:r>
              <a:rPr lang="en-GB" i="1" dirty="0"/>
              <a:t>Scientific American: Environmental Science for a Changing World</a:t>
            </a:r>
            <a:r>
              <a:rPr lang="en-GB" dirty="0"/>
              <a:t>, 4e</a:t>
            </a:r>
            <a:endParaRPr lang="en-US" dirty="0"/>
          </a:p>
          <a:p>
            <a:pPr marL="0" indent="0" fontAlgn="t">
              <a:buNone/>
            </a:pPr>
            <a:r>
              <a:rPr lang="en-GB" dirty="0"/>
              <a:t>© 2021 W. H. Freeman and Company</a:t>
            </a:r>
            <a:endParaRPr lang="en-US" dirty="0"/>
          </a:p>
        </p:txBody>
      </p:sp>
    </p:spTree>
    <p:extLst>
      <p:ext uri="{BB962C8B-B14F-4D97-AF65-F5344CB8AC3E}">
        <p14:creationId xmlns:p14="http://schemas.microsoft.com/office/powerpoint/2010/main" val="2066932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2A25-5E8C-4515-AF8A-B6B4B792B9F8}"/>
              </a:ext>
            </a:extLst>
          </p:cNvPr>
          <p:cNvSpPr>
            <a:spLocks noGrp="1"/>
          </p:cNvSpPr>
          <p:nvPr>
            <p:ph type="title"/>
          </p:nvPr>
        </p:nvSpPr>
        <p:spPr/>
        <p:txBody>
          <a:bodyPr>
            <a:normAutofit fontScale="90000"/>
          </a:bodyPr>
          <a:lstStyle/>
          <a:p>
            <a:pPr algn="ctr"/>
            <a:r>
              <a:rPr lang="en-US" b="1" dirty="0"/>
              <a:t>VII. What New Technologies Allow Us to Burn Coal with Fewer Environmental and Health Problems? </a:t>
            </a:r>
          </a:p>
        </p:txBody>
      </p:sp>
      <p:sp>
        <p:nvSpPr>
          <p:cNvPr id="3" name="Content Placeholder 2">
            <a:extLst>
              <a:ext uri="{FF2B5EF4-FFF2-40B4-BE49-F238E27FC236}">
                <a16:creationId xmlns:a16="http://schemas.microsoft.com/office/drawing/2014/main" id="{E8D0BB53-74BF-4F5A-846D-1A3A64D1071C}"/>
              </a:ext>
            </a:extLst>
          </p:cNvPr>
          <p:cNvSpPr>
            <a:spLocks noGrp="1"/>
          </p:cNvSpPr>
          <p:nvPr>
            <p:ph idx="1"/>
          </p:nvPr>
        </p:nvSpPr>
        <p:spPr>
          <a:xfrm>
            <a:off x="838200" y="2209799"/>
            <a:ext cx="10515600" cy="3967163"/>
          </a:xfrm>
        </p:spPr>
        <p:txBody>
          <a:bodyPr/>
          <a:lstStyle/>
          <a:p>
            <a:pPr marL="0" indent="0">
              <a:lnSpc>
                <a:spcPct val="100000"/>
              </a:lnSpc>
              <a:buNone/>
            </a:pPr>
            <a:r>
              <a:rPr lang="en-US" b="1" dirty="0">
                <a:solidFill>
                  <a:srgbClr val="7030A0"/>
                </a:solidFill>
              </a:rPr>
              <a:t>Key Concept 7</a:t>
            </a:r>
            <a:r>
              <a:rPr lang="en-US" dirty="0">
                <a:solidFill>
                  <a:srgbClr val="7030A0"/>
                </a:solidFill>
              </a:rPr>
              <a:t>: </a:t>
            </a:r>
            <a:r>
              <a:rPr lang="en-US" dirty="0"/>
              <a:t>The negative impact of burning coal can be addressed by capturing pollutants before they are released or converting coal to a liquid or gaseous fuel that burns more cleanly. </a:t>
            </a:r>
          </a:p>
        </p:txBody>
      </p:sp>
    </p:spTree>
    <p:extLst>
      <p:ext uri="{BB962C8B-B14F-4D97-AF65-F5344CB8AC3E}">
        <p14:creationId xmlns:p14="http://schemas.microsoft.com/office/powerpoint/2010/main" val="395769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BBB2-6A97-4522-A6EE-B469360D03DE}"/>
              </a:ext>
            </a:extLst>
          </p:cNvPr>
          <p:cNvSpPr>
            <a:spLocks noGrp="1"/>
          </p:cNvSpPr>
          <p:nvPr>
            <p:ph type="title"/>
          </p:nvPr>
        </p:nvSpPr>
        <p:spPr/>
        <p:txBody>
          <a:bodyPr anchor="t"/>
          <a:lstStyle/>
          <a:p>
            <a:r>
              <a:rPr lang="en-US" b="1" dirty="0"/>
              <a:t>Clean Coal Technology and Clean Coal</a:t>
            </a:r>
          </a:p>
        </p:txBody>
      </p:sp>
      <p:sp>
        <p:nvSpPr>
          <p:cNvPr id="3" name="Content Placeholder 2">
            <a:extLst>
              <a:ext uri="{FF2B5EF4-FFF2-40B4-BE49-F238E27FC236}">
                <a16:creationId xmlns:a16="http://schemas.microsoft.com/office/drawing/2014/main" id="{E7482070-6A14-4592-8C4D-4AA30E5A3A20}"/>
              </a:ext>
            </a:extLst>
          </p:cNvPr>
          <p:cNvSpPr>
            <a:spLocks noGrp="1"/>
          </p:cNvSpPr>
          <p:nvPr>
            <p:ph idx="1"/>
          </p:nvPr>
        </p:nvSpPr>
        <p:spPr>
          <a:xfrm>
            <a:off x="838200" y="1825625"/>
            <a:ext cx="10515600" cy="4667250"/>
          </a:xfrm>
        </p:spPr>
        <p:txBody>
          <a:bodyPr>
            <a:normAutofit/>
          </a:bodyPr>
          <a:lstStyle/>
          <a:p>
            <a:pPr marL="0" indent="0">
              <a:spcAft>
                <a:spcPts val="1800"/>
              </a:spcAft>
              <a:buNone/>
            </a:pPr>
            <a:r>
              <a:rPr lang="en-US" b="1" dirty="0"/>
              <a:t>Key Terms</a:t>
            </a:r>
          </a:p>
          <a:p>
            <a:r>
              <a:rPr lang="en-US" b="1" dirty="0"/>
              <a:t>Carbon capture and sequestration (CCS): </a:t>
            </a:r>
            <a:r>
              <a:rPr lang="en-US" dirty="0"/>
              <a:t>The process of removing carbon from fuel combustion emissions or other sources and storing it to prevent its release into the atmosphere.</a:t>
            </a:r>
          </a:p>
          <a:p>
            <a:r>
              <a:rPr lang="en-US" b="1" dirty="0"/>
              <a:t>Clean coal</a:t>
            </a:r>
            <a:r>
              <a:rPr lang="en-US" dirty="0"/>
              <a:t>: A liquid or gaseous product produced by removing some contaminant contained in coal so that the resulting fuel releases less pollution when burned.</a:t>
            </a:r>
          </a:p>
          <a:p>
            <a:pPr lvl="1"/>
            <a:r>
              <a:rPr lang="en-US" sz="2600" dirty="0"/>
              <a:t>The process requires significant inputs of energy.</a:t>
            </a:r>
          </a:p>
          <a:p>
            <a:pPr lvl="1"/>
            <a:r>
              <a:rPr lang="en-US" sz="2600" dirty="0"/>
              <a:t>Lowers the EROEI despite its greater energy efficiency in electricity generation.</a:t>
            </a:r>
          </a:p>
        </p:txBody>
      </p:sp>
    </p:spTree>
    <p:extLst>
      <p:ext uri="{BB962C8B-B14F-4D97-AF65-F5344CB8AC3E}">
        <p14:creationId xmlns:p14="http://schemas.microsoft.com/office/powerpoint/2010/main" val="241958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1F5C-85C2-48E8-B9F1-CC9B80D0DEDF}"/>
              </a:ext>
            </a:extLst>
          </p:cNvPr>
          <p:cNvSpPr>
            <a:spLocks noGrp="1"/>
          </p:cNvSpPr>
          <p:nvPr>
            <p:ph type="title"/>
          </p:nvPr>
        </p:nvSpPr>
        <p:spPr/>
        <p:txBody>
          <a:bodyPr anchor="t"/>
          <a:lstStyle/>
          <a:p>
            <a:pPr algn="ctr"/>
            <a:r>
              <a:rPr lang="en-US" b="1" dirty="0"/>
              <a:t>IG 7: How It Works: Carbon Capture and Sequestration (CCS)</a:t>
            </a:r>
          </a:p>
        </p:txBody>
      </p:sp>
      <p:pic>
        <p:nvPicPr>
          <p:cNvPr id="8" name="Picture Placeholder 7" descr="An illustration describes carbon capture and sequestration.&#10;The illustration shows the steps involved in carbon capture and sequestration. In the first step of capture, carbon dioxide is released when coal is burned, but it is trapped by a solvent before it can exit with the smoke from the smokestack. In the second step, solvent binds to carbon dioxide. In step 3, a stripper separates carbon dioxide from the solvent. In step 4, some of the captured carbon dioxide is used for industrial purposes. In step 5, the rest of the captured carbon dioxide is injected deep underground into unminable coal seams, depleted oil and gas reservoirs, and deep saline aquifers.">
            <a:extLst>
              <a:ext uri="{FF2B5EF4-FFF2-40B4-BE49-F238E27FC236}">
                <a16:creationId xmlns:a16="http://schemas.microsoft.com/office/drawing/2014/main" id="{00E2EC8D-6B4F-45BF-BFFB-F59D36FE2C1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3286161" y="1728404"/>
            <a:ext cx="5619678" cy="4909776"/>
          </a:xfrm>
          <a:prstGeom prst="rect">
            <a:avLst/>
          </a:prstGeom>
        </p:spPr>
      </p:pic>
    </p:spTree>
    <p:extLst>
      <p:ext uri="{BB962C8B-B14F-4D97-AF65-F5344CB8AC3E}">
        <p14:creationId xmlns:p14="http://schemas.microsoft.com/office/powerpoint/2010/main" val="937163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D94C-0A52-4511-A07E-69E2482E6158}"/>
              </a:ext>
            </a:extLst>
          </p:cNvPr>
          <p:cNvSpPr>
            <a:spLocks noGrp="1"/>
          </p:cNvSpPr>
          <p:nvPr>
            <p:ph type="title"/>
          </p:nvPr>
        </p:nvSpPr>
        <p:spPr/>
        <p:txBody>
          <a:bodyPr/>
          <a:lstStyle/>
          <a:p>
            <a:pPr algn="ctr"/>
            <a:r>
              <a:rPr lang="en-US" b="1" dirty="0"/>
              <a:t>VIII. How Can Mining Damage Be Repaired, and How Effective Is This Restoration?</a:t>
            </a:r>
          </a:p>
        </p:txBody>
      </p:sp>
      <p:sp>
        <p:nvSpPr>
          <p:cNvPr id="3" name="Content Placeholder 2">
            <a:extLst>
              <a:ext uri="{FF2B5EF4-FFF2-40B4-BE49-F238E27FC236}">
                <a16:creationId xmlns:a16="http://schemas.microsoft.com/office/drawing/2014/main" id="{EC59FC07-45F5-491F-A073-F97C879B3467}"/>
              </a:ext>
            </a:extLst>
          </p:cNvPr>
          <p:cNvSpPr>
            <a:spLocks noGrp="1"/>
          </p:cNvSpPr>
          <p:nvPr>
            <p:ph idx="1"/>
          </p:nvPr>
        </p:nvSpPr>
        <p:spPr>
          <a:xfrm>
            <a:off x="838200" y="2495550"/>
            <a:ext cx="10515600" cy="3681413"/>
          </a:xfrm>
        </p:spPr>
        <p:txBody>
          <a:bodyPr/>
          <a:lstStyle/>
          <a:p>
            <a:pPr marL="0" indent="0">
              <a:lnSpc>
                <a:spcPct val="100000"/>
              </a:lnSpc>
              <a:buNone/>
            </a:pPr>
            <a:r>
              <a:rPr lang="en-US" b="1" dirty="0">
                <a:solidFill>
                  <a:srgbClr val="7030A0"/>
                </a:solidFill>
              </a:rPr>
              <a:t>Key Concept 8</a:t>
            </a:r>
            <a:r>
              <a:rPr lang="en-US" dirty="0">
                <a:solidFill>
                  <a:srgbClr val="7030A0"/>
                </a:solidFill>
              </a:rPr>
              <a:t>: </a:t>
            </a:r>
            <a:r>
              <a:rPr lang="en-US" dirty="0"/>
              <a:t>Surface coal mines must undergo reclamation once they are closed; this reduces the environmental damage of mining but does not eliminate it.</a:t>
            </a:r>
          </a:p>
        </p:txBody>
      </p:sp>
    </p:spTree>
    <p:extLst>
      <p:ext uri="{BB962C8B-B14F-4D97-AF65-F5344CB8AC3E}">
        <p14:creationId xmlns:p14="http://schemas.microsoft.com/office/powerpoint/2010/main" val="33047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048A-5BAF-4486-93A4-4B7233BB72BA}"/>
              </a:ext>
            </a:extLst>
          </p:cNvPr>
          <p:cNvSpPr>
            <a:spLocks noGrp="1"/>
          </p:cNvSpPr>
          <p:nvPr>
            <p:ph type="title"/>
          </p:nvPr>
        </p:nvSpPr>
        <p:spPr/>
        <p:txBody>
          <a:bodyPr/>
          <a:lstStyle/>
          <a:p>
            <a:pPr algn="ctr"/>
            <a:r>
              <a:rPr lang="en-US" b="1" dirty="0"/>
              <a:t>Case Study: </a:t>
            </a:r>
            <a:r>
              <a:rPr lang="en-US" b="1" dirty="0" err="1"/>
              <a:t>Hobet</a:t>
            </a:r>
            <a:r>
              <a:rPr lang="en-US" b="1" dirty="0"/>
              <a:t> 21 and Mountaintop Removal</a:t>
            </a:r>
          </a:p>
        </p:txBody>
      </p:sp>
      <p:sp>
        <p:nvSpPr>
          <p:cNvPr id="4" name="Content Placeholder 3">
            <a:extLst>
              <a:ext uri="{FF2B5EF4-FFF2-40B4-BE49-F238E27FC236}">
                <a16:creationId xmlns:a16="http://schemas.microsoft.com/office/drawing/2014/main" id="{E3A8EE57-9466-4862-B476-D344DE40FED5}"/>
              </a:ext>
            </a:extLst>
          </p:cNvPr>
          <p:cNvSpPr>
            <a:spLocks noGrp="1"/>
          </p:cNvSpPr>
          <p:nvPr>
            <p:ph idx="1"/>
          </p:nvPr>
        </p:nvSpPr>
        <p:spPr>
          <a:xfrm>
            <a:off x="838199" y="1825625"/>
            <a:ext cx="5138057" cy="4351338"/>
          </a:xfrm>
        </p:spPr>
        <p:txBody>
          <a:bodyPr>
            <a:noAutofit/>
          </a:bodyPr>
          <a:lstStyle/>
          <a:p>
            <a:r>
              <a:rPr lang="en-US" b="1" dirty="0"/>
              <a:t>Mountaintop removal: </a:t>
            </a:r>
            <a:r>
              <a:rPr lang="en-US" dirty="0"/>
              <a:t>a type of mining that involves blasting off several hundred feet of mountaintop, dumping the rubble into adjacent valleys, and harvesting the thin ribbons of coal beneath.</a:t>
            </a:r>
          </a:p>
          <a:p>
            <a:r>
              <a:rPr lang="en-US" dirty="0" err="1"/>
              <a:t>Hobet</a:t>
            </a:r>
            <a:r>
              <a:rPr lang="en-US" dirty="0"/>
              <a:t> 21, at more than 52 square kilometers (20 square miles), is the region’s largest mining operation. </a:t>
            </a:r>
          </a:p>
        </p:txBody>
      </p:sp>
      <p:pic>
        <p:nvPicPr>
          <p:cNvPr id="8" name="Picture Placeholder 7" descr="A map of the United States shows the Hobet 21 mine and the Appalachian region highlighted in green.">
            <a:extLst>
              <a:ext uri="{FF2B5EF4-FFF2-40B4-BE49-F238E27FC236}">
                <a16:creationId xmlns:a16="http://schemas.microsoft.com/office/drawing/2014/main" id="{340094CD-0FAF-4D9D-B0B4-84578A2D42B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308404" y="1825625"/>
            <a:ext cx="5591782" cy="4463433"/>
          </a:xfrm>
          <a:prstGeom prst="rect">
            <a:avLst/>
          </a:prstGeom>
        </p:spPr>
      </p:pic>
    </p:spTree>
    <p:extLst>
      <p:ext uri="{BB962C8B-B14F-4D97-AF65-F5344CB8AC3E}">
        <p14:creationId xmlns:p14="http://schemas.microsoft.com/office/powerpoint/2010/main" val="16554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B23D-A38B-4FED-89BB-68A7A0D038E1}"/>
              </a:ext>
            </a:extLst>
          </p:cNvPr>
          <p:cNvSpPr>
            <a:spLocks noGrp="1"/>
          </p:cNvSpPr>
          <p:nvPr>
            <p:ph type="title"/>
          </p:nvPr>
        </p:nvSpPr>
        <p:spPr/>
        <p:txBody>
          <a:bodyPr anchor="t"/>
          <a:lstStyle/>
          <a:p>
            <a:r>
              <a:rPr lang="en-US" b="1" dirty="0"/>
              <a:t>Reclamation (1 of 2)</a:t>
            </a:r>
          </a:p>
        </p:txBody>
      </p:sp>
      <p:sp>
        <p:nvSpPr>
          <p:cNvPr id="3" name="Content Placeholder 2">
            <a:extLst>
              <a:ext uri="{FF2B5EF4-FFF2-40B4-BE49-F238E27FC236}">
                <a16:creationId xmlns:a16="http://schemas.microsoft.com/office/drawing/2014/main" id="{115F6527-F073-4211-8ACC-6FABBDB35F1D}"/>
              </a:ext>
            </a:extLst>
          </p:cNvPr>
          <p:cNvSpPr>
            <a:spLocks noGrp="1"/>
          </p:cNvSpPr>
          <p:nvPr>
            <p:ph idx="1"/>
          </p:nvPr>
        </p:nvSpPr>
        <p:spPr/>
        <p:txBody>
          <a:bodyPr>
            <a:noAutofit/>
          </a:bodyPr>
          <a:lstStyle/>
          <a:p>
            <a:pPr marL="0" indent="0">
              <a:lnSpc>
                <a:spcPct val="100000"/>
              </a:lnSpc>
              <a:spcBef>
                <a:spcPts val="624"/>
              </a:spcBef>
              <a:spcAft>
                <a:spcPts val="1800"/>
              </a:spcAft>
              <a:buNone/>
            </a:pPr>
            <a:r>
              <a:rPr lang="en-US" b="1" dirty="0">
                <a:solidFill>
                  <a:srgbClr val="0014FE"/>
                </a:solidFill>
              </a:rPr>
              <a:t>Key Terms</a:t>
            </a:r>
            <a:endParaRPr lang="en-US" b="1" dirty="0"/>
          </a:p>
          <a:p>
            <a:pPr>
              <a:lnSpc>
                <a:spcPct val="100000"/>
              </a:lnSpc>
              <a:spcBef>
                <a:spcPts val="624"/>
              </a:spcBef>
            </a:pPr>
            <a:r>
              <a:rPr lang="en-US" b="1" dirty="0"/>
              <a:t>U.S. Surface Mining Control and Reclamation Act</a:t>
            </a:r>
            <a:r>
              <a:rPr lang="en-US" dirty="0"/>
              <a:t> </a:t>
            </a:r>
            <a:r>
              <a:rPr lang="en-US" b="1" dirty="0"/>
              <a:t>(1977)</a:t>
            </a:r>
            <a:r>
              <a:rPr lang="en-US" dirty="0"/>
              <a:t>: mandates that areas that have been surface mined for coal be reclaimed once the mine closes.</a:t>
            </a:r>
          </a:p>
          <a:p>
            <a:pPr>
              <a:lnSpc>
                <a:spcPct val="100000"/>
              </a:lnSpc>
              <a:spcBef>
                <a:spcPts val="624"/>
              </a:spcBef>
            </a:pPr>
            <a:r>
              <a:rPr lang="en-US" b="1" dirty="0"/>
              <a:t>Reclamation</a:t>
            </a:r>
            <a:r>
              <a:rPr lang="en-US" dirty="0"/>
              <a:t>: requires that the area be returned to a state close to its </a:t>
            </a:r>
            <a:r>
              <a:rPr lang="en-US" dirty="0" err="1"/>
              <a:t>premining</a:t>
            </a:r>
            <a:r>
              <a:rPr lang="en-US" dirty="0"/>
              <a:t> condition.</a:t>
            </a:r>
          </a:p>
          <a:p>
            <a:pPr lvl="2">
              <a:lnSpc>
                <a:spcPct val="100000"/>
              </a:lnSpc>
              <a:spcBef>
                <a:spcPts val="624"/>
              </a:spcBef>
            </a:pPr>
            <a:r>
              <a:rPr lang="en-US" sz="2600" dirty="0"/>
              <a:t>Reclamation of MTR sites is difficult due to the total destruction of the forest habitat and the loss of soil and native species.</a:t>
            </a:r>
          </a:p>
        </p:txBody>
      </p:sp>
    </p:spTree>
    <p:extLst>
      <p:ext uri="{BB962C8B-B14F-4D97-AF65-F5344CB8AC3E}">
        <p14:creationId xmlns:p14="http://schemas.microsoft.com/office/powerpoint/2010/main" val="32106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B23D-A38B-4FED-89BB-68A7A0D038E1}"/>
              </a:ext>
            </a:extLst>
          </p:cNvPr>
          <p:cNvSpPr>
            <a:spLocks noGrp="1"/>
          </p:cNvSpPr>
          <p:nvPr>
            <p:ph type="title"/>
          </p:nvPr>
        </p:nvSpPr>
        <p:spPr/>
        <p:txBody>
          <a:bodyPr anchor="t"/>
          <a:lstStyle/>
          <a:p>
            <a:r>
              <a:rPr lang="en-US" b="1" dirty="0"/>
              <a:t>Reclamation (2 of 2)</a:t>
            </a:r>
          </a:p>
        </p:txBody>
      </p:sp>
      <p:sp>
        <p:nvSpPr>
          <p:cNvPr id="3" name="Content Placeholder 2">
            <a:extLst>
              <a:ext uri="{FF2B5EF4-FFF2-40B4-BE49-F238E27FC236}">
                <a16:creationId xmlns:a16="http://schemas.microsoft.com/office/drawing/2014/main" id="{28482A83-D799-4161-8F06-CF491BECEE99}"/>
              </a:ext>
            </a:extLst>
          </p:cNvPr>
          <p:cNvSpPr>
            <a:spLocks noGrp="1"/>
          </p:cNvSpPr>
          <p:nvPr>
            <p:ph idx="1"/>
          </p:nvPr>
        </p:nvSpPr>
        <p:spPr>
          <a:xfrm>
            <a:off x="838199" y="1488168"/>
            <a:ext cx="11070771" cy="909638"/>
          </a:xfrm>
        </p:spPr>
        <p:txBody>
          <a:bodyPr/>
          <a:lstStyle/>
          <a:p>
            <a:pPr marL="0" indent="0">
              <a:buNone/>
            </a:pPr>
            <a:r>
              <a:rPr lang="en-US" dirty="0"/>
              <a:t>A reclamation site. Note that the original mountain contouring and forest cannot be replaced.</a:t>
            </a:r>
          </a:p>
        </p:txBody>
      </p:sp>
      <p:pic>
        <p:nvPicPr>
          <p:cNvPr id="10" name="Picture Placeholder 9" descr="A photo shows a valley in West Virginia, with grasses on some parts of it.">
            <a:extLst>
              <a:ext uri="{FF2B5EF4-FFF2-40B4-BE49-F238E27FC236}">
                <a16:creationId xmlns:a16="http://schemas.microsoft.com/office/drawing/2014/main" id="{B80B43FB-E7DF-4F4F-8218-488E47AE7B0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28800" y="2397806"/>
            <a:ext cx="8534400" cy="4279392"/>
          </a:xfrm>
          <a:prstGeom prst="rect">
            <a:avLst/>
          </a:prstGeom>
        </p:spPr>
      </p:pic>
    </p:spTree>
    <p:extLst>
      <p:ext uri="{BB962C8B-B14F-4D97-AF65-F5344CB8AC3E}">
        <p14:creationId xmlns:p14="http://schemas.microsoft.com/office/powerpoint/2010/main" val="854319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B23D-A38B-4FED-89BB-68A7A0D038E1}"/>
              </a:ext>
            </a:extLst>
          </p:cNvPr>
          <p:cNvSpPr>
            <a:spLocks noGrp="1"/>
          </p:cNvSpPr>
          <p:nvPr>
            <p:ph type="title"/>
          </p:nvPr>
        </p:nvSpPr>
        <p:spPr/>
        <p:txBody>
          <a:bodyPr anchor="t"/>
          <a:lstStyle/>
          <a:p>
            <a:r>
              <a:rPr lang="en-US" b="1" dirty="0"/>
              <a:t>Stream Reclamation</a:t>
            </a:r>
          </a:p>
        </p:txBody>
      </p:sp>
      <p:sp>
        <p:nvSpPr>
          <p:cNvPr id="3" name="Content Placeholder 2">
            <a:extLst>
              <a:ext uri="{FF2B5EF4-FFF2-40B4-BE49-F238E27FC236}">
                <a16:creationId xmlns:a16="http://schemas.microsoft.com/office/drawing/2014/main" id="{115F6527-F073-4211-8ACC-6FABBDB35F1D}"/>
              </a:ext>
            </a:extLst>
          </p:cNvPr>
          <p:cNvSpPr>
            <a:spLocks noGrp="1"/>
          </p:cNvSpPr>
          <p:nvPr>
            <p:ph idx="1"/>
          </p:nvPr>
        </p:nvSpPr>
        <p:spPr/>
        <p:txBody>
          <a:bodyPr>
            <a:noAutofit/>
          </a:bodyPr>
          <a:lstStyle/>
          <a:p>
            <a:pPr>
              <a:lnSpc>
                <a:spcPct val="100000"/>
              </a:lnSpc>
            </a:pPr>
            <a:r>
              <a:rPr lang="en-US" dirty="0"/>
              <a:t>The Clean Water Act (1973) requires that damaged streams be returned close enough to their original state such that the overall impact on the stream ecosystem is “nonsignificant.”</a:t>
            </a:r>
          </a:p>
          <a:p>
            <a:pPr lvl="1">
              <a:lnSpc>
                <a:spcPct val="100000"/>
              </a:lnSpc>
            </a:pPr>
            <a:r>
              <a:rPr lang="en-US" sz="2600" dirty="0"/>
              <a:t>The method of choice is to dig drainage ditches and line them with stones in a way that resembles a stream or river.</a:t>
            </a:r>
          </a:p>
          <a:p>
            <a:pPr lvl="1">
              <a:lnSpc>
                <a:spcPct val="100000"/>
              </a:lnSpc>
            </a:pPr>
            <a:r>
              <a:rPr lang="en-US" sz="2600" dirty="0"/>
              <a:t>These do not perform the ecological functions of a stream.</a:t>
            </a:r>
          </a:p>
        </p:txBody>
      </p:sp>
    </p:spTree>
    <p:extLst>
      <p:ext uri="{BB962C8B-B14F-4D97-AF65-F5344CB8AC3E}">
        <p14:creationId xmlns:p14="http://schemas.microsoft.com/office/powerpoint/2010/main" val="322173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8E11E-7CBE-4056-B1E9-9B117497A6D0}"/>
              </a:ext>
            </a:extLst>
          </p:cNvPr>
          <p:cNvSpPr>
            <a:spLocks noGrp="1"/>
          </p:cNvSpPr>
          <p:nvPr>
            <p:ph type="title"/>
          </p:nvPr>
        </p:nvSpPr>
        <p:spPr/>
        <p:txBody>
          <a:bodyPr anchor="t"/>
          <a:lstStyle/>
          <a:p>
            <a:pPr algn="ctr"/>
            <a:r>
              <a:rPr lang="en-US" b="1" dirty="0"/>
              <a:t>IG 8: Mine Site Reclamation</a:t>
            </a:r>
          </a:p>
        </p:txBody>
      </p:sp>
      <p:pic>
        <p:nvPicPr>
          <p:cNvPr id="8" name="Picture Placeholder 7" descr="Illustrations show the reclamation of the coal mine site.&#10;An illustration shows a mountain area with a local community located on its bases. It marks a coal seam present under the soil, a dense forest, a small mountain stream that drains into a large river below, and a local community by the side of a river. A second illustration shows a mountaintop removal to depict mine site reclamation. It marks the overburden that was dumped into the valley below is smoothed over to produce a slope. Older reclamation methods left behind grasslands that are not suitable for reforestation. Newer methods take steps to improve soil and plant native trees and shrubs. It also shows a stream connected to a text that reads, &quot;The original streams are gone but steps are taken to redirect water ﬂow; these new “streams” may not function as a native stream would have.&quot;">
            <a:extLst>
              <a:ext uri="{FF2B5EF4-FFF2-40B4-BE49-F238E27FC236}">
                <a16:creationId xmlns:a16="http://schemas.microsoft.com/office/drawing/2014/main" id="{3A420A21-DBF9-4EE5-ACC5-14B96D6BA22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28800" y="2109382"/>
            <a:ext cx="8534400" cy="3639312"/>
          </a:xfrm>
          <a:prstGeom prst="rect">
            <a:avLst/>
          </a:prstGeom>
        </p:spPr>
      </p:pic>
    </p:spTree>
    <p:extLst>
      <p:ext uri="{BB962C8B-B14F-4D97-AF65-F5344CB8AC3E}">
        <p14:creationId xmlns:p14="http://schemas.microsoft.com/office/powerpoint/2010/main" val="2127174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93A9-FDE2-471A-931E-6DB92F4485B9}"/>
              </a:ext>
            </a:extLst>
          </p:cNvPr>
          <p:cNvSpPr>
            <a:spLocks noGrp="1"/>
          </p:cNvSpPr>
          <p:nvPr>
            <p:ph type="title"/>
          </p:nvPr>
        </p:nvSpPr>
        <p:spPr/>
        <p:txBody>
          <a:bodyPr anchor="t"/>
          <a:lstStyle/>
          <a:p>
            <a:pPr algn="ctr"/>
            <a:r>
              <a:rPr lang="en-US" b="1" dirty="0"/>
              <a:t>Summary</a:t>
            </a:r>
          </a:p>
        </p:txBody>
      </p:sp>
      <p:sp>
        <p:nvSpPr>
          <p:cNvPr id="3" name="Content Placeholder 2">
            <a:extLst>
              <a:ext uri="{FF2B5EF4-FFF2-40B4-BE49-F238E27FC236}">
                <a16:creationId xmlns:a16="http://schemas.microsoft.com/office/drawing/2014/main" id="{88489F57-37DD-4D08-A913-653990971BB8}"/>
              </a:ext>
            </a:extLst>
          </p:cNvPr>
          <p:cNvSpPr>
            <a:spLocks noGrp="1"/>
          </p:cNvSpPr>
          <p:nvPr>
            <p:ph idx="1"/>
          </p:nvPr>
        </p:nvSpPr>
        <p:spPr/>
        <p:txBody>
          <a:bodyPr>
            <a:normAutofit fontScale="92500"/>
          </a:bodyPr>
          <a:lstStyle/>
          <a:p>
            <a:r>
              <a:rPr lang="en-US" dirty="0"/>
              <a:t>In West Virginia, coal reserves are expected to last another 50 years, at best.</a:t>
            </a:r>
          </a:p>
          <a:p>
            <a:r>
              <a:rPr lang="en-US" dirty="0"/>
              <a:t>Once the coal is gone, the clean-up will be significant.</a:t>
            </a:r>
          </a:p>
          <a:p>
            <a:r>
              <a:rPr lang="en-US" dirty="0"/>
              <a:t>As the Spruce No. 1 and the </a:t>
            </a:r>
            <a:r>
              <a:rPr lang="en-US" dirty="0" err="1"/>
              <a:t>Hobet</a:t>
            </a:r>
            <a:r>
              <a:rPr lang="en-US" dirty="0"/>
              <a:t> mines in West Virginia have shown us, coal mining, especially MTR, causes irreversible environmental degradation and significant environmental and health risks.</a:t>
            </a:r>
          </a:p>
          <a:p>
            <a:r>
              <a:rPr lang="en-US" dirty="0"/>
              <a:t>Although researchers are developing ways to lessen the impact of burning coal, the best way to reduce the environmental impact is to use less of it.</a:t>
            </a:r>
          </a:p>
          <a:p>
            <a:r>
              <a:rPr lang="en-US" dirty="0"/>
              <a:t>Perhaps it is time to accept that our coal reserves are coming to an end and instead focus our attention on renewable forms of energy.</a:t>
            </a:r>
          </a:p>
        </p:txBody>
      </p:sp>
    </p:spTree>
    <p:extLst>
      <p:ext uri="{BB962C8B-B14F-4D97-AF65-F5344CB8AC3E}">
        <p14:creationId xmlns:p14="http://schemas.microsoft.com/office/powerpoint/2010/main" val="3302434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AD91-3AA4-4703-96EC-90B8A499C150}"/>
              </a:ext>
            </a:extLst>
          </p:cNvPr>
          <p:cNvSpPr>
            <a:spLocks noGrp="1"/>
          </p:cNvSpPr>
          <p:nvPr>
            <p:ph type="ctrTitle"/>
          </p:nvPr>
        </p:nvSpPr>
        <p:spPr>
          <a:xfrm>
            <a:off x="1066800" y="392553"/>
            <a:ext cx="10058400" cy="830192"/>
          </a:xfrm>
        </p:spPr>
        <p:txBody>
          <a:bodyPr anchor="t">
            <a:normAutofit/>
          </a:bodyPr>
          <a:lstStyle/>
          <a:p>
            <a:r>
              <a:rPr lang="en-US" sz="4800" b="1" dirty="0"/>
              <a:t>Module 9.2</a:t>
            </a:r>
            <a:endParaRPr lang="en-US" sz="4000" dirty="0"/>
          </a:p>
        </p:txBody>
      </p:sp>
      <p:sp>
        <p:nvSpPr>
          <p:cNvPr id="3" name="Subtitle 2">
            <a:extLst>
              <a:ext uri="{FF2B5EF4-FFF2-40B4-BE49-F238E27FC236}">
                <a16:creationId xmlns:a16="http://schemas.microsoft.com/office/drawing/2014/main" id="{F20AD437-EFFF-4AEB-8222-3572ACCD5F67}"/>
              </a:ext>
            </a:extLst>
          </p:cNvPr>
          <p:cNvSpPr>
            <a:spLocks noGrp="1"/>
          </p:cNvSpPr>
          <p:nvPr>
            <p:ph type="subTitle" idx="1"/>
          </p:nvPr>
        </p:nvSpPr>
        <p:spPr>
          <a:xfrm>
            <a:off x="1524000" y="1191726"/>
            <a:ext cx="9144000" cy="479615"/>
          </a:xfrm>
        </p:spPr>
        <p:txBody>
          <a:bodyPr>
            <a:normAutofit/>
          </a:bodyPr>
          <a:lstStyle/>
          <a:p>
            <a:r>
              <a:rPr lang="en-US" sz="2800" dirty="0"/>
              <a:t>Oil and Natural Gas: The Bakken Oil Boom</a:t>
            </a:r>
          </a:p>
        </p:txBody>
      </p:sp>
      <p:pic>
        <p:nvPicPr>
          <p:cNvPr id="6" name="Picture Placeholder 5" descr="A photo shows a fracking drill rig surrounded by prairie.">
            <a:extLst>
              <a:ext uri="{FF2B5EF4-FFF2-40B4-BE49-F238E27FC236}">
                <a16:creationId xmlns:a16="http://schemas.microsoft.com/office/drawing/2014/main" id="{6EE1D9C4-5A56-4803-9830-039C3C372BF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951820" y="1710920"/>
            <a:ext cx="6288360" cy="4909776"/>
          </a:xfrm>
          <a:prstGeom prst="rect">
            <a:avLst/>
          </a:prstGeom>
        </p:spPr>
      </p:pic>
    </p:spTree>
    <p:extLst>
      <p:ext uri="{BB962C8B-B14F-4D97-AF65-F5344CB8AC3E}">
        <p14:creationId xmlns:p14="http://schemas.microsoft.com/office/powerpoint/2010/main" val="785766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A86D-36B4-4E8D-A433-820FFF69F44A}"/>
              </a:ext>
            </a:extLst>
          </p:cNvPr>
          <p:cNvSpPr>
            <a:spLocks noGrp="1"/>
          </p:cNvSpPr>
          <p:nvPr>
            <p:ph type="title"/>
          </p:nvPr>
        </p:nvSpPr>
        <p:spPr/>
        <p:txBody>
          <a:bodyPr anchor="t"/>
          <a:lstStyle/>
          <a:p>
            <a:r>
              <a:rPr lang="en-US" b="1" dirty="0"/>
              <a:t>Core Message</a:t>
            </a:r>
          </a:p>
        </p:txBody>
      </p:sp>
      <p:sp>
        <p:nvSpPr>
          <p:cNvPr id="3" name="Content Placeholder 2">
            <a:extLst>
              <a:ext uri="{FF2B5EF4-FFF2-40B4-BE49-F238E27FC236}">
                <a16:creationId xmlns:a16="http://schemas.microsoft.com/office/drawing/2014/main" id="{5B5F2C51-8BE4-4711-997A-01D4941D5328}"/>
              </a:ext>
            </a:extLst>
          </p:cNvPr>
          <p:cNvSpPr>
            <a:spLocks noGrp="1"/>
          </p:cNvSpPr>
          <p:nvPr>
            <p:ph idx="1"/>
          </p:nvPr>
        </p:nvSpPr>
        <p:spPr/>
        <p:txBody>
          <a:bodyPr/>
          <a:lstStyle/>
          <a:p>
            <a:r>
              <a:rPr lang="en-US" dirty="0"/>
              <a:t>Oil and natural gas:</a:t>
            </a:r>
          </a:p>
          <a:p>
            <a:pPr lvl="1"/>
            <a:r>
              <a:rPr lang="en-US" sz="2600" dirty="0"/>
              <a:t>Vital resources</a:t>
            </a:r>
          </a:p>
          <a:p>
            <a:pPr lvl="1"/>
            <a:r>
              <a:rPr lang="en-US" sz="2600" dirty="0"/>
              <a:t>A lot of environmental damage</a:t>
            </a:r>
          </a:p>
          <a:p>
            <a:pPr lvl="1"/>
            <a:r>
              <a:rPr lang="en-US" sz="2600" dirty="0"/>
              <a:t>Conventional supplies dwindling</a:t>
            </a:r>
          </a:p>
          <a:p>
            <a:r>
              <a:rPr lang="en-US" dirty="0"/>
              <a:t>Unconventional  sources</a:t>
            </a:r>
          </a:p>
          <a:p>
            <a:pPr lvl="1"/>
            <a:r>
              <a:rPr lang="en-US" sz="2600" dirty="0"/>
              <a:t>More difficult and expensive to extract</a:t>
            </a:r>
          </a:p>
        </p:txBody>
      </p:sp>
      <p:pic>
        <p:nvPicPr>
          <p:cNvPr id="8" name="Picture Placeholder 7" descr="A photo shows oil pumps in a row.">
            <a:extLst>
              <a:ext uri="{FF2B5EF4-FFF2-40B4-BE49-F238E27FC236}">
                <a16:creationId xmlns:a16="http://schemas.microsoft.com/office/drawing/2014/main" id="{EB80269D-E81C-48FE-B5D7-EC4335426A7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174500" y="1143279"/>
            <a:ext cx="4398188" cy="5400754"/>
          </a:xfrm>
          <a:prstGeom prst="rect">
            <a:avLst/>
          </a:prstGeom>
        </p:spPr>
      </p:pic>
    </p:spTree>
    <p:extLst>
      <p:ext uri="{BB962C8B-B14F-4D97-AF65-F5344CB8AC3E}">
        <p14:creationId xmlns:p14="http://schemas.microsoft.com/office/powerpoint/2010/main" val="4168604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A59F-B406-4156-ADA2-4DC6FBE7DE51}"/>
              </a:ext>
            </a:extLst>
          </p:cNvPr>
          <p:cNvSpPr>
            <a:spLocks noGrp="1"/>
          </p:cNvSpPr>
          <p:nvPr>
            <p:ph type="title"/>
          </p:nvPr>
        </p:nvSpPr>
        <p:spPr/>
        <p:txBody>
          <a:bodyPr anchor="t"/>
          <a:lstStyle/>
          <a:p>
            <a:r>
              <a:rPr lang="en-US" b="1" dirty="0"/>
              <a:t>Case Study: Can Fracking Lead to Energy Independence?</a:t>
            </a:r>
          </a:p>
        </p:txBody>
      </p:sp>
      <p:sp>
        <p:nvSpPr>
          <p:cNvPr id="7" name="Content Placeholder 6">
            <a:extLst>
              <a:ext uri="{FF2B5EF4-FFF2-40B4-BE49-F238E27FC236}">
                <a16:creationId xmlns:a16="http://schemas.microsoft.com/office/drawing/2014/main" id="{3588059F-0C5A-4F34-991F-1EFA1395221B}"/>
              </a:ext>
            </a:extLst>
          </p:cNvPr>
          <p:cNvSpPr>
            <a:spLocks noGrp="1"/>
          </p:cNvSpPr>
          <p:nvPr>
            <p:ph idx="1"/>
          </p:nvPr>
        </p:nvSpPr>
        <p:spPr/>
        <p:txBody>
          <a:bodyPr>
            <a:normAutofit fontScale="85000" lnSpcReduction="10000"/>
          </a:bodyPr>
          <a:lstStyle/>
          <a:p>
            <a:r>
              <a:rPr lang="en-US" dirty="0"/>
              <a:t>Prior to 2006, North Dakota and the other prairie states were suffering a mass exodus of their human population.</a:t>
            </a:r>
          </a:p>
          <a:p>
            <a:r>
              <a:rPr lang="en-US" dirty="0"/>
              <a:t>In six years, an oil boom in Bakken, North Dakota, reversed the exodus, and Bakken became one of the most expensive cities in the U.S. to live in.</a:t>
            </a:r>
          </a:p>
          <a:p>
            <a:r>
              <a:rPr lang="en-US" dirty="0"/>
              <a:t>Bakken oil reserves are collected via fracking.</a:t>
            </a:r>
          </a:p>
          <a:p>
            <a:r>
              <a:rPr lang="en-US" dirty="0"/>
              <a:t>By 2014, the price of oil was dropping.</a:t>
            </a:r>
          </a:p>
        </p:txBody>
      </p:sp>
      <p:pic>
        <p:nvPicPr>
          <p:cNvPr id="5" name="Content Placeholder 4" descr="A map of the United States of America locates the Bakken Formation in North Dakota."/>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536568" y="2001420"/>
            <a:ext cx="5267246" cy="3963659"/>
          </a:xfrm>
          <a:prstGeom prst="rect">
            <a:avLst/>
          </a:prstGeom>
        </p:spPr>
      </p:pic>
    </p:spTree>
    <p:extLst>
      <p:ext uri="{BB962C8B-B14F-4D97-AF65-F5344CB8AC3E}">
        <p14:creationId xmlns:p14="http://schemas.microsoft.com/office/powerpoint/2010/main" val="139089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2173-F6D6-4E44-B355-4802919C6AAB}"/>
              </a:ext>
            </a:extLst>
          </p:cNvPr>
          <p:cNvSpPr>
            <a:spLocks noGrp="1"/>
          </p:cNvSpPr>
          <p:nvPr>
            <p:ph type="title"/>
          </p:nvPr>
        </p:nvSpPr>
        <p:spPr/>
        <p:txBody>
          <a:bodyPr anchor="t"/>
          <a:lstStyle/>
          <a:p>
            <a:pPr algn="ctr"/>
            <a:r>
              <a:rPr lang="en-US" b="1" dirty="0"/>
              <a:t>I. How Are Fossil Fuels Formed, and Why Are They Considered Nonrenewable Resources? </a:t>
            </a:r>
          </a:p>
        </p:txBody>
      </p:sp>
      <p:sp>
        <p:nvSpPr>
          <p:cNvPr id="3" name="Content Placeholder 2">
            <a:extLst>
              <a:ext uri="{FF2B5EF4-FFF2-40B4-BE49-F238E27FC236}">
                <a16:creationId xmlns:a16="http://schemas.microsoft.com/office/drawing/2014/main" id="{568D43D6-217A-4C37-B6E8-A1C8E26D6874}"/>
              </a:ext>
            </a:extLst>
          </p:cNvPr>
          <p:cNvSpPr>
            <a:spLocks noGrp="1"/>
          </p:cNvSpPr>
          <p:nvPr>
            <p:ph idx="1"/>
          </p:nvPr>
        </p:nvSpPr>
        <p:spPr>
          <a:xfrm>
            <a:off x="838200" y="2466753"/>
            <a:ext cx="10515600" cy="3710210"/>
          </a:xfrm>
        </p:spPr>
        <p:txBody>
          <a:bodyPr/>
          <a:lstStyle/>
          <a:p>
            <a:pPr marL="0" indent="0">
              <a:lnSpc>
                <a:spcPct val="100000"/>
              </a:lnSpc>
              <a:buNone/>
            </a:pPr>
            <a:r>
              <a:rPr lang="en-US" b="1" dirty="0">
                <a:solidFill>
                  <a:srgbClr val="7030A0"/>
                </a:solidFill>
              </a:rPr>
              <a:t>Key Concept 1</a:t>
            </a:r>
            <a:r>
              <a:rPr lang="en-US" dirty="0">
                <a:solidFill>
                  <a:srgbClr val="6900FF"/>
                </a:solidFill>
              </a:rPr>
              <a:t>: </a:t>
            </a:r>
            <a:r>
              <a:rPr lang="en-US" dirty="0"/>
              <a:t>Fossil fuels form when organic matter is buried and subjected to high temperature and pressure. Because we use them much faster than they form, they are considered nonrenewable resources. </a:t>
            </a:r>
          </a:p>
        </p:txBody>
      </p:sp>
    </p:spTree>
    <p:extLst>
      <p:ext uri="{BB962C8B-B14F-4D97-AF65-F5344CB8AC3E}">
        <p14:creationId xmlns:p14="http://schemas.microsoft.com/office/powerpoint/2010/main" val="2091512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18D9-930B-4CE6-B070-5C57642B85CE}"/>
              </a:ext>
            </a:extLst>
          </p:cNvPr>
          <p:cNvSpPr>
            <a:spLocks noGrp="1"/>
          </p:cNvSpPr>
          <p:nvPr>
            <p:ph type="title"/>
          </p:nvPr>
        </p:nvSpPr>
        <p:spPr/>
        <p:txBody>
          <a:bodyPr anchor="t"/>
          <a:lstStyle/>
          <a:p>
            <a:r>
              <a:rPr lang="en-US" b="1" dirty="0"/>
              <a:t>Fossil Fuels</a:t>
            </a:r>
          </a:p>
        </p:txBody>
      </p:sp>
      <p:sp>
        <p:nvSpPr>
          <p:cNvPr id="3" name="Content Placeholder 2">
            <a:extLst>
              <a:ext uri="{FF2B5EF4-FFF2-40B4-BE49-F238E27FC236}">
                <a16:creationId xmlns:a16="http://schemas.microsoft.com/office/drawing/2014/main" id="{80985DAE-64A3-46A8-8DD2-28EF32AC8800}"/>
              </a:ext>
            </a:extLst>
          </p:cNvPr>
          <p:cNvSpPr>
            <a:spLocks noGrp="1"/>
          </p:cNvSpPr>
          <p:nvPr>
            <p:ph idx="1"/>
          </p:nvPr>
        </p:nvSpPr>
        <p:spPr>
          <a:xfrm>
            <a:off x="512135" y="1690687"/>
            <a:ext cx="5583865" cy="4802187"/>
          </a:xfrm>
        </p:spPr>
        <p:txBody>
          <a:bodyPr>
            <a:noAutofit/>
          </a:bodyPr>
          <a:lstStyle/>
          <a:p>
            <a:pPr marL="0" indent="0">
              <a:buNone/>
            </a:pPr>
            <a:r>
              <a:rPr lang="en-US" b="1" dirty="0">
                <a:solidFill>
                  <a:srgbClr val="0014FE"/>
                </a:solidFill>
              </a:rPr>
              <a:t>Key Terms</a:t>
            </a:r>
          </a:p>
          <a:p>
            <a:r>
              <a:rPr lang="en-US" b="1" dirty="0"/>
              <a:t>Fossil fuel</a:t>
            </a:r>
            <a:r>
              <a:rPr lang="en-US" dirty="0"/>
              <a:t>: a variety of hydrocarbons formed from the remains of dead organisms that are buried in sediment under low oxygen conditions that slow down decomposition tremendously</a:t>
            </a:r>
          </a:p>
          <a:p>
            <a:pPr lvl="1"/>
            <a:r>
              <a:rPr lang="en-US" sz="2600" dirty="0"/>
              <a:t>In time, as pressure and heat increase, the buried material goes through a chemical transformation to form oil (a liquid), natural gas, or coal (a solid).</a:t>
            </a:r>
          </a:p>
        </p:txBody>
      </p:sp>
      <p:pic>
        <p:nvPicPr>
          <p:cNvPr id="10" name="Picture Placeholder 9" descr="A photo shows an aerial view of several oil workers' homes in rows in Williston, North Dakota.">
            <a:extLst>
              <a:ext uri="{FF2B5EF4-FFF2-40B4-BE49-F238E27FC236}">
                <a16:creationId xmlns:a16="http://schemas.microsoft.com/office/drawing/2014/main" id="{5A24037D-6213-42C2-9D0C-129C06360C2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252481" y="2126603"/>
            <a:ext cx="5829110" cy="3410029"/>
          </a:xfrm>
          <a:prstGeom prst="rect">
            <a:avLst/>
          </a:prstGeom>
        </p:spPr>
      </p:pic>
      <p:sp>
        <p:nvSpPr>
          <p:cNvPr id="7" name="Content Placeholder 6">
            <a:extLst>
              <a:ext uri="{FF2B5EF4-FFF2-40B4-BE49-F238E27FC236}">
                <a16:creationId xmlns:a16="http://schemas.microsoft.com/office/drawing/2014/main" id="{CDBE6D97-3CE7-4D70-9CF1-FA97E5FC6A5A}"/>
              </a:ext>
            </a:extLst>
          </p:cNvPr>
          <p:cNvSpPr>
            <a:spLocks noGrp="1"/>
          </p:cNvSpPr>
          <p:nvPr>
            <p:ph sz="quarter" idx="13"/>
          </p:nvPr>
        </p:nvSpPr>
        <p:spPr>
          <a:xfrm>
            <a:off x="6506754" y="5589769"/>
            <a:ext cx="5327281" cy="736600"/>
          </a:xfrm>
        </p:spPr>
        <p:txBody>
          <a:bodyPr>
            <a:normAutofit/>
          </a:bodyPr>
          <a:lstStyle/>
          <a:p>
            <a:pPr marL="0" indent="0">
              <a:buNone/>
            </a:pPr>
            <a:r>
              <a:rPr lang="en-US" sz="2200" dirty="0"/>
              <a:t>A mobile home park in Williston, N.D., once the most expensive city in which to rent</a:t>
            </a:r>
          </a:p>
        </p:txBody>
      </p:sp>
    </p:spTree>
    <p:extLst>
      <p:ext uri="{BB962C8B-B14F-4D97-AF65-F5344CB8AC3E}">
        <p14:creationId xmlns:p14="http://schemas.microsoft.com/office/powerpoint/2010/main" val="18035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DA8B-00C5-40E5-A9A3-027C27994918}"/>
              </a:ext>
            </a:extLst>
          </p:cNvPr>
          <p:cNvSpPr>
            <a:spLocks noGrp="1"/>
          </p:cNvSpPr>
          <p:nvPr>
            <p:ph type="title"/>
          </p:nvPr>
        </p:nvSpPr>
        <p:spPr/>
        <p:txBody>
          <a:bodyPr anchor="t"/>
          <a:lstStyle/>
          <a:p>
            <a:r>
              <a:rPr lang="en-US" b="1" dirty="0"/>
              <a:t>Coal</a:t>
            </a:r>
          </a:p>
        </p:txBody>
      </p:sp>
      <p:sp>
        <p:nvSpPr>
          <p:cNvPr id="3" name="Content Placeholder 2" descr="A photo shows seams of coal at a mountaintop.">
            <a:extLst>
              <a:ext uri="{FF2B5EF4-FFF2-40B4-BE49-F238E27FC236}">
                <a16:creationId xmlns:a16="http://schemas.microsoft.com/office/drawing/2014/main" id="{A9372068-590D-4D3F-80CD-8A2BD5822C4C}"/>
              </a:ext>
            </a:extLst>
          </p:cNvPr>
          <p:cNvSpPr>
            <a:spLocks noGrp="1"/>
          </p:cNvSpPr>
          <p:nvPr>
            <p:ph idx="1"/>
          </p:nvPr>
        </p:nvSpPr>
        <p:spPr/>
        <p:txBody>
          <a:bodyPr/>
          <a:lstStyle/>
          <a:p>
            <a:pPr marL="0" indent="0">
              <a:buNone/>
            </a:pPr>
            <a:r>
              <a:rPr lang="en-US" b="1" dirty="0">
                <a:solidFill>
                  <a:srgbClr val="0014FE"/>
                </a:solidFill>
              </a:rPr>
              <a:t>Key Terms</a:t>
            </a:r>
          </a:p>
          <a:p>
            <a:r>
              <a:rPr lang="en-US" b="1" dirty="0"/>
              <a:t>Coal</a:t>
            </a:r>
            <a:r>
              <a:rPr lang="en-US" dirty="0"/>
              <a:t>: A fossil fuel that is formed when plant material is buried in oxygen-poor conditions and subjected to high heat and pressure over a long time.</a:t>
            </a:r>
          </a:p>
        </p:txBody>
      </p:sp>
      <p:pic>
        <p:nvPicPr>
          <p:cNvPr id="8" name="Picture Placeholder 7" descr="A photo shows seams of coal in a mountain.">
            <a:extLst>
              <a:ext uri="{FF2B5EF4-FFF2-40B4-BE49-F238E27FC236}">
                <a16:creationId xmlns:a16="http://schemas.microsoft.com/office/drawing/2014/main" id="{A54DD801-3DA5-4E0A-AE2F-6CA0C3BAC37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5625706" y="1741057"/>
            <a:ext cx="6412021" cy="4520475"/>
          </a:xfrm>
          <a:prstGeom prst="rect">
            <a:avLst/>
          </a:prstGeom>
        </p:spPr>
      </p:pic>
    </p:spTree>
    <p:extLst>
      <p:ext uri="{BB962C8B-B14F-4D97-AF65-F5344CB8AC3E}">
        <p14:creationId xmlns:p14="http://schemas.microsoft.com/office/powerpoint/2010/main" val="2811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18D9-930B-4CE6-B070-5C57642B85CE}"/>
              </a:ext>
            </a:extLst>
          </p:cNvPr>
          <p:cNvSpPr>
            <a:spLocks noGrp="1"/>
          </p:cNvSpPr>
          <p:nvPr>
            <p:ph type="title"/>
          </p:nvPr>
        </p:nvSpPr>
        <p:spPr/>
        <p:txBody>
          <a:bodyPr anchor="t"/>
          <a:lstStyle/>
          <a:p>
            <a:r>
              <a:rPr lang="en-US" b="1" dirty="0"/>
              <a:t>Oil and Natural Gas</a:t>
            </a:r>
          </a:p>
        </p:txBody>
      </p:sp>
      <p:sp>
        <p:nvSpPr>
          <p:cNvPr id="3" name="Content Placeholder 2">
            <a:extLst>
              <a:ext uri="{FF2B5EF4-FFF2-40B4-BE49-F238E27FC236}">
                <a16:creationId xmlns:a16="http://schemas.microsoft.com/office/drawing/2014/main" id="{80985DAE-64A3-46A8-8DD2-28EF32AC8800}"/>
              </a:ext>
            </a:extLst>
          </p:cNvPr>
          <p:cNvSpPr>
            <a:spLocks noGrp="1"/>
          </p:cNvSpPr>
          <p:nvPr>
            <p:ph idx="1"/>
          </p:nvPr>
        </p:nvSpPr>
        <p:spPr>
          <a:xfrm>
            <a:off x="636179" y="1623604"/>
            <a:ext cx="5583865" cy="4777194"/>
          </a:xfrm>
        </p:spPr>
        <p:txBody>
          <a:bodyPr>
            <a:noAutofit/>
          </a:bodyPr>
          <a:lstStyle/>
          <a:p>
            <a:pPr marL="0" indent="0">
              <a:buNone/>
            </a:pPr>
            <a:r>
              <a:rPr lang="en-US" b="1" dirty="0">
                <a:solidFill>
                  <a:srgbClr val="0014FE"/>
                </a:solidFill>
              </a:rPr>
              <a:t>Key Terms</a:t>
            </a:r>
          </a:p>
          <a:p>
            <a:pPr>
              <a:lnSpc>
                <a:spcPct val="100000"/>
              </a:lnSpc>
              <a:spcBef>
                <a:spcPts val="0"/>
              </a:spcBef>
              <a:defRPr/>
            </a:pPr>
            <a:r>
              <a:rPr lang="en-US" b="1" dirty="0"/>
              <a:t>Oil</a:t>
            </a:r>
            <a:r>
              <a:rPr lang="en-US" dirty="0"/>
              <a:t>: a liquid fossil fuel useful as a fuel or as a raw material for industrial products</a:t>
            </a:r>
            <a:endParaRPr lang="en-US" b="1" dirty="0"/>
          </a:p>
          <a:p>
            <a:r>
              <a:rPr lang="en-US" b="1" dirty="0"/>
              <a:t>Natural gas</a:t>
            </a:r>
            <a:r>
              <a:rPr lang="en-US" dirty="0"/>
              <a:t>: a gaseous fossil fuel composed mainly of simpler hydrocarbons, mostly methane</a:t>
            </a:r>
          </a:p>
          <a:p>
            <a:r>
              <a:rPr lang="en-US" b="1" dirty="0"/>
              <a:t>Fossil fuels are nonrenewable</a:t>
            </a:r>
            <a:r>
              <a:rPr lang="en-US" dirty="0"/>
              <a:t>: a resource that is formed more slowly than it is used or that is present in a finite supply</a:t>
            </a:r>
          </a:p>
        </p:txBody>
      </p:sp>
      <p:pic>
        <p:nvPicPr>
          <p:cNvPr id="8" name="Picture Placeholder 7" descr="A photo shows an aerial view of several oil workers' homes in rows in Williston, North Dakota.">
            <a:extLst>
              <a:ext uri="{FF2B5EF4-FFF2-40B4-BE49-F238E27FC236}">
                <a16:creationId xmlns:a16="http://schemas.microsoft.com/office/drawing/2014/main" id="{BA6C2298-372C-485A-8B03-9216BC7B58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140838" y="1963850"/>
            <a:ext cx="5829110" cy="3410029"/>
          </a:xfrm>
          <a:prstGeom prst="rect">
            <a:avLst/>
          </a:prstGeom>
        </p:spPr>
      </p:pic>
    </p:spTree>
    <p:extLst>
      <p:ext uri="{BB962C8B-B14F-4D97-AF65-F5344CB8AC3E}">
        <p14:creationId xmlns:p14="http://schemas.microsoft.com/office/powerpoint/2010/main" val="211634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6C14-8F4E-4728-B603-81617999ADC3}"/>
              </a:ext>
            </a:extLst>
          </p:cNvPr>
          <p:cNvSpPr>
            <a:spLocks noGrp="1"/>
          </p:cNvSpPr>
          <p:nvPr>
            <p:ph type="title"/>
          </p:nvPr>
        </p:nvSpPr>
        <p:spPr/>
        <p:txBody>
          <a:bodyPr anchor="t"/>
          <a:lstStyle/>
          <a:p>
            <a:pPr algn="ctr"/>
            <a:r>
              <a:rPr lang="en-US" b="1" dirty="0"/>
              <a:t>IG 1: Oil and Natural Gas Fossil Fuel Formation</a:t>
            </a:r>
          </a:p>
        </p:txBody>
      </p:sp>
      <p:pic>
        <p:nvPicPr>
          <p:cNvPr id="8" name="Picture Placeholder 7" descr="Three illustrations show the formation of fossil fuels: Oil and natural gas.&#10;The first illustration shows marine organisms in water and arrows extended downward denotes sediments of dead marine organisms. The second illustration shows three accumulated layers of sedimentation with dead organisms buried under it. It also shows other marine organisms swimming in water. The third illustration shows oil and natural gas in the upper layer of the porous reservoir rock. ">
            <a:extLst>
              <a:ext uri="{FF2B5EF4-FFF2-40B4-BE49-F238E27FC236}">
                <a16:creationId xmlns:a16="http://schemas.microsoft.com/office/drawing/2014/main" id="{60FA2430-615C-44FB-A37F-978A0AE757A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932688" y="1642014"/>
            <a:ext cx="10326624" cy="4130650"/>
          </a:xfrm>
          <a:prstGeom prst="rect">
            <a:avLst/>
          </a:prstGeom>
        </p:spPr>
      </p:pic>
    </p:spTree>
    <p:extLst>
      <p:ext uri="{BB962C8B-B14F-4D97-AF65-F5344CB8AC3E}">
        <p14:creationId xmlns:p14="http://schemas.microsoft.com/office/powerpoint/2010/main" val="3228914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3AE5-258A-46E6-AB13-0F9CA7887250}"/>
              </a:ext>
            </a:extLst>
          </p:cNvPr>
          <p:cNvSpPr>
            <a:spLocks noGrp="1"/>
          </p:cNvSpPr>
          <p:nvPr>
            <p:ph type="title"/>
          </p:nvPr>
        </p:nvSpPr>
        <p:spPr/>
        <p:txBody>
          <a:bodyPr anchor="t"/>
          <a:lstStyle/>
          <a:p>
            <a:r>
              <a:rPr lang="en-US" b="1" dirty="0"/>
              <a:t>The Bakken Oil Formation</a:t>
            </a:r>
          </a:p>
        </p:txBody>
      </p:sp>
      <p:sp>
        <p:nvSpPr>
          <p:cNvPr id="3" name="Content Placeholder 2">
            <a:extLst>
              <a:ext uri="{FF2B5EF4-FFF2-40B4-BE49-F238E27FC236}">
                <a16:creationId xmlns:a16="http://schemas.microsoft.com/office/drawing/2014/main" id="{C7116571-86D5-47C5-BA98-A410DEF0E833}"/>
              </a:ext>
            </a:extLst>
          </p:cNvPr>
          <p:cNvSpPr>
            <a:spLocks noGrp="1"/>
          </p:cNvSpPr>
          <p:nvPr>
            <p:ph idx="1"/>
          </p:nvPr>
        </p:nvSpPr>
        <p:spPr/>
        <p:txBody>
          <a:bodyPr>
            <a:normAutofit/>
          </a:bodyPr>
          <a:lstStyle/>
          <a:p>
            <a:pPr>
              <a:lnSpc>
                <a:spcPct val="100000"/>
              </a:lnSpc>
            </a:pPr>
            <a:r>
              <a:rPr lang="en-US" dirty="0"/>
              <a:t>The heart of the U.S. oil boom is the Bakken formation.</a:t>
            </a:r>
          </a:p>
          <a:p>
            <a:pPr lvl="1">
              <a:lnSpc>
                <a:spcPct val="100000"/>
              </a:lnSpc>
            </a:pPr>
            <a:r>
              <a:rPr lang="en-US" sz="2600" dirty="0"/>
              <a:t>Resides mostly in North Dakota but extends into Montana and Canada</a:t>
            </a:r>
          </a:p>
          <a:p>
            <a:pPr lvl="1">
              <a:lnSpc>
                <a:spcPct val="100000"/>
              </a:lnSpc>
            </a:pPr>
            <a:r>
              <a:rPr lang="en-US" sz="2600" dirty="0"/>
              <a:t>The largest continuous oil accumulation the U.S. Geological Survey (USGS) has ever assessed</a:t>
            </a:r>
          </a:p>
          <a:p>
            <a:pPr lvl="1">
              <a:lnSpc>
                <a:spcPct val="100000"/>
              </a:lnSpc>
            </a:pPr>
            <a:r>
              <a:rPr lang="en-US" sz="2600" dirty="0"/>
              <a:t>Currently extracts more than 1 million barrels/day</a:t>
            </a:r>
          </a:p>
          <a:p>
            <a:pPr lvl="1">
              <a:lnSpc>
                <a:spcPct val="100000"/>
              </a:lnSpc>
            </a:pPr>
            <a:r>
              <a:rPr lang="en-US" sz="2600" dirty="0"/>
              <a:t>Requires newer technology to extract oil</a:t>
            </a:r>
          </a:p>
        </p:txBody>
      </p:sp>
    </p:spTree>
    <p:extLst>
      <p:ext uri="{BB962C8B-B14F-4D97-AF65-F5344CB8AC3E}">
        <p14:creationId xmlns:p14="http://schemas.microsoft.com/office/powerpoint/2010/main" val="37836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2E71-D82E-491C-9ADA-4C5D70E70206}"/>
              </a:ext>
            </a:extLst>
          </p:cNvPr>
          <p:cNvSpPr>
            <a:spLocks noGrp="1"/>
          </p:cNvSpPr>
          <p:nvPr>
            <p:ph type="title"/>
          </p:nvPr>
        </p:nvSpPr>
        <p:spPr/>
        <p:txBody>
          <a:bodyPr anchor="t"/>
          <a:lstStyle/>
          <a:p>
            <a:pPr algn="ctr"/>
            <a:r>
              <a:rPr lang="en-US" b="1" dirty="0"/>
              <a:t>II. How Are Oil and Natural Gas Reserves Classified, and Where Are They Found?</a:t>
            </a:r>
          </a:p>
        </p:txBody>
      </p:sp>
      <p:sp>
        <p:nvSpPr>
          <p:cNvPr id="3" name="Content Placeholder 2">
            <a:extLst>
              <a:ext uri="{FF2B5EF4-FFF2-40B4-BE49-F238E27FC236}">
                <a16:creationId xmlns:a16="http://schemas.microsoft.com/office/drawing/2014/main" id="{CBA491A1-66A9-4DCB-9950-E19EFEBE1828}"/>
              </a:ext>
            </a:extLst>
          </p:cNvPr>
          <p:cNvSpPr>
            <a:spLocks noGrp="1"/>
          </p:cNvSpPr>
          <p:nvPr>
            <p:ph idx="1"/>
          </p:nvPr>
        </p:nvSpPr>
        <p:spPr>
          <a:xfrm>
            <a:off x="838200" y="2245659"/>
            <a:ext cx="10515600" cy="3931304"/>
          </a:xfrm>
        </p:spPr>
        <p:txBody>
          <a:bodyPr/>
          <a:lstStyle/>
          <a:p>
            <a:pPr marL="0" indent="0">
              <a:lnSpc>
                <a:spcPct val="100000"/>
              </a:lnSpc>
              <a:buNone/>
            </a:pPr>
            <a:r>
              <a:rPr lang="en-US" b="1" dirty="0">
                <a:solidFill>
                  <a:srgbClr val="7030A0"/>
                </a:solidFill>
              </a:rPr>
              <a:t>Key Concept 2</a:t>
            </a:r>
            <a:r>
              <a:rPr lang="en-US" dirty="0"/>
              <a:t>: The largest conventional oil and natural gas reserves are in the Middle East; however, North America has large deposits of unconventional oil and natural gas.</a:t>
            </a:r>
          </a:p>
        </p:txBody>
      </p:sp>
    </p:spTree>
    <p:extLst>
      <p:ext uri="{BB962C8B-B14F-4D97-AF65-F5344CB8AC3E}">
        <p14:creationId xmlns:p14="http://schemas.microsoft.com/office/powerpoint/2010/main" val="416954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7DE8-97FE-4D7B-9A8D-57883E47B8ED}"/>
              </a:ext>
            </a:extLst>
          </p:cNvPr>
          <p:cNvSpPr>
            <a:spLocks noGrp="1"/>
          </p:cNvSpPr>
          <p:nvPr>
            <p:ph type="title"/>
          </p:nvPr>
        </p:nvSpPr>
        <p:spPr/>
        <p:txBody>
          <a:bodyPr anchor="t"/>
          <a:lstStyle/>
          <a:p>
            <a:r>
              <a:rPr lang="en-US" b="1" dirty="0"/>
              <a:t>Crude Oil</a:t>
            </a:r>
          </a:p>
        </p:txBody>
      </p:sp>
      <p:sp>
        <p:nvSpPr>
          <p:cNvPr id="3" name="Content Placeholder 2">
            <a:extLst>
              <a:ext uri="{FF2B5EF4-FFF2-40B4-BE49-F238E27FC236}">
                <a16:creationId xmlns:a16="http://schemas.microsoft.com/office/drawing/2014/main" id="{6CF8E738-9D27-46F5-AF53-CD613F86E178}"/>
              </a:ext>
            </a:extLst>
          </p:cNvPr>
          <p:cNvSpPr>
            <a:spLocks noGrp="1"/>
          </p:cNvSpPr>
          <p:nvPr>
            <p:ph idx="1"/>
          </p:nvPr>
        </p:nvSpPr>
        <p:spPr>
          <a:xfrm>
            <a:off x="455428" y="1676767"/>
            <a:ext cx="5583865" cy="4667250"/>
          </a:xfrm>
        </p:spPr>
        <p:txBody>
          <a:bodyPr>
            <a:normAutofit/>
          </a:bodyPr>
          <a:lstStyle/>
          <a:p>
            <a:pPr marL="0" indent="0">
              <a:lnSpc>
                <a:spcPct val="100000"/>
              </a:lnSpc>
              <a:buNone/>
            </a:pPr>
            <a:r>
              <a:rPr lang="en-US" b="1" dirty="0">
                <a:solidFill>
                  <a:srgbClr val="0014FE"/>
                </a:solidFill>
              </a:rPr>
              <a:t>Key Terms</a:t>
            </a:r>
          </a:p>
          <a:p>
            <a:pPr>
              <a:lnSpc>
                <a:spcPct val="100000"/>
              </a:lnSpc>
            </a:pPr>
            <a:r>
              <a:rPr lang="en-US" b="1" dirty="0"/>
              <a:t>Crude oil</a:t>
            </a:r>
            <a:r>
              <a:rPr lang="en-US" dirty="0"/>
              <a:t>: a mix of hydrocarbons that exists as a liquid underground; can be refined to produce fuels or other products</a:t>
            </a:r>
          </a:p>
          <a:p>
            <a:pPr lvl="1">
              <a:lnSpc>
                <a:spcPct val="100000"/>
              </a:lnSpc>
            </a:pPr>
            <a:r>
              <a:rPr lang="en-US" sz="2600" dirty="0"/>
              <a:t>Generally found as tiny droplets wedged within the microscopic open spaces, or pores, inside rocks</a:t>
            </a:r>
          </a:p>
        </p:txBody>
      </p:sp>
      <p:pic>
        <p:nvPicPr>
          <p:cNvPr id="9" name="Picture Placeholder 8" descr="A photo shows a view of the Trans-Alaska Pipeline passing through a dense forest.">
            <a:extLst>
              <a:ext uri="{FF2B5EF4-FFF2-40B4-BE49-F238E27FC236}">
                <a16:creationId xmlns:a16="http://schemas.microsoft.com/office/drawing/2014/main" id="{3EA73B4D-63A1-44BF-88A1-974344EE1BC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124522" y="1702683"/>
            <a:ext cx="5829110" cy="3505794"/>
          </a:xfrm>
          <a:prstGeom prst="rect">
            <a:avLst/>
          </a:prstGeom>
        </p:spPr>
      </p:pic>
      <p:sp>
        <p:nvSpPr>
          <p:cNvPr id="6" name="Content Placeholder 5">
            <a:extLst>
              <a:ext uri="{FF2B5EF4-FFF2-40B4-BE49-F238E27FC236}">
                <a16:creationId xmlns:a16="http://schemas.microsoft.com/office/drawing/2014/main" id="{2578511D-9967-4D48-A750-815386806724}"/>
              </a:ext>
            </a:extLst>
          </p:cNvPr>
          <p:cNvSpPr>
            <a:spLocks noGrp="1"/>
          </p:cNvSpPr>
          <p:nvPr>
            <p:ph sz="quarter" idx="13"/>
          </p:nvPr>
        </p:nvSpPr>
        <p:spPr>
          <a:xfrm>
            <a:off x="6528021" y="5498486"/>
            <a:ext cx="5072100" cy="556890"/>
          </a:xfrm>
        </p:spPr>
        <p:txBody>
          <a:bodyPr>
            <a:normAutofit fontScale="92500"/>
          </a:bodyPr>
          <a:lstStyle/>
          <a:p>
            <a:pPr marL="0" indent="0">
              <a:buNone/>
            </a:pPr>
            <a:r>
              <a:rPr lang="en-US" dirty="0"/>
              <a:t>The 800 mile Trans-Alaska pipeline</a:t>
            </a:r>
          </a:p>
        </p:txBody>
      </p:sp>
    </p:spTree>
    <p:extLst>
      <p:ext uri="{BB962C8B-B14F-4D97-AF65-F5344CB8AC3E}">
        <p14:creationId xmlns:p14="http://schemas.microsoft.com/office/powerpoint/2010/main" val="306581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A9DE3-A969-401C-8F0B-138E4CD56B88}"/>
              </a:ext>
            </a:extLst>
          </p:cNvPr>
          <p:cNvSpPr>
            <a:spLocks noGrp="1"/>
          </p:cNvSpPr>
          <p:nvPr>
            <p:ph type="title"/>
          </p:nvPr>
        </p:nvSpPr>
        <p:spPr/>
        <p:txBody>
          <a:bodyPr anchor="t"/>
          <a:lstStyle/>
          <a:p>
            <a:r>
              <a:rPr lang="en-US" b="1" dirty="0"/>
              <a:t>Proven Reserves</a:t>
            </a:r>
          </a:p>
        </p:txBody>
      </p:sp>
      <p:sp>
        <p:nvSpPr>
          <p:cNvPr id="3" name="Content Placeholder 2">
            <a:extLst>
              <a:ext uri="{FF2B5EF4-FFF2-40B4-BE49-F238E27FC236}">
                <a16:creationId xmlns:a16="http://schemas.microsoft.com/office/drawing/2014/main" id="{1D029194-F747-48CC-A0F0-9D0C3AB705CF}"/>
              </a:ext>
            </a:extLst>
          </p:cNvPr>
          <p:cNvSpPr>
            <a:spLocks noGrp="1"/>
          </p:cNvSpPr>
          <p:nvPr>
            <p:ph idx="1"/>
          </p:nvPr>
        </p:nvSpPr>
        <p:spPr/>
        <p:txBody>
          <a:bodyPr>
            <a:normAutofit/>
          </a:bodyPr>
          <a:lstStyle/>
          <a:p>
            <a:pPr marL="0" indent="0">
              <a:lnSpc>
                <a:spcPct val="100000"/>
              </a:lnSpc>
              <a:spcAft>
                <a:spcPts val="1200"/>
              </a:spcAft>
              <a:buNone/>
            </a:pPr>
            <a:r>
              <a:rPr lang="en-US" b="1" dirty="0">
                <a:solidFill>
                  <a:srgbClr val="0014FE"/>
                </a:solidFill>
              </a:rPr>
              <a:t>Key Terms</a:t>
            </a:r>
            <a:endParaRPr lang="en-US" b="1" dirty="0"/>
          </a:p>
          <a:p>
            <a:r>
              <a:rPr lang="en-US" b="1" dirty="0"/>
              <a:t>Proven reserves</a:t>
            </a:r>
            <a:r>
              <a:rPr lang="en-US" dirty="0"/>
              <a:t>: a measure of the amount of a fossil fuel that is economically feasible to extract from a known deposit using current technology</a:t>
            </a:r>
          </a:p>
          <a:p>
            <a:pPr lvl="1"/>
            <a:r>
              <a:rPr lang="en-US" sz="2600" dirty="0"/>
              <a:t>Conventional oil reserves are not evenly distributed around the planet, leading to political problems among countries.</a:t>
            </a:r>
          </a:p>
          <a:p>
            <a:pPr lvl="1"/>
            <a:r>
              <a:rPr lang="en-US" sz="2600" dirty="0"/>
              <a:t>The Middle East has the largest proven reserves of oil and natural gas, with about 49% and 39% of the world’s oil and natural gas reserves, respectively.</a:t>
            </a:r>
          </a:p>
        </p:txBody>
      </p:sp>
    </p:spTree>
    <p:extLst>
      <p:ext uri="{BB962C8B-B14F-4D97-AF65-F5344CB8AC3E}">
        <p14:creationId xmlns:p14="http://schemas.microsoft.com/office/powerpoint/2010/main" val="271816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14F0B-33F0-4B9E-992E-E2DE63233CCF}"/>
              </a:ext>
            </a:extLst>
          </p:cNvPr>
          <p:cNvSpPr>
            <a:spLocks noGrp="1"/>
          </p:cNvSpPr>
          <p:nvPr>
            <p:ph type="title"/>
          </p:nvPr>
        </p:nvSpPr>
        <p:spPr/>
        <p:txBody>
          <a:bodyPr anchor="t"/>
          <a:lstStyle/>
          <a:p>
            <a:r>
              <a:rPr lang="en-US" b="1" dirty="0"/>
              <a:t>Conventional versus Unconventional Reserves</a:t>
            </a:r>
          </a:p>
        </p:txBody>
      </p:sp>
      <p:sp>
        <p:nvSpPr>
          <p:cNvPr id="3" name="Content Placeholder 2">
            <a:extLst>
              <a:ext uri="{FF2B5EF4-FFF2-40B4-BE49-F238E27FC236}">
                <a16:creationId xmlns:a16="http://schemas.microsoft.com/office/drawing/2014/main" id="{833B5AD2-0728-4A8B-888F-206BC3E5DF29}"/>
              </a:ext>
            </a:extLst>
          </p:cNvPr>
          <p:cNvSpPr>
            <a:spLocks noGrp="1"/>
          </p:cNvSpPr>
          <p:nvPr>
            <p:ph idx="1"/>
          </p:nvPr>
        </p:nvSpPr>
        <p:spPr>
          <a:xfrm>
            <a:off x="838200" y="1573619"/>
            <a:ext cx="10515600" cy="5114260"/>
          </a:xfrm>
        </p:spPr>
        <p:txBody>
          <a:bodyPr>
            <a:noAutofit/>
          </a:bodyPr>
          <a:lstStyle/>
          <a:p>
            <a:pPr marL="0" indent="0">
              <a:lnSpc>
                <a:spcPct val="100000"/>
              </a:lnSpc>
              <a:buNone/>
            </a:pPr>
            <a:r>
              <a:rPr lang="en-US" sz="2600" b="1" dirty="0">
                <a:solidFill>
                  <a:srgbClr val="0014FE"/>
                </a:solidFill>
              </a:rPr>
              <a:t>Key Terms</a:t>
            </a:r>
          </a:p>
          <a:p>
            <a:pPr>
              <a:lnSpc>
                <a:spcPct val="100000"/>
              </a:lnSpc>
            </a:pPr>
            <a:r>
              <a:rPr lang="en-US" sz="2600" b="1" dirty="0"/>
              <a:t>Conventional reserves</a:t>
            </a:r>
            <a:r>
              <a:rPr lang="en-US" sz="2600" dirty="0"/>
              <a:t>: deposits of crude oil or natural gas that can be extracted by vertical drilling and pumping</a:t>
            </a:r>
          </a:p>
          <a:p>
            <a:pPr lvl="1">
              <a:lnSpc>
                <a:spcPct val="100000"/>
              </a:lnSpc>
            </a:pPr>
            <a:r>
              <a:rPr lang="en-US" dirty="0"/>
              <a:t>Many researchers estimate that we have used about half of the available conventional oil on the planet.</a:t>
            </a:r>
          </a:p>
          <a:p>
            <a:pPr>
              <a:lnSpc>
                <a:spcPct val="100000"/>
              </a:lnSpc>
            </a:pPr>
            <a:r>
              <a:rPr lang="en-US" sz="2600" b="1" dirty="0"/>
              <a:t>Unconventional reserves</a:t>
            </a:r>
            <a:r>
              <a:rPr lang="en-US" sz="2600" dirty="0"/>
              <a:t>: deposits of oil or natural gas that cannot be recovered with traditional oil/gas wells but may be recoverable using alternative techniques</a:t>
            </a:r>
          </a:p>
          <a:p>
            <a:pPr>
              <a:lnSpc>
                <a:spcPct val="100000"/>
              </a:lnSpc>
            </a:pPr>
            <a:r>
              <a:rPr lang="en-US" sz="2600" b="1" dirty="0"/>
              <a:t>Tight oil</a:t>
            </a:r>
            <a:r>
              <a:rPr lang="en-US" sz="2600" dirty="0"/>
              <a:t>: light (low-density) oil in shale rock deposits of very low permeability; extracted by fracking</a:t>
            </a:r>
          </a:p>
          <a:p>
            <a:pPr lvl="1">
              <a:lnSpc>
                <a:spcPct val="100000"/>
              </a:lnSpc>
            </a:pPr>
            <a:r>
              <a:rPr lang="en-US" dirty="0"/>
              <a:t>Most oil found in Bakken is tight oil.</a:t>
            </a:r>
          </a:p>
        </p:txBody>
      </p:sp>
    </p:spTree>
    <p:extLst>
      <p:ext uri="{BB962C8B-B14F-4D97-AF65-F5344CB8AC3E}">
        <p14:creationId xmlns:p14="http://schemas.microsoft.com/office/powerpoint/2010/main" val="344211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B3BE-A3C3-4C88-98AA-7740534FF337}"/>
              </a:ext>
            </a:extLst>
          </p:cNvPr>
          <p:cNvSpPr>
            <a:spLocks noGrp="1"/>
          </p:cNvSpPr>
          <p:nvPr>
            <p:ph type="title"/>
          </p:nvPr>
        </p:nvSpPr>
        <p:spPr/>
        <p:txBody>
          <a:bodyPr anchor="t"/>
          <a:lstStyle/>
          <a:p>
            <a:pPr algn="ctr"/>
            <a:r>
              <a:rPr lang="en-US" b="1" dirty="0"/>
              <a:t>IG 2: Oil and Natural Gas Reserves</a:t>
            </a:r>
          </a:p>
        </p:txBody>
      </p:sp>
      <p:pic>
        <p:nvPicPr>
          <p:cNvPr id="8" name="Picture Placeholder 7" descr="An illustration shows oil and natural gas reserves in various countries.&#10;A world map shows the regions of the world with the amount of oil and natural gas reserves. &#10;The bar graphs show the percentage and locations of proven conventional reserves: oil and natural gas. The highlights in the map show locations of unconventional deposits: shale oil and gas. &#10;The data values in the bar graphs are as follows,&#10;North America: Oil, 13 percent; Natural gas, 8 percent. &#10;Central and South America: Oil, 20 percent; Natural gas, 4 percent. &#10;Europe: Oil, 1 percent; Natural gas, 2 percent. &#10;Africa: Oil, 8 percent; Natural gas, 8 percent. &#10;Middle East: Oil, 49 percent; Natural gas, 39 percent. &#10;Eurasia: Oil, 7 percent; Natural gas, 30 percent.&#10;Asia and Oceania: Oil, 3 percent; Natural gas, 9 percent.&#10;The highlighted areas in the world map are as follows,&#10;Shale oil and gas: Alaska, Canada, United States of America, Mexico, Colombia, Brazil, Paraguay, Bolivia, Uruguay, Argentina, Sweden, Denmark, France, United Kingdom, Egypt, Libya, Algeria, Morocco, Western Sahara, Oman, United Arab Emirates, Jordan, Turkey, Kazakhstan, Pakistan, India, China, Russia, Thailand, Indonesia, and Australia.">
            <a:extLst>
              <a:ext uri="{FF2B5EF4-FFF2-40B4-BE49-F238E27FC236}">
                <a16:creationId xmlns:a16="http://schemas.microsoft.com/office/drawing/2014/main" id="{17BDCBAC-A66A-4061-92E4-44B7A967844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889990" y="1599224"/>
            <a:ext cx="6412021" cy="4726575"/>
          </a:xfrm>
          <a:prstGeom prst="rect">
            <a:avLst/>
          </a:prstGeom>
        </p:spPr>
      </p:pic>
    </p:spTree>
    <p:extLst>
      <p:ext uri="{BB962C8B-B14F-4D97-AF65-F5344CB8AC3E}">
        <p14:creationId xmlns:p14="http://schemas.microsoft.com/office/powerpoint/2010/main" val="4243993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9DA1-354C-4943-86B9-4F2D82896A95}"/>
              </a:ext>
            </a:extLst>
          </p:cNvPr>
          <p:cNvSpPr>
            <a:spLocks noGrp="1"/>
          </p:cNvSpPr>
          <p:nvPr>
            <p:ph type="title"/>
          </p:nvPr>
        </p:nvSpPr>
        <p:spPr/>
        <p:txBody>
          <a:bodyPr/>
          <a:lstStyle/>
          <a:p>
            <a:pPr algn="ctr"/>
            <a:r>
              <a:rPr lang="en-US" b="1" dirty="0"/>
              <a:t>III. How Are Conventional Oil and Natural Gas Extracted? </a:t>
            </a:r>
          </a:p>
        </p:txBody>
      </p:sp>
      <p:sp>
        <p:nvSpPr>
          <p:cNvPr id="3" name="Content Placeholder 2">
            <a:extLst>
              <a:ext uri="{FF2B5EF4-FFF2-40B4-BE49-F238E27FC236}">
                <a16:creationId xmlns:a16="http://schemas.microsoft.com/office/drawing/2014/main" id="{834C8DE4-EF77-4D52-8B36-BA6AEFCDF6F0}"/>
              </a:ext>
            </a:extLst>
          </p:cNvPr>
          <p:cNvSpPr>
            <a:spLocks noGrp="1"/>
          </p:cNvSpPr>
          <p:nvPr>
            <p:ph idx="1"/>
          </p:nvPr>
        </p:nvSpPr>
        <p:spPr>
          <a:xfrm>
            <a:off x="838200" y="2328529"/>
            <a:ext cx="10515600" cy="3848433"/>
          </a:xfrm>
        </p:spPr>
        <p:txBody>
          <a:bodyPr/>
          <a:lstStyle/>
          <a:p>
            <a:pPr marL="0" indent="0">
              <a:buNone/>
            </a:pPr>
            <a:r>
              <a:rPr lang="en-US" b="1" dirty="0">
                <a:solidFill>
                  <a:srgbClr val="7030A0"/>
                </a:solidFill>
              </a:rPr>
              <a:t>Key Concept 3</a:t>
            </a:r>
            <a:r>
              <a:rPr lang="en-US" dirty="0">
                <a:solidFill>
                  <a:srgbClr val="7030A0"/>
                </a:solidFill>
              </a:rPr>
              <a:t>: </a:t>
            </a:r>
            <a:r>
              <a:rPr lang="en-US" dirty="0"/>
              <a:t>Oil and natural gas often occur together in rock formations and are extracted from conventional reserves using oil and gas wells.</a:t>
            </a:r>
          </a:p>
        </p:txBody>
      </p:sp>
    </p:spTree>
    <p:extLst>
      <p:ext uri="{BB962C8B-B14F-4D97-AF65-F5344CB8AC3E}">
        <p14:creationId xmlns:p14="http://schemas.microsoft.com/office/powerpoint/2010/main" val="3624336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984A9-2794-4BE3-9474-D5A0E9FBA155}"/>
              </a:ext>
            </a:extLst>
          </p:cNvPr>
          <p:cNvSpPr>
            <a:spLocks noGrp="1"/>
          </p:cNvSpPr>
          <p:nvPr>
            <p:ph type="title"/>
          </p:nvPr>
        </p:nvSpPr>
        <p:spPr/>
        <p:txBody>
          <a:bodyPr anchor="t"/>
          <a:lstStyle/>
          <a:p>
            <a:r>
              <a:rPr lang="en-US" b="1" dirty="0"/>
              <a:t>Primary, Secondary, and Tertiary Production</a:t>
            </a:r>
          </a:p>
        </p:txBody>
      </p:sp>
      <p:sp>
        <p:nvSpPr>
          <p:cNvPr id="3" name="Content Placeholder 2">
            <a:extLst>
              <a:ext uri="{FF2B5EF4-FFF2-40B4-BE49-F238E27FC236}">
                <a16:creationId xmlns:a16="http://schemas.microsoft.com/office/drawing/2014/main" id="{51736EC6-19DD-4111-BB87-661DE896D8A7}"/>
              </a:ext>
            </a:extLst>
          </p:cNvPr>
          <p:cNvSpPr>
            <a:spLocks noGrp="1"/>
          </p:cNvSpPr>
          <p:nvPr>
            <p:ph idx="1"/>
          </p:nvPr>
        </p:nvSpPr>
        <p:spPr>
          <a:xfrm>
            <a:off x="838200" y="1825625"/>
            <a:ext cx="6285614" cy="4553910"/>
          </a:xfrm>
        </p:spPr>
        <p:txBody>
          <a:bodyPr>
            <a:noAutofit/>
          </a:bodyPr>
          <a:lstStyle/>
          <a:p>
            <a:r>
              <a:rPr lang="en-US" i="1" dirty="0"/>
              <a:t>Primary production</a:t>
            </a:r>
            <a:r>
              <a:rPr lang="en-US" dirty="0"/>
              <a:t>: occurs when a well is first drilled</a:t>
            </a:r>
          </a:p>
          <a:p>
            <a:pPr lvl="1"/>
            <a:r>
              <a:rPr lang="en-US" sz="2600" dirty="0" err="1"/>
              <a:t>Pumpjacks</a:t>
            </a:r>
            <a:r>
              <a:rPr lang="en-US" sz="2600" dirty="0"/>
              <a:t> used to pump out additional oil once oil stops flowing freely</a:t>
            </a:r>
          </a:p>
          <a:p>
            <a:pPr lvl="1"/>
            <a:r>
              <a:rPr lang="en-US" sz="2600" dirty="0"/>
              <a:t>Recovers up to 15% of the oil</a:t>
            </a:r>
          </a:p>
          <a:p>
            <a:r>
              <a:rPr lang="en-US" i="1" dirty="0"/>
              <a:t>Secondary production</a:t>
            </a:r>
            <a:r>
              <a:rPr lang="en-US" dirty="0"/>
              <a:t>: injection wells are drilled near the oil well, and water is pumped in</a:t>
            </a:r>
          </a:p>
          <a:p>
            <a:r>
              <a:rPr lang="en-US" i="1" dirty="0"/>
              <a:t>Tertiary production</a:t>
            </a:r>
            <a:r>
              <a:rPr lang="en-US" dirty="0"/>
              <a:t>: injects steam, natural gas, or carbon dioxide gas into the reservoir</a:t>
            </a:r>
          </a:p>
        </p:txBody>
      </p:sp>
      <p:pic>
        <p:nvPicPr>
          <p:cNvPr id="8" name="Picture Placeholder 7" descr="A photo shows oil pumps in a row.">
            <a:extLst>
              <a:ext uri="{FF2B5EF4-FFF2-40B4-BE49-F238E27FC236}">
                <a16:creationId xmlns:a16="http://schemas.microsoft.com/office/drawing/2014/main" id="{D3E2AC69-7738-427D-86B9-1C29D01AD05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443528" y="1633317"/>
            <a:ext cx="3998353" cy="4909776"/>
          </a:xfrm>
          <a:prstGeom prst="rect">
            <a:avLst/>
          </a:prstGeom>
        </p:spPr>
      </p:pic>
    </p:spTree>
    <p:extLst>
      <p:ext uri="{BB962C8B-B14F-4D97-AF65-F5344CB8AC3E}">
        <p14:creationId xmlns:p14="http://schemas.microsoft.com/office/powerpoint/2010/main" val="1549662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B4C37-AAEA-412D-BBB8-4F28FB068359}"/>
              </a:ext>
            </a:extLst>
          </p:cNvPr>
          <p:cNvSpPr>
            <a:spLocks noGrp="1"/>
          </p:cNvSpPr>
          <p:nvPr>
            <p:ph type="title"/>
          </p:nvPr>
        </p:nvSpPr>
        <p:spPr/>
        <p:txBody>
          <a:bodyPr/>
          <a:lstStyle/>
          <a:p>
            <a:r>
              <a:rPr lang="en-US" b="1" dirty="0"/>
              <a:t>Arguments Against Mountaintop Removal</a:t>
            </a:r>
          </a:p>
        </p:txBody>
      </p:sp>
      <p:sp>
        <p:nvSpPr>
          <p:cNvPr id="6" name="Content Placeholder 5">
            <a:extLst>
              <a:ext uri="{FF2B5EF4-FFF2-40B4-BE49-F238E27FC236}">
                <a16:creationId xmlns:a16="http://schemas.microsoft.com/office/drawing/2014/main" id="{7CDE341C-06E6-47B8-ADDA-FFBCC7B08659}"/>
              </a:ext>
            </a:extLst>
          </p:cNvPr>
          <p:cNvSpPr>
            <a:spLocks noGrp="1"/>
          </p:cNvSpPr>
          <p:nvPr>
            <p:ph idx="1"/>
          </p:nvPr>
        </p:nvSpPr>
        <p:spPr>
          <a:xfrm>
            <a:off x="653374" y="2151908"/>
            <a:ext cx="4657436" cy="4351338"/>
          </a:xfrm>
        </p:spPr>
        <p:txBody>
          <a:bodyPr>
            <a:normAutofit/>
          </a:bodyPr>
          <a:lstStyle/>
          <a:p>
            <a:pPr>
              <a:lnSpc>
                <a:spcPct val="100000"/>
              </a:lnSpc>
            </a:pPr>
            <a:r>
              <a:rPr lang="en-US" dirty="0"/>
              <a:t>Destroys biodiversity</a:t>
            </a:r>
          </a:p>
          <a:p>
            <a:pPr>
              <a:lnSpc>
                <a:spcPct val="100000"/>
              </a:lnSpc>
            </a:pPr>
            <a:r>
              <a:rPr lang="en-US" dirty="0"/>
              <a:t>Pollutes the water </a:t>
            </a:r>
          </a:p>
          <a:p>
            <a:pPr>
              <a:lnSpc>
                <a:spcPct val="100000"/>
              </a:lnSpc>
            </a:pPr>
            <a:r>
              <a:rPr lang="en-US" dirty="0"/>
              <a:t>Threatens the health and safety of area residents</a:t>
            </a:r>
          </a:p>
          <a:p>
            <a:pPr>
              <a:lnSpc>
                <a:spcPct val="100000"/>
              </a:lnSpc>
            </a:pPr>
            <a:r>
              <a:rPr lang="en-US" dirty="0"/>
              <a:t>Obliterates the culture of Appalachia</a:t>
            </a:r>
          </a:p>
        </p:txBody>
      </p:sp>
      <p:pic>
        <p:nvPicPr>
          <p:cNvPr id="8" name="Picture Placeholder 7" descr="A photo shows an aerial view of a coal mining site in West Virginia.">
            <a:extLst>
              <a:ext uri="{FF2B5EF4-FFF2-40B4-BE49-F238E27FC236}">
                <a16:creationId xmlns:a16="http://schemas.microsoft.com/office/drawing/2014/main" id="{153DF2CE-3BC5-41AA-BC2D-99B262D577D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096000" y="1690688"/>
            <a:ext cx="5829110" cy="3863867"/>
          </a:xfrm>
          <a:prstGeom prst="rect">
            <a:avLst/>
          </a:prstGeom>
        </p:spPr>
      </p:pic>
      <p:sp>
        <p:nvSpPr>
          <p:cNvPr id="5" name="Text Placeholder 4">
            <a:extLst>
              <a:ext uri="{FF2B5EF4-FFF2-40B4-BE49-F238E27FC236}">
                <a16:creationId xmlns:a16="http://schemas.microsoft.com/office/drawing/2014/main" id="{04FFC555-2BE2-4B54-B46E-5BDEAB52A3A4}"/>
              </a:ext>
            </a:extLst>
          </p:cNvPr>
          <p:cNvSpPr>
            <a:spLocks noGrp="1"/>
          </p:cNvSpPr>
          <p:nvPr>
            <p:ph sz="quarter" idx="13"/>
          </p:nvPr>
        </p:nvSpPr>
        <p:spPr>
          <a:xfrm>
            <a:off x="511637" y="1629481"/>
            <a:ext cx="4524787" cy="522427"/>
          </a:xfrm>
        </p:spPr>
        <p:txBody>
          <a:bodyPr anchor="t">
            <a:normAutofit/>
          </a:bodyPr>
          <a:lstStyle/>
          <a:p>
            <a:pPr marL="0" indent="0">
              <a:buNone/>
            </a:pPr>
            <a:r>
              <a:rPr lang="en-US" sz="2800" b="1" dirty="0"/>
              <a:t>The Environmental Activists </a:t>
            </a:r>
          </a:p>
        </p:txBody>
      </p:sp>
    </p:spTree>
    <p:extLst>
      <p:ext uri="{BB962C8B-B14F-4D97-AF65-F5344CB8AC3E}">
        <p14:creationId xmlns:p14="http://schemas.microsoft.com/office/powerpoint/2010/main" val="33278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E13F-34F4-467D-B54A-66D2C8C5482E}"/>
              </a:ext>
            </a:extLst>
          </p:cNvPr>
          <p:cNvSpPr>
            <a:spLocks noGrp="1"/>
          </p:cNvSpPr>
          <p:nvPr>
            <p:ph type="title"/>
          </p:nvPr>
        </p:nvSpPr>
        <p:spPr/>
        <p:txBody>
          <a:bodyPr anchor="t"/>
          <a:lstStyle/>
          <a:p>
            <a:pPr algn="ctr"/>
            <a:r>
              <a:rPr lang="en-US" b="1" dirty="0"/>
              <a:t>IG 3: How It Works: Conventional and Natural Gas Wells</a:t>
            </a:r>
          </a:p>
        </p:txBody>
      </p:sp>
      <p:pic>
        <p:nvPicPr>
          <p:cNvPr id="8" name="Picture Placeholder 7" descr="An illustration shows the work process of conventional oil and natural gas wells.&#10;The illustration shows an oil rig system with the engine and the derrick are labeled. A drill with a drill bit at the end digs deep underground. The pumpjack extracts the oils and natural gases and sends it to the storage and processing tank. These methods are labeled as primary production. Surrounding text reads, “Oil or gas flows freely at first; more is pumped out when flow diminishes.”&#10;For secondary and tertiary production, a high-pressure boiler injects water, steam, or gas underground for oil extraction. Surrounding text reads, “Secondary Production: Water is pumped into the deposit via injection wells to force out more oil. Tertiary Production: Using the same injection well, additional oil is forced out by pumping steam, natural gas, or carbon dioxide into the deposit.">
            <a:extLst>
              <a:ext uri="{FF2B5EF4-FFF2-40B4-BE49-F238E27FC236}">
                <a16:creationId xmlns:a16="http://schemas.microsoft.com/office/drawing/2014/main" id="{CDA043F3-EA73-4FBB-9070-86AEA17F6B3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216728" y="1783384"/>
            <a:ext cx="7758545" cy="4804756"/>
          </a:xfrm>
          <a:prstGeom prst="rect">
            <a:avLst/>
          </a:prstGeom>
        </p:spPr>
      </p:pic>
    </p:spTree>
    <p:extLst>
      <p:ext uri="{BB962C8B-B14F-4D97-AF65-F5344CB8AC3E}">
        <p14:creationId xmlns:p14="http://schemas.microsoft.com/office/powerpoint/2010/main" val="3610534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7198E-D982-4FC2-993D-AEA39773C74A}"/>
              </a:ext>
            </a:extLst>
          </p:cNvPr>
          <p:cNvSpPr>
            <a:spLocks noGrp="1"/>
          </p:cNvSpPr>
          <p:nvPr>
            <p:ph type="title"/>
          </p:nvPr>
        </p:nvSpPr>
        <p:spPr/>
        <p:txBody>
          <a:bodyPr anchor="t"/>
          <a:lstStyle/>
          <a:p>
            <a:r>
              <a:rPr lang="en-US" b="1" dirty="0"/>
              <a:t>EROEI</a:t>
            </a:r>
          </a:p>
        </p:txBody>
      </p:sp>
      <p:sp>
        <p:nvSpPr>
          <p:cNvPr id="3" name="Content Placeholder 2">
            <a:extLst>
              <a:ext uri="{FF2B5EF4-FFF2-40B4-BE49-F238E27FC236}">
                <a16:creationId xmlns:a16="http://schemas.microsoft.com/office/drawing/2014/main" id="{FFF079EC-3193-45A7-9EDD-37920EF01554}"/>
              </a:ext>
            </a:extLst>
          </p:cNvPr>
          <p:cNvSpPr>
            <a:spLocks noGrp="1"/>
          </p:cNvSpPr>
          <p:nvPr>
            <p:ph idx="1"/>
          </p:nvPr>
        </p:nvSpPr>
        <p:spPr/>
        <p:txBody>
          <a:bodyPr>
            <a:normAutofit/>
          </a:bodyPr>
          <a:lstStyle/>
          <a:p>
            <a:r>
              <a:rPr lang="en-US" b="1" dirty="0"/>
              <a:t>Energy return on energy investment (EROEI)</a:t>
            </a:r>
            <a:r>
              <a:rPr lang="en-US" dirty="0"/>
              <a:t>: a measure of the net energy from an energy source (the energy in the source minus the energy required to get it, process it, ship it, and then use it)</a:t>
            </a:r>
          </a:p>
          <a:p>
            <a:pPr lvl="1"/>
            <a:r>
              <a:rPr lang="en-US" sz="2600" dirty="0"/>
              <a:t>In the 1950s when oil wells were first being tapped using primary production, the EROEI was close to 30:1.</a:t>
            </a:r>
          </a:p>
          <a:p>
            <a:pPr lvl="1"/>
            <a:r>
              <a:rPr lang="en-US" sz="2600" dirty="0"/>
              <a:t>As the production transitioned to secondary and tertiary methods, the EROEI declined to the current average of around 10:1.</a:t>
            </a:r>
          </a:p>
        </p:txBody>
      </p:sp>
    </p:spTree>
    <p:extLst>
      <p:ext uri="{BB962C8B-B14F-4D97-AF65-F5344CB8AC3E}">
        <p14:creationId xmlns:p14="http://schemas.microsoft.com/office/powerpoint/2010/main" val="23874663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3A744-850C-43BE-B54E-57EDF39CDBAA}"/>
              </a:ext>
            </a:extLst>
          </p:cNvPr>
          <p:cNvSpPr>
            <a:spLocks noGrp="1"/>
          </p:cNvSpPr>
          <p:nvPr>
            <p:ph type="title"/>
          </p:nvPr>
        </p:nvSpPr>
        <p:spPr/>
        <p:txBody>
          <a:bodyPr>
            <a:normAutofit fontScale="90000"/>
          </a:bodyPr>
          <a:lstStyle/>
          <a:p>
            <a:pPr algn="ctr"/>
            <a:r>
              <a:rPr lang="en-US" b="1" dirty="0"/>
              <a:t>IV. What Are the Trade-offs of Acquiring and Using Conventional Oil and Natural Gas Resources?</a:t>
            </a:r>
          </a:p>
        </p:txBody>
      </p:sp>
      <p:sp>
        <p:nvSpPr>
          <p:cNvPr id="3" name="Content Placeholder 2">
            <a:extLst>
              <a:ext uri="{FF2B5EF4-FFF2-40B4-BE49-F238E27FC236}">
                <a16:creationId xmlns:a16="http://schemas.microsoft.com/office/drawing/2014/main" id="{621DC71D-9CF7-437B-BE88-C57E789EB533}"/>
              </a:ext>
            </a:extLst>
          </p:cNvPr>
          <p:cNvSpPr>
            <a:spLocks noGrp="1"/>
          </p:cNvSpPr>
          <p:nvPr>
            <p:ph idx="1"/>
          </p:nvPr>
        </p:nvSpPr>
        <p:spPr>
          <a:xfrm>
            <a:off x="838200" y="2535810"/>
            <a:ext cx="10515600" cy="4045190"/>
          </a:xfrm>
        </p:spPr>
        <p:txBody>
          <a:bodyPr/>
          <a:lstStyle/>
          <a:p>
            <a:pPr marL="0" indent="0">
              <a:buNone/>
            </a:pPr>
            <a:r>
              <a:rPr lang="en-US" b="1" dirty="0">
                <a:solidFill>
                  <a:srgbClr val="7030A0"/>
                </a:solidFill>
              </a:rPr>
              <a:t>Key Concept 4</a:t>
            </a:r>
            <a:r>
              <a:rPr lang="en-US" dirty="0">
                <a:solidFill>
                  <a:srgbClr val="7030A0"/>
                </a:solidFill>
              </a:rPr>
              <a:t>: </a:t>
            </a:r>
            <a:r>
              <a:rPr lang="en-US" dirty="0"/>
              <a:t>Oil and natural gas are used to create a variety of fuel and industrial products. Natural gas is considered the cleanest burning fossil fuel, but like oil, every step of acquisition and use damages the environment and impacts human health.</a:t>
            </a:r>
          </a:p>
        </p:txBody>
      </p:sp>
    </p:spTree>
    <p:extLst>
      <p:ext uri="{BB962C8B-B14F-4D97-AF65-F5344CB8AC3E}">
        <p14:creationId xmlns:p14="http://schemas.microsoft.com/office/powerpoint/2010/main" val="10424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226A-C2DD-42CA-B651-B6514F86F11D}"/>
              </a:ext>
            </a:extLst>
          </p:cNvPr>
          <p:cNvSpPr>
            <a:spLocks noGrp="1"/>
          </p:cNvSpPr>
          <p:nvPr>
            <p:ph type="title"/>
          </p:nvPr>
        </p:nvSpPr>
        <p:spPr/>
        <p:txBody>
          <a:bodyPr anchor="t"/>
          <a:lstStyle/>
          <a:p>
            <a:r>
              <a:rPr lang="en-US" b="1" dirty="0"/>
              <a:t>The Trade-offs of Oil</a:t>
            </a:r>
          </a:p>
        </p:txBody>
      </p:sp>
      <p:sp>
        <p:nvSpPr>
          <p:cNvPr id="3" name="Content Placeholder 2">
            <a:extLst>
              <a:ext uri="{FF2B5EF4-FFF2-40B4-BE49-F238E27FC236}">
                <a16:creationId xmlns:a16="http://schemas.microsoft.com/office/drawing/2014/main" id="{B2AF70FA-7E1C-4AA9-9DFA-66751FA57164}"/>
              </a:ext>
            </a:extLst>
          </p:cNvPr>
          <p:cNvSpPr>
            <a:spLocks noGrp="1"/>
          </p:cNvSpPr>
          <p:nvPr>
            <p:ph idx="1"/>
          </p:nvPr>
        </p:nvSpPr>
        <p:spPr>
          <a:xfrm>
            <a:off x="838200" y="1825625"/>
            <a:ext cx="6072963" cy="4667250"/>
          </a:xfrm>
        </p:spPr>
        <p:txBody>
          <a:bodyPr>
            <a:normAutofit/>
          </a:bodyPr>
          <a:lstStyle/>
          <a:p>
            <a:pPr marL="0" indent="0">
              <a:buNone/>
            </a:pPr>
            <a:r>
              <a:rPr lang="en-US" b="1" dirty="0">
                <a:solidFill>
                  <a:schemeClr val="accent1"/>
                </a:solidFill>
              </a:rPr>
              <a:t>Key Terms</a:t>
            </a:r>
          </a:p>
          <a:p>
            <a:r>
              <a:rPr lang="en-US" b="1" dirty="0"/>
              <a:t>Petrochemicals</a:t>
            </a:r>
            <a:r>
              <a:rPr lang="en-US" dirty="0"/>
              <a:t>: distillation products from the processing of crude oil such as fuels or industrial raw materials</a:t>
            </a:r>
          </a:p>
          <a:p>
            <a:r>
              <a:rPr lang="en-US" dirty="0"/>
              <a:t>Hazards of oil include:</a:t>
            </a:r>
          </a:p>
          <a:p>
            <a:pPr lvl="1"/>
            <a:r>
              <a:rPr lang="en-US" sz="2600" dirty="0"/>
              <a:t>Disruption and danger to wildlife </a:t>
            </a:r>
          </a:p>
          <a:p>
            <a:pPr lvl="1"/>
            <a:r>
              <a:rPr lang="en-US" sz="2600" dirty="0"/>
              <a:t>Oil spills</a:t>
            </a:r>
          </a:p>
          <a:p>
            <a:pPr lvl="1"/>
            <a:r>
              <a:rPr lang="en-US" sz="2600" dirty="0"/>
              <a:t>Air pollution</a:t>
            </a:r>
          </a:p>
          <a:p>
            <a:pPr lvl="1"/>
            <a:r>
              <a:rPr lang="en-US" sz="2600" dirty="0"/>
              <a:t>Health problems</a:t>
            </a:r>
          </a:p>
        </p:txBody>
      </p:sp>
      <p:pic>
        <p:nvPicPr>
          <p:cNvPr id="10" name="Picture Placeholder 9" descr="A photo shows an oil rig on massive fire surrounded by three boats hosing down the fire.">
            <a:extLst>
              <a:ext uri="{FF2B5EF4-FFF2-40B4-BE49-F238E27FC236}">
                <a16:creationId xmlns:a16="http://schemas.microsoft.com/office/drawing/2014/main" id="{70FFB994-9346-42CB-91C9-2812ACA56F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158658" y="1003951"/>
            <a:ext cx="4204454" cy="4909776"/>
          </a:xfrm>
          <a:prstGeom prst="rect">
            <a:avLst/>
          </a:prstGeom>
        </p:spPr>
      </p:pic>
      <p:sp>
        <p:nvSpPr>
          <p:cNvPr id="4" name="Content Placeholder 3">
            <a:extLst>
              <a:ext uri="{FF2B5EF4-FFF2-40B4-BE49-F238E27FC236}">
                <a16:creationId xmlns:a16="http://schemas.microsoft.com/office/drawing/2014/main" id="{B856157D-27DF-4C63-B25C-E4EC14E95923}"/>
              </a:ext>
            </a:extLst>
          </p:cNvPr>
          <p:cNvSpPr>
            <a:spLocks noGrp="1"/>
          </p:cNvSpPr>
          <p:nvPr>
            <p:ph sz="quarter" idx="13"/>
          </p:nvPr>
        </p:nvSpPr>
        <p:spPr>
          <a:xfrm>
            <a:off x="6900984" y="5903139"/>
            <a:ext cx="4868435" cy="853916"/>
          </a:xfrm>
        </p:spPr>
        <p:txBody>
          <a:bodyPr>
            <a:normAutofit/>
          </a:bodyPr>
          <a:lstStyle/>
          <a:p>
            <a:pPr marL="0" indent="0">
              <a:lnSpc>
                <a:spcPct val="100000"/>
              </a:lnSpc>
              <a:buNone/>
            </a:pPr>
            <a:r>
              <a:rPr lang="en-US" sz="2400" dirty="0"/>
              <a:t>Putting out the flames of the </a:t>
            </a:r>
            <a:r>
              <a:rPr lang="en-US" sz="2400" i="1" dirty="0"/>
              <a:t>Deepwater Horizon</a:t>
            </a:r>
            <a:endParaRPr lang="en-US" sz="2400" dirty="0"/>
          </a:p>
        </p:txBody>
      </p:sp>
    </p:spTree>
    <p:extLst>
      <p:ext uri="{BB962C8B-B14F-4D97-AF65-F5344CB8AC3E}">
        <p14:creationId xmlns:p14="http://schemas.microsoft.com/office/powerpoint/2010/main" val="137633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B909-E15B-49FA-AD17-5FA9AB1CAD77}"/>
              </a:ext>
            </a:extLst>
          </p:cNvPr>
          <p:cNvSpPr>
            <a:spLocks noGrp="1"/>
          </p:cNvSpPr>
          <p:nvPr>
            <p:ph type="title"/>
          </p:nvPr>
        </p:nvSpPr>
        <p:spPr/>
        <p:txBody>
          <a:bodyPr anchor="t"/>
          <a:lstStyle/>
          <a:p>
            <a:r>
              <a:rPr lang="en-US" b="1" dirty="0"/>
              <a:t>The Trade-offs of Natural Gas</a:t>
            </a:r>
          </a:p>
        </p:txBody>
      </p:sp>
      <p:sp>
        <p:nvSpPr>
          <p:cNvPr id="3" name="Content Placeholder 2">
            <a:extLst>
              <a:ext uri="{FF2B5EF4-FFF2-40B4-BE49-F238E27FC236}">
                <a16:creationId xmlns:a16="http://schemas.microsoft.com/office/drawing/2014/main" id="{DB255BEE-CBE9-4F3A-BEDF-823335674AFD}"/>
              </a:ext>
            </a:extLst>
          </p:cNvPr>
          <p:cNvSpPr>
            <a:spLocks noGrp="1"/>
          </p:cNvSpPr>
          <p:nvPr>
            <p:ph idx="1"/>
          </p:nvPr>
        </p:nvSpPr>
        <p:spPr>
          <a:xfrm>
            <a:off x="593651" y="1453485"/>
            <a:ext cx="6019800" cy="5234393"/>
          </a:xfrm>
        </p:spPr>
        <p:txBody>
          <a:bodyPr>
            <a:noAutofit/>
          </a:bodyPr>
          <a:lstStyle/>
          <a:p>
            <a:pPr marL="0" indent="0">
              <a:lnSpc>
                <a:spcPct val="100000"/>
              </a:lnSpc>
              <a:buNone/>
            </a:pPr>
            <a:r>
              <a:rPr lang="en-US" sz="2400" b="1" dirty="0">
                <a:solidFill>
                  <a:schemeClr val="accent1"/>
                </a:solidFill>
              </a:rPr>
              <a:t>Key Terms</a:t>
            </a:r>
          </a:p>
          <a:p>
            <a:pPr>
              <a:lnSpc>
                <a:spcPct val="100000"/>
              </a:lnSpc>
            </a:pPr>
            <a:r>
              <a:rPr lang="en-US" sz="2400" b="1" dirty="0"/>
              <a:t>Carbon footprint</a:t>
            </a:r>
            <a:r>
              <a:rPr lang="en-US" sz="2400" dirty="0"/>
              <a:t>: the amount of carbon released to the atmosphere by a person, company, nation, or activity</a:t>
            </a:r>
          </a:p>
          <a:p>
            <a:pPr>
              <a:lnSpc>
                <a:spcPct val="100000"/>
              </a:lnSpc>
            </a:pPr>
            <a:r>
              <a:rPr lang="en-US" sz="2400" dirty="0"/>
              <a:t>However, there are trade-offs related to natural gas:</a:t>
            </a:r>
          </a:p>
          <a:p>
            <a:pPr lvl="1">
              <a:lnSpc>
                <a:spcPct val="100000"/>
              </a:lnSpc>
            </a:pPr>
            <a:r>
              <a:rPr lang="en-US" sz="2200" dirty="0"/>
              <a:t>Exploration and extraction are environmentally damaging.</a:t>
            </a:r>
          </a:p>
          <a:p>
            <a:pPr lvl="1">
              <a:lnSpc>
                <a:spcPct val="100000"/>
              </a:lnSpc>
            </a:pPr>
            <a:r>
              <a:rPr lang="en-US" sz="2200" dirty="0"/>
              <a:t>Shipping and handling are dangerous due to high flammability.</a:t>
            </a:r>
          </a:p>
          <a:p>
            <a:pPr lvl="1">
              <a:lnSpc>
                <a:spcPct val="100000"/>
              </a:lnSpc>
            </a:pPr>
            <a:r>
              <a:rPr lang="en-US" sz="2200" dirty="0"/>
              <a:t>Shipping requires pipelines which can leak methane, a greenhouse gas.</a:t>
            </a:r>
          </a:p>
          <a:p>
            <a:pPr lvl="1">
              <a:lnSpc>
                <a:spcPct val="100000"/>
              </a:lnSpc>
            </a:pPr>
            <a:r>
              <a:rPr lang="en-US" sz="2200" dirty="0"/>
              <a:t>It is nonrenewable.</a:t>
            </a:r>
          </a:p>
        </p:txBody>
      </p:sp>
      <p:pic>
        <p:nvPicPr>
          <p:cNvPr id="12" name="Content Placeholder 9" descr="A photo shows a man and two women wearing face masks while walking along a street. Tall buildings covered in thick smoke are in the background.">
            <a:extLst>
              <a:ext uri="{FF2B5EF4-FFF2-40B4-BE49-F238E27FC236}">
                <a16:creationId xmlns:a16="http://schemas.microsoft.com/office/drawing/2014/main" id="{2F8E9B08-DF33-4653-8970-D714034BD69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708827" y="1740236"/>
            <a:ext cx="5299191" cy="3955467"/>
          </a:xfrm>
          <a:prstGeom prst="rect">
            <a:avLst/>
          </a:prstGeom>
        </p:spPr>
      </p:pic>
      <p:sp>
        <p:nvSpPr>
          <p:cNvPr id="11" name="Content Placeholder 10">
            <a:extLst>
              <a:ext uri="{FF2B5EF4-FFF2-40B4-BE49-F238E27FC236}">
                <a16:creationId xmlns:a16="http://schemas.microsoft.com/office/drawing/2014/main" id="{28B813B8-7BF7-48C6-BDB4-F6F6CD2CD31A}"/>
              </a:ext>
            </a:extLst>
          </p:cNvPr>
          <p:cNvSpPr>
            <a:spLocks noGrp="1"/>
          </p:cNvSpPr>
          <p:nvPr>
            <p:ph sz="quarter" idx="13"/>
          </p:nvPr>
        </p:nvSpPr>
        <p:spPr>
          <a:xfrm>
            <a:off x="7070282" y="5728550"/>
            <a:ext cx="5008304" cy="756382"/>
          </a:xfrm>
        </p:spPr>
        <p:txBody>
          <a:bodyPr>
            <a:normAutofit/>
          </a:bodyPr>
          <a:lstStyle/>
          <a:p>
            <a:pPr marL="0" indent="0">
              <a:lnSpc>
                <a:spcPct val="100000"/>
              </a:lnSpc>
              <a:buNone/>
            </a:pPr>
            <a:r>
              <a:rPr lang="en-US" sz="1800" dirty="0"/>
              <a:t>Citizens of Beijing wearing face masks to protect themselves from air pollution. </a:t>
            </a:r>
          </a:p>
        </p:txBody>
      </p:sp>
    </p:spTree>
    <p:extLst>
      <p:ext uri="{BB962C8B-B14F-4D97-AF65-F5344CB8AC3E}">
        <p14:creationId xmlns:p14="http://schemas.microsoft.com/office/powerpoint/2010/main" val="290096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E5857-8677-4EBD-B4EE-F4BBA91DAA25}"/>
              </a:ext>
            </a:extLst>
          </p:cNvPr>
          <p:cNvSpPr>
            <a:spLocks noGrp="1"/>
          </p:cNvSpPr>
          <p:nvPr>
            <p:ph type="title"/>
          </p:nvPr>
        </p:nvSpPr>
        <p:spPr/>
        <p:txBody>
          <a:bodyPr anchor="t"/>
          <a:lstStyle/>
          <a:p>
            <a:pPr algn="ctr"/>
            <a:r>
              <a:rPr lang="en-US" b="1" dirty="0"/>
              <a:t>IG 4: The Trade-Offs of Oil and Natural Gas</a:t>
            </a:r>
          </a:p>
        </p:txBody>
      </p:sp>
      <p:sp>
        <p:nvSpPr>
          <p:cNvPr id="3" name="Content Placeholder 2">
            <a:extLst>
              <a:ext uri="{FF2B5EF4-FFF2-40B4-BE49-F238E27FC236}">
                <a16:creationId xmlns:a16="http://schemas.microsoft.com/office/drawing/2014/main" id="{31F50A05-B290-49E5-AEB0-64E7601ECBF6}"/>
              </a:ext>
            </a:extLst>
          </p:cNvPr>
          <p:cNvSpPr>
            <a:spLocks noGrp="1"/>
          </p:cNvSpPr>
          <p:nvPr>
            <p:ph idx="1"/>
          </p:nvPr>
        </p:nvSpPr>
        <p:spPr>
          <a:xfrm>
            <a:off x="838200" y="5497512"/>
            <a:ext cx="8585200" cy="1284288"/>
          </a:xfrm>
        </p:spPr>
        <p:txBody>
          <a:bodyPr>
            <a:noAutofit/>
          </a:bodyPr>
          <a:lstStyle/>
          <a:p>
            <a:pPr marL="0" indent="0" fontAlgn="t">
              <a:lnSpc>
                <a:spcPct val="100000"/>
              </a:lnSpc>
              <a:spcBef>
                <a:spcPts val="0"/>
              </a:spcBef>
              <a:buNone/>
            </a:pPr>
            <a:r>
              <a:rPr lang="en-GB" sz="2000" b="1" dirty="0"/>
              <a:t>Infographic </a:t>
            </a:r>
            <a:r>
              <a:rPr lang="hr-HR" sz="2000" b="1" dirty="0"/>
              <a:t>9.2.4</a:t>
            </a:r>
            <a:endParaRPr lang="en-US" sz="2000" dirty="0"/>
          </a:p>
          <a:p>
            <a:pPr marL="0" indent="0" fontAlgn="t">
              <a:lnSpc>
                <a:spcPct val="100000"/>
              </a:lnSpc>
              <a:spcBef>
                <a:spcPts val="0"/>
              </a:spcBef>
              <a:buNone/>
            </a:pPr>
            <a:r>
              <a:rPr lang="en-GB" sz="2000" dirty="0"/>
              <a:t>Karr, </a:t>
            </a:r>
            <a:r>
              <a:rPr lang="en-GB" sz="2000" i="1" dirty="0"/>
              <a:t>Scientific American: Environmental Science for a Changing World</a:t>
            </a:r>
            <a:r>
              <a:rPr lang="en-GB" sz="2000" dirty="0"/>
              <a:t>, 4e</a:t>
            </a:r>
            <a:endParaRPr lang="en-US" sz="2000" dirty="0"/>
          </a:p>
          <a:p>
            <a:pPr marL="0" indent="0" fontAlgn="t">
              <a:lnSpc>
                <a:spcPct val="100000"/>
              </a:lnSpc>
              <a:spcBef>
                <a:spcPts val="0"/>
              </a:spcBef>
              <a:buNone/>
            </a:pPr>
            <a:r>
              <a:rPr lang="en-GB" sz="2000" dirty="0"/>
              <a:t>© 2021 W. H. Freeman and Company</a:t>
            </a:r>
            <a:endParaRPr lang="en-US" sz="2000" dirty="0"/>
          </a:p>
        </p:txBody>
      </p:sp>
      <p:graphicFrame>
        <p:nvGraphicFramePr>
          <p:cNvPr id="8" name="Table Placeholder 7" descr="This table has two columns underneath headings titled Oil and Natural Gas. The columns are titled Advantages and Disadvantages.">
            <a:extLst>
              <a:ext uri="{FF2B5EF4-FFF2-40B4-BE49-F238E27FC236}">
                <a16:creationId xmlns:a16="http://schemas.microsoft.com/office/drawing/2014/main" id="{47BA1BA2-726A-4BC8-8771-FBD117A7F6D3}"/>
              </a:ext>
            </a:extLst>
          </p:cNvPr>
          <p:cNvGraphicFramePr>
            <a:graphicFrameLocks noGrp="1"/>
          </p:cNvGraphicFramePr>
          <p:nvPr>
            <p:ph type="tbl" sz="quarter" idx="15"/>
          </p:nvPr>
        </p:nvGraphicFramePr>
        <p:xfrm>
          <a:off x="793750" y="1164590"/>
          <a:ext cx="10604500" cy="4206240"/>
        </p:xfrm>
        <a:graphic>
          <a:graphicData uri="http://schemas.openxmlformats.org/drawingml/2006/table">
            <a:tbl>
              <a:tblPr firstRow="1" bandRow="1">
                <a:tableStyleId>{5940675A-B579-460E-94D1-54222C63F5DA}</a:tableStyleId>
              </a:tblPr>
              <a:tblGrid>
                <a:gridCol w="5051499">
                  <a:extLst>
                    <a:ext uri="{9D8B030D-6E8A-4147-A177-3AD203B41FA5}">
                      <a16:colId xmlns:a16="http://schemas.microsoft.com/office/drawing/2014/main" val="20000"/>
                    </a:ext>
                  </a:extLst>
                </a:gridCol>
                <a:gridCol w="5553001">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all" dirty="0">
                          <a:effectLst/>
                          <a:latin typeface="+mn-lt"/>
                        </a:rPr>
                        <a:t>OIL</a:t>
                      </a:r>
                      <a:endParaRPr lang="en-US" sz="1200" b="1" cap="all" dirty="0">
                        <a:solidFill>
                          <a:schemeClr val="tx1"/>
                        </a:solidFill>
                        <a:effectLst/>
                        <a:latin typeface="+mn-lt"/>
                        <a:ea typeface="Times New Roman"/>
                        <a:cs typeface="Times New Roman"/>
                      </a:endParaRPr>
                    </a:p>
                  </a:txBody>
                  <a:tcPr anchor="ctr">
                    <a:lnR w="12700" cap="flat" cmpd="sng" algn="ctr">
                      <a:noFill/>
                      <a:prstDash val="solid"/>
                      <a:round/>
                      <a:headEnd type="none" w="med" len="med"/>
                      <a:tailEnd type="none" w="med" len="med"/>
                    </a:lnR>
                  </a:tcPr>
                </a:tc>
                <a:tc>
                  <a:txBody>
                    <a:bodyPr/>
                    <a:lstStyle/>
                    <a:p>
                      <a:pPr marL="0" marR="0" algn="l">
                        <a:lnSpc>
                          <a:spcPct val="100000"/>
                        </a:lnSpc>
                        <a:spcBef>
                          <a:spcPts val="0"/>
                        </a:spcBef>
                        <a:spcAft>
                          <a:spcPts val="0"/>
                        </a:spcAft>
                      </a:pPr>
                      <a:endParaRPr lang="en-US" sz="1200" b="1" cap="all" dirty="0">
                        <a:solidFill>
                          <a:srgbClr val="FFFFFF"/>
                        </a:solidFill>
                        <a:effectLst/>
                        <a:latin typeface="+mn-lt"/>
                        <a:ea typeface="Times New Roman"/>
                        <a:cs typeface="Times New Roman"/>
                      </a:endParaRP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70643445"/>
                  </a:ext>
                </a:extLst>
              </a:tr>
              <a:tr h="0">
                <a:tc>
                  <a:txBody>
                    <a:bodyPr/>
                    <a:lstStyle/>
                    <a:p>
                      <a:pPr marL="0" marR="0" algn="l">
                        <a:lnSpc>
                          <a:spcPct val="100000"/>
                        </a:lnSpc>
                        <a:spcBef>
                          <a:spcPts val="0"/>
                        </a:spcBef>
                        <a:spcAft>
                          <a:spcPts val="0"/>
                        </a:spcAft>
                      </a:pPr>
                      <a:r>
                        <a:rPr lang="en-US" sz="1200" b="1" cap="all" dirty="0">
                          <a:effectLst/>
                          <a:latin typeface="+mn-lt"/>
                        </a:rPr>
                        <a:t>ADVANTAGES</a:t>
                      </a:r>
                      <a:endParaRPr lang="en-US" sz="1200" b="1" cap="all" dirty="0">
                        <a:solidFill>
                          <a:srgbClr val="FFFFFF"/>
                        </a:solidFill>
                        <a:effectLst/>
                        <a:latin typeface="+mn-lt"/>
                        <a:ea typeface="Times New Roman"/>
                        <a:cs typeface="Times New Roman"/>
                      </a:endParaRPr>
                    </a:p>
                  </a:txBody>
                  <a:tcPr anchor="ctr"/>
                </a:tc>
                <a:tc>
                  <a:txBody>
                    <a:bodyPr/>
                    <a:lstStyle/>
                    <a:p>
                      <a:pPr marL="0" marR="0" algn="l">
                        <a:lnSpc>
                          <a:spcPct val="100000"/>
                        </a:lnSpc>
                        <a:spcBef>
                          <a:spcPts val="0"/>
                        </a:spcBef>
                        <a:spcAft>
                          <a:spcPts val="0"/>
                        </a:spcAft>
                      </a:pPr>
                      <a:r>
                        <a:rPr lang="en-US" sz="1200" b="1" cap="all" dirty="0">
                          <a:effectLst/>
                          <a:latin typeface="+mn-lt"/>
                        </a:rPr>
                        <a:t>DISADVANTAGES</a:t>
                      </a:r>
                      <a:endParaRPr lang="en-US" sz="1200" b="1" cap="all" dirty="0">
                        <a:solidFill>
                          <a:srgbClr val="FFFFFF"/>
                        </a:solidFill>
                        <a:effectLst/>
                        <a:latin typeface="+mn-lt"/>
                        <a:ea typeface="Times New Roman"/>
                        <a:cs typeface="Times New Roman"/>
                      </a:endParaRPr>
                    </a:p>
                  </a:txBody>
                  <a:tcPr anchor="ctr"/>
                </a:tc>
                <a:extLst>
                  <a:ext uri="{0D108BD9-81ED-4DB2-BD59-A6C34878D82A}">
                    <a16:rowId xmlns:a16="http://schemas.microsoft.com/office/drawing/2014/main" val="10001"/>
                  </a:ext>
                </a:extLst>
              </a:tr>
              <a:tr h="370840">
                <a:tc>
                  <a:txBody>
                    <a:bodyPr/>
                    <a:lstStyle/>
                    <a:p>
                      <a:pPr marL="128270" marR="0" indent="-128270">
                        <a:lnSpc>
                          <a:spcPct val="100000"/>
                        </a:lnSpc>
                        <a:spcBef>
                          <a:spcPts val="0"/>
                        </a:spcBef>
                        <a:spcAft>
                          <a:spcPts val="0"/>
                        </a:spcAft>
                      </a:pPr>
                      <a:r>
                        <a:rPr lang="en-US" sz="1200" dirty="0">
                          <a:effectLst/>
                          <a:latin typeface="+mn-lt"/>
                        </a:rPr>
                        <a:t>•	Energy-rich fuel </a:t>
                      </a:r>
                    </a:p>
                    <a:p>
                      <a:pPr marL="128270" marR="0" indent="-128270">
                        <a:lnSpc>
                          <a:spcPct val="100000"/>
                        </a:lnSpc>
                        <a:spcBef>
                          <a:spcPts val="0"/>
                        </a:spcBef>
                        <a:spcAft>
                          <a:spcPts val="0"/>
                        </a:spcAft>
                      </a:pPr>
                      <a:r>
                        <a:rPr lang="en-US" sz="1200" dirty="0">
                          <a:effectLst/>
                          <a:latin typeface="+mn-lt"/>
                        </a:rPr>
                        <a:t>•	Provides variety of liquid fuels that meet needs for vehicles</a:t>
                      </a:r>
                    </a:p>
                    <a:p>
                      <a:pPr marL="128270" marR="0" indent="-128270">
                        <a:lnSpc>
                          <a:spcPct val="100000"/>
                        </a:lnSpc>
                        <a:spcBef>
                          <a:spcPts val="0"/>
                        </a:spcBef>
                        <a:spcAft>
                          <a:spcPts val="0"/>
                        </a:spcAft>
                      </a:pPr>
                      <a:r>
                        <a:rPr lang="en-US" sz="1200" dirty="0">
                          <a:effectLst/>
                          <a:latin typeface="+mn-lt"/>
                        </a:rPr>
                        <a:t>•	No ash produced when burned (no disposal issues as with coal)</a:t>
                      </a:r>
                    </a:p>
                    <a:p>
                      <a:pPr marL="128270" marR="0" indent="-128270">
                        <a:lnSpc>
                          <a:spcPct val="100000"/>
                        </a:lnSpc>
                        <a:spcBef>
                          <a:spcPts val="0"/>
                        </a:spcBef>
                        <a:spcAft>
                          <a:spcPts val="0"/>
                        </a:spcAft>
                      </a:pPr>
                      <a:r>
                        <a:rPr lang="en-US" sz="1200" dirty="0">
                          <a:effectLst/>
                          <a:latin typeface="+mn-lt"/>
                        </a:rPr>
                        <a:t>•	Can transport via pipeline or vehicle (rail, truck, or ship)</a:t>
                      </a:r>
                    </a:p>
                    <a:p>
                      <a:pPr marL="128270" marR="0" indent="-128270">
                        <a:lnSpc>
                          <a:spcPct val="100000"/>
                        </a:lnSpc>
                        <a:spcBef>
                          <a:spcPts val="0"/>
                        </a:spcBef>
                        <a:spcAft>
                          <a:spcPts val="0"/>
                        </a:spcAft>
                      </a:pPr>
                      <a:r>
                        <a:rPr lang="en-US" sz="1200" dirty="0">
                          <a:effectLst/>
                          <a:latin typeface="+mn-lt"/>
                        </a:rPr>
                        <a:t>•	Raw materials for a wide variety of industrial products</a:t>
                      </a:r>
                      <a:endParaRPr lang="en-US" sz="1200" dirty="0">
                        <a:solidFill>
                          <a:srgbClr val="000000"/>
                        </a:solidFill>
                        <a:effectLst/>
                        <a:latin typeface="+mn-lt"/>
                        <a:ea typeface="Times New Roman"/>
                        <a:cs typeface="Whitney-Book"/>
                      </a:endParaRPr>
                    </a:p>
                  </a:txBody>
                  <a:tcPr/>
                </a:tc>
                <a:tc>
                  <a:txBody>
                    <a:bodyPr/>
                    <a:lstStyle/>
                    <a:p>
                      <a:pPr marL="128270" marR="0" indent="-128270">
                        <a:lnSpc>
                          <a:spcPct val="100000"/>
                        </a:lnSpc>
                        <a:spcBef>
                          <a:spcPts val="0"/>
                        </a:spcBef>
                        <a:spcAft>
                          <a:spcPts val="0"/>
                        </a:spcAft>
                      </a:pPr>
                      <a:r>
                        <a:rPr lang="en-US" sz="1200" dirty="0">
                          <a:effectLst/>
                          <a:latin typeface="+mn-lt"/>
                        </a:rPr>
                        <a:t>•	Nonrenewable, finite resource</a:t>
                      </a:r>
                    </a:p>
                    <a:p>
                      <a:pPr marL="128270" marR="0" indent="-128270">
                        <a:lnSpc>
                          <a:spcPct val="100000"/>
                        </a:lnSpc>
                        <a:spcBef>
                          <a:spcPts val="0"/>
                        </a:spcBef>
                        <a:spcAft>
                          <a:spcPts val="0"/>
                        </a:spcAft>
                      </a:pPr>
                      <a:r>
                        <a:rPr lang="en-US" sz="1200" dirty="0">
                          <a:effectLst/>
                          <a:latin typeface="+mn-lt"/>
                        </a:rPr>
                        <a:t>•	Geopolitical tensions from unequal distribution of reserves</a:t>
                      </a:r>
                    </a:p>
                    <a:p>
                      <a:pPr marL="128270" marR="0" indent="-128270">
                        <a:lnSpc>
                          <a:spcPct val="100000"/>
                        </a:lnSpc>
                        <a:spcBef>
                          <a:spcPts val="0"/>
                        </a:spcBef>
                        <a:spcAft>
                          <a:spcPts val="0"/>
                        </a:spcAft>
                      </a:pPr>
                      <a:r>
                        <a:rPr lang="en-US" sz="1200" dirty="0">
                          <a:effectLst/>
                          <a:latin typeface="+mn-lt"/>
                        </a:rPr>
                        <a:t>•	Air pollution, including greenhouse gas emissions (extraction, processing, and burning) </a:t>
                      </a:r>
                    </a:p>
                    <a:p>
                      <a:pPr marL="128270" marR="0" indent="-128270">
                        <a:lnSpc>
                          <a:spcPct val="100000"/>
                        </a:lnSpc>
                        <a:spcBef>
                          <a:spcPts val="0"/>
                        </a:spcBef>
                        <a:spcAft>
                          <a:spcPts val="0"/>
                        </a:spcAft>
                      </a:pPr>
                      <a:r>
                        <a:rPr lang="en-US" sz="1200" dirty="0">
                          <a:effectLst/>
                          <a:latin typeface="+mn-lt"/>
                        </a:rPr>
                        <a:t>•	Water pollution (extraction, processing, and burning) </a:t>
                      </a:r>
                    </a:p>
                    <a:p>
                      <a:pPr marL="128270" marR="0" indent="-128270">
                        <a:lnSpc>
                          <a:spcPct val="100000"/>
                        </a:lnSpc>
                        <a:spcBef>
                          <a:spcPts val="0"/>
                        </a:spcBef>
                        <a:spcAft>
                          <a:spcPts val="0"/>
                        </a:spcAft>
                      </a:pPr>
                      <a:r>
                        <a:rPr lang="en-US" sz="1200" dirty="0">
                          <a:effectLst/>
                          <a:latin typeface="+mn-lt"/>
                        </a:rPr>
                        <a:t>•	Habitat destruction (extraction and spills)</a:t>
                      </a:r>
                    </a:p>
                    <a:p>
                      <a:pPr marL="128270" marR="0" indent="-128270">
                        <a:lnSpc>
                          <a:spcPct val="100000"/>
                        </a:lnSpc>
                        <a:spcBef>
                          <a:spcPts val="0"/>
                        </a:spcBef>
                        <a:spcAft>
                          <a:spcPts val="0"/>
                        </a:spcAft>
                      </a:pPr>
                      <a:r>
                        <a:rPr lang="en-US" sz="1200" dirty="0">
                          <a:effectLst/>
                          <a:latin typeface="+mn-lt"/>
                        </a:rPr>
                        <a:t>•	Biodiversity loss (exploration, extraction, and spills)</a:t>
                      </a:r>
                    </a:p>
                    <a:p>
                      <a:pPr marL="128270" marR="0" indent="-128270">
                        <a:lnSpc>
                          <a:spcPct val="100000"/>
                        </a:lnSpc>
                        <a:spcBef>
                          <a:spcPts val="0"/>
                        </a:spcBef>
                        <a:spcAft>
                          <a:spcPts val="0"/>
                        </a:spcAft>
                      </a:pPr>
                      <a:r>
                        <a:rPr lang="en-US" sz="1200" dirty="0">
                          <a:effectLst/>
                          <a:latin typeface="+mn-lt"/>
                        </a:rPr>
                        <a:t>•	Dangerous to ship</a:t>
                      </a:r>
                    </a:p>
                    <a:p>
                      <a:pPr marL="128270" marR="0" indent="-128270">
                        <a:lnSpc>
                          <a:spcPct val="100000"/>
                        </a:lnSpc>
                        <a:spcBef>
                          <a:spcPts val="0"/>
                        </a:spcBef>
                        <a:spcAft>
                          <a:spcPts val="0"/>
                        </a:spcAft>
                      </a:pPr>
                      <a:r>
                        <a:rPr lang="en-US" sz="1200" dirty="0">
                          <a:effectLst/>
                          <a:latin typeface="+mn-lt"/>
                        </a:rPr>
                        <a:t>•	Occupational and community health hazard </a:t>
                      </a:r>
                      <a:endParaRPr lang="en-US" sz="1200" dirty="0">
                        <a:solidFill>
                          <a:srgbClr val="000000"/>
                        </a:solidFill>
                        <a:effectLst/>
                        <a:latin typeface="+mn-lt"/>
                        <a:ea typeface="Times New Roman"/>
                        <a:cs typeface="Whitney-Book"/>
                      </a:endParaRPr>
                    </a:p>
                  </a:txBody>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all" dirty="0">
                          <a:effectLst/>
                          <a:latin typeface="+mn-lt"/>
                        </a:rPr>
                        <a:t>NATURAL GAS</a:t>
                      </a:r>
                      <a:endParaRPr lang="en-US" sz="1200" b="1" dirty="0">
                        <a:solidFill>
                          <a:srgbClr val="000000"/>
                        </a:solidFill>
                        <a:effectLst/>
                        <a:latin typeface="+mn-lt"/>
                        <a:ea typeface="Times New Roman"/>
                        <a:cs typeface="Times New Roman"/>
                      </a:endParaRPr>
                    </a:p>
                  </a:txBody>
                  <a:tcPr anchor="ctr">
                    <a:lnR w="12700" cap="flat" cmpd="sng" algn="ctr">
                      <a:noFill/>
                      <a:prstDash val="solid"/>
                      <a:round/>
                      <a:headEnd type="none" w="med" len="med"/>
                      <a:tailEnd type="none" w="med" len="med"/>
                    </a:lnR>
                  </a:tcPr>
                </a:tc>
                <a:tc>
                  <a:txBody>
                    <a:bodyPr/>
                    <a:lstStyle/>
                    <a:p>
                      <a:pPr marL="0" marR="0" algn="l">
                        <a:lnSpc>
                          <a:spcPct val="100000"/>
                        </a:lnSpc>
                        <a:spcBef>
                          <a:spcPts val="0"/>
                        </a:spcBef>
                        <a:spcAft>
                          <a:spcPts val="0"/>
                        </a:spcAft>
                      </a:pPr>
                      <a:endParaRPr lang="en-US" sz="1200" b="1" cap="all" dirty="0">
                        <a:solidFill>
                          <a:srgbClr val="FFFFFF"/>
                        </a:solidFill>
                        <a:effectLst/>
                        <a:latin typeface="+mn-lt"/>
                        <a:ea typeface="Times New Roman"/>
                        <a:cs typeface="Times New Roman"/>
                      </a:endParaRP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1055064460"/>
                  </a:ext>
                </a:extLst>
              </a:tr>
              <a:tr h="0">
                <a:tc>
                  <a:txBody>
                    <a:bodyPr/>
                    <a:lstStyle/>
                    <a:p>
                      <a:pPr marL="0" marR="0" algn="l">
                        <a:lnSpc>
                          <a:spcPct val="100000"/>
                        </a:lnSpc>
                        <a:spcBef>
                          <a:spcPts val="0"/>
                        </a:spcBef>
                        <a:spcAft>
                          <a:spcPts val="0"/>
                        </a:spcAft>
                      </a:pPr>
                      <a:r>
                        <a:rPr lang="en-US" sz="1200" b="1" cap="all" dirty="0">
                          <a:effectLst/>
                          <a:latin typeface="+mn-lt"/>
                        </a:rPr>
                        <a:t>ADVANTAGES</a:t>
                      </a:r>
                      <a:endParaRPr lang="en-US" sz="1200" b="1" cap="all" dirty="0">
                        <a:solidFill>
                          <a:srgbClr val="FFFFFF"/>
                        </a:solidFill>
                        <a:effectLst/>
                        <a:latin typeface="+mn-lt"/>
                        <a:ea typeface="Times New Roman"/>
                        <a:cs typeface="Times New Roman"/>
                      </a:endParaRPr>
                    </a:p>
                  </a:txBody>
                  <a:tcPr anchor="ctr"/>
                </a:tc>
                <a:tc>
                  <a:txBody>
                    <a:bodyPr/>
                    <a:lstStyle/>
                    <a:p>
                      <a:pPr marL="0" marR="0" algn="l">
                        <a:lnSpc>
                          <a:spcPct val="100000"/>
                        </a:lnSpc>
                        <a:spcBef>
                          <a:spcPts val="0"/>
                        </a:spcBef>
                        <a:spcAft>
                          <a:spcPts val="0"/>
                        </a:spcAft>
                      </a:pPr>
                      <a:r>
                        <a:rPr lang="en-US" sz="1200" b="1" cap="all" dirty="0">
                          <a:effectLst/>
                          <a:latin typeface="+mn-lt"/>
                        </a:rPr>
                        <a:t>DISADVANTAGES</a:t>
                      </a:r>
                      <a:endParaRPr lang="en-US" sz="1200" b="1" cap="all" dirty="0">
                        <a:solidFill>
                          <a:srgbClr val="FFFFFF"/>
                        </a:solidFill>
                        <a:effectLst/>
                        <a:latin typeface="+mn-lt"/>
                        <a:ea typeface="Times New Roman"/>
                        <a:cs typeface="Times New Roman"/>
                      </a:endParaRPr>
                    </a:p>
                  </a:txBody>
                  <a:tcPr anchor="ctr"/>
                </a:tc>
                <a:extLst>
                  <a:ext uri="{0D108BD9-81ED-4DB2-BD59-A6C34878D82A}">
                    <a16:rowId xmlns:a16="http://schemas.microsoft.com/office/drawing/2014/main" val="10004"/>
                  </a:ext>
                </a:extLst>
              </a:tr>
              <a:tr h="0">
                <a:tc>
                  <a:txBody>
                    <a:bodyPr/>
                    <a:lstStyle/>
                    <a:p>
                      <a:pPr marL="128270" marR="0" indent="-128270">
                        <a:lnSpc>
                          <a:spcPct val="100000"/>
                        </a:lnSpc>
                        <a:spcBef>
                          <a:spcPts val="0"/>
                        </a:spcBef>
                        <a:spcAft>
                          <a:spcPts val="0"/>
                        </a:spcAft>
                      </a:pPr>
                      <a:r>
                        <a:rPr lang="en-US" sz="1200" dirty="0">
                          <a:effectLst/>
                          <a:latin typeface="+mn-lt"/>
                        </a:rPr>
                        <a:t>•	Energy-rich fuel </a:t>
                      </a:r>
                    </a:p>
                    <a:p>
                      <a:pPr marL="128270" marR="0" indent="-128270">
                        <a:lnSpc>
                          <a:spcPct val="100000"/>
                        </a:lnSpc>
                        <a:spcBef>
                          <a:spcPts val="0"/>
                        </a:spcBef>
                        <a:spcAft>
                          <a:spcPts val="0"/>
                        </a:spcAft>
                      </a:pPr>
                      <a:r>
                        <a:rPr lang="en-US" sz="1200" dirty="0">
                          <a:effectLst/>
                          <a:latin typeface="+mn-lt"/>
                        </a:rPr>
                        <a:t>•	Versatile fuel: generates electricity, heating and cooking, vehicle fuel</a:t>
                      </a:r>
                    </a:p>
                    <a:p>
                      <a:pPr marL="128270" marR="0" indent="-128270">
                        <a:lnSpc>
                          <a:spcPct val="100000"/>
                        </a:lnSpc>
                        <a:spcBef>
                          <a:spcPts val="0"/>
                        </a:spcBef>
                        <a:spcAft>
                          <a:spcPts val="0"/>
                        </a:spcAft>
                      </a:pPr>
                      <a:r>
                        <a:rPr lang="en-US" sz="1200" dirty="0">
                          <a:effectLst/>
                          <a:latin typeface="+mn-lt"/>
                        </a:rPr>
                        <a:t>•	Lowest air pollution and greenhouse gas emissions of the fossil fuels</a:t>
                      </a:r>
                    </a:p>
                    <a:p>
                      <a:pPr marL="128270" marR="0" indent="-128270">
                        <a:lnSpc>
                          <a:spcPct val="100000"/>
                        </a:lnSpc>
                        <a:spcBef>
                          <a:spcPts val="0"/>
                        </a:spcBef>
                        <a:spcAft>
                          <a:spcPts val="0"/>
                        </a:spcAft>
                      </a:pPr>
                      <a:r>
                        <a:rPr lang="en-US" sz="1200" dirty="0">
                          <a:effectLst/>
                          <a:latin typeface="+mn-lt"/>
                        </a:rPr>
                        <a:t>•	No ash produced when burned (no disposal issues as with coal)</a:t>
                      </a:r>
                    </a:p>
                    <a:p>
                      <a:pPr marL="128270" marR="0" indent="-128270">
                        <a:lnSpc>
                          <a:spcPct val="100000"/>
                        </a:lnSpc>
                        <a:spcBef>
                          <a:spcPts val="0"/>
                        </a:spcBef>
                        <a:spcAft>
                          <a:spcPts val="0"/>
                        </a:spcAft>
                      </a:pPr>
                      <a:r>
                        <a:rPr lang="en-US" sz="1200" dirty="0">
                          <a:effectLst/>
                          <a:latin typeface="+mn-lt"/>
                        </a:rPr>
                        <a:t>•	Raw material for a wide variety of industrial products</a:t>
                      </a:r>
                      <a:endParaRPr lang="en-US" sz="1200" dirty="0">
                        <a:solidFill>
                          <a:srgbClr val="000000"/>
                        </a:solidFill>
                        <a:effectLst/>
                        <a:latin typeface="+mn-lt"/>
                        <a:ea typeface="Times New Roman"/>
                        <a:cs typeface="Whitney-Book"/>
                      </a:endParaRPr>
                    </a:p>
                  </a:txBody>
                  <a:tcPr/>
                </a:tc>
                <a:tc>
                  <a:txBody>
                    <a:bodyPr/>
                    <a:lstStyle/>
                    <a:p>
                      <a:pPr marL="128270" marR="0" indent="-128270">
                        <a:lnSpc>
                          <a:spcPct val="100000"/>
                        </a:lnSpc>
                        <a:spcBef>
                          <a:spcPts val="0"/>
                        </a:spcBef>
                        <a:spcAft>
                          <a:spcPts val="0"/>
                        </a:spcAft>
                      </a:pPr>
                      <a:r>
                        <a:rPr lang="en-US" sz="1200" dirty="0">
                          <a:effectLst/>
                          <a:latin typeface="+mn-lt"/>
                        </a:rPr>
                        <a:t>•	Nonrenewable, finite resource</a:t>
                      </a:r>
                    </a:p>
                    <a:p>
                      <a:pPr marL="128270" marR="0" indent="-128270">
                        <a:lnSpc>
                          <a:spcPct val="100000"/>
                        </a:lnSpc>
                        <a:spcBef>
                          <a:spcPts val="0"/>
                        </a:spcBef>
                        <a:spcAft>
                          <a:spcPts val="0"/>
                        </a:spcAft>
                      </a:pPr>
                      <a:r>
                        <a:rPr lang="en-US" sz="1200" dirty="0">
                          <a:effectLst/>
                          <a:latin typeface="+mn-lt"/>
                        </a:rPr>
                        <a:t>•	Methane is a potent greenhouse gas; produces CO</a:t>
                      </a:r>
                      <a:r>
                        <a:rPr lang="en-US" sz="1200" baseline="-25000" dirty="0">
                          <a:effectLst/>
                          <a:latin typeface="+mn-lt"/>
                        </a:rPr>
                        <a:t>2</a:t>
                      </a:r>
                      <a:r>
                        <a:rPr lang="en-US" sz="1200" dirty="0">
                          <a:effectLst/>
                          <a:latin typeface="+mn-lt"/>
                        </a:rPr>
                        <a:t> emissions when burned </a:t>
                      </a:r>
                    </a:p>
                    <a:p>
                      <a:pPr marL="128270" marR="0" indent="-128270">
                        <a:lnSpc>
                          <a:spcPct val="100000"/>
                        </a:lnSpc>
                        <a:spcBef>
                          <a:spcPts val="0"/>
                        </a:spcBef>
                        <a:spcAft>
                          <a:spcPts val="0"/>
                        </a:spcAft>
                      </a:pPr>
                      <a:r>
                        <a:rPr lang="en-US" sz="1200" dirty="0">
                          <a:effectLst/>
                          <a:latin typeface="+mn-lt"/>
                        </a:rPr>
                        <a:t>•	Water pollution (extraction and burning) </a:t>
                      </a:r>
                    </a:p>
                    <a:p>
                      <a:pPr marL="128270" marR="0" indent="-128270">
                        <a:lnSpc>
                          <a:spcPct val="100000"/>
                        </a:lnSpc>
                        <a:spcBef>
                          <a:spcPts val="0"/>
                        </a:spcBef>
                        <a:spcAft>
                          <a:spcPts val="0"/>
                        </a:spcAft>
                      </a:pPr>
                      <a:r>
                        <a:rPr lang="en-US" sz="1200" dirty="0">
                          <a:effectLst/>
                          <a:latin typeface="+mn-lt"/>
                        </a:rPr>
                        <a:t>•	Habitat destruction (extraction and spills)</a:t>
                      </a:r>
                    </a:p>
                    <a:p>
                      <a:pPr marL="128270" marR="0" indent="-128270">
                        <a:lnSpc>
                          <a:spcPct val="100000"/>
                        </a:lnSpc>
                        <a:spcBef>
                          <a:spcPts val="0"/>
                        </a:spcBef>
                        <a:spcAft>
                          <a:spcPts val="0"/>
                        </a:spcAft>
                      </a:pPr>
                      <a:r>
                        <a:rPr lang="en-US" sz="1200" dirty="0">
                          <a:effectLst/>
                          <a:latin typeface="+mn-lt"/>
                        </a:rPr>
                        <a:t>•	Biodiversity loss (exploration, extraction, and spills)</a:t>
                      </a:r>
                    </a:p>
                    <a:p>
                      <a:pPr marL="128270" marR="0" indent="-128270">
                        <a:lnSpc>
                          <a:spcPct val="100000"/>
                        </a:lnSpc>
                        <a:spcBef>
                          <a:spcPts val="0"/>
                        </a:spcBef>
                        <a:spcAft>
                          <a:spcPts val="0"/>
                        </a:spcAft>
                      </a:pPr>
                      <a:r>
                        <a:rPr lang="en-US" sz="1200" dirty="0">
                          <a:effectLst/>
                          <a:latin typeface="+mn-lt"/>
                        </a:rPr>
                        <a:t>•	Hazardous chemical</a:t>
                      </a:r>
                    </a:p>
                    <a:p>
                      <a:pPr marL="128270" marR="0" indent="-128270">
                        <a:lnSpc>
                          <a:spcPct val="100000"/>
                        </a:lnSpc>
                        <a:spcBef>
                          <a:spcPts val="0"/>
                        </a:spcBef>
                        <a:spcAft>
                          <a:spcPts val="0"/>
                        </a:spcAft>
                      </a:pPr>
                      <a:r>
                        <a:rPr lang="en-US" sz="1200" dirty="0">
                          <a:effectLst/>
                          <a:latin typeface="+mn-lt"/>
                        </a:rPr>
                        <a:t>•	Difficult to ship</a:t>
                      </a:r>
                      <a:endParaRPr lang="en-US" sz="1200" dirty="0">
                        <a:solidFill>
                          <a:srgbClr val="000000"/>
                        </a:solidFill>
                        <a:effectLst/>
                        <a:latin typeface="+mn-lt"/>
                        <a:ea typeface="Times New Roman"/>
                        <a:cs typeface="Whitney-Book"/>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08496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BB63-BDD5-41DD-A74C-4A29B0D7DA02}"/>
              </a:ext>
            </a:extLst>
          </p:cNvPr>
          <p:cNvSpPr>
            <a:spLocks noGrp="1"/>
          </p:cNvSpPr>
          <p:nvPr>
            <p:ph type="title"/>
          </p:nvPr>
        </p:nvSpPr>
        <p:spPr/>
        <p:txBody>
          <a:bodyPr anchor="t">
            <a:normAutofit fontScale="90000"/>
          </a:bodyPr>
          <a:lstStyle/>
          <a:p>
            <a:pPr algn="ctr"/>
            <a:r>
              <a:rPr lang="en-US" b="1" dirty="0"/>
              <a:t>V. What Unconventional Sources of Oil and Natural Gas Exist, and How Are They Extracted?</a:t>
            </a:r>
          </a:p>
        </p:txBody>
      </p:sp>
      <p:sp>
        <p:nvSpPr>
          <p:cNvPr id="3" name="Content Placeholder 2">
            <a:extLst>
              <a:ext uri="{FF2B5EF4-FFF2-40B4-BE49-F238E27FC236}">
                <a16:creationId xmlns:a16="http://schemas.microsoft.com/office/drawing/2014/main" id="{1A43DF92-1D59-4513-9B15-1BF75BDC9918}"/>
              </a:ext>
            </a:extLst>
          </p:cNvPr>
          <p:cNvSpPr>
            <a:spLocks noGrp="1"/>
          </p:cNvSpPr>
          <p:nvPr>
            <p:ph idx="1"/>
          </p:nvPr>
        </p:nvSpPr>
        <p:spPr>
          <a:xfrm>
            <a:off x="838200" y="2392325"/>
            <a:ext cx="10515600" cy="3784637"/>
          </a:xfrm>
        </p:spPr>
        <p:txBody>
          <a:bodyPr/>
          <a:lstStyle/>
          <a:p>
            <a:pPr marL="0" indent="0">
              <a:buNone/>
            </a:pPr>
            <a:r>
              <a:rPr lang="en-US" b="1" dirty="0">
                <a:solidFill>
                  <a:srgbClr val="6900FF"/>
                </a:solidFill>
              </a:rPr>
              <a:t>Key Concept 5</a:t>
            </a:r>
            <a:r>
              <a:rPr lang="en-US" dirty="0">
                <a:solidFill>
                  <a:srgbClr val="6900FF"/>
                </a:solidFill>
              </a:rPr>
              <a:t>: </a:t>
            </a:r>
            <a:r>
              <a:rPr lang="en-US" dirty="0"/>
              <a:t>Shale oil and natural gas deposits that can’t be accessed with conventional wells can be retrieved by fracking; strip mining is used to extract tar sands.</a:t>
            </a:r>
          </a:p>
        </p:txBody>
      </p:sp>
    </p:spTree>
    <p:extLst>
      <p:ext uri="{BB962C8B-B14F-4D97-AF65-F5344CB8AC3E}">
        <p14:creationId xmlns:p14="http://schemas.microsoft.com/office/powerpoint/2010/main" val="283145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B7F8-EF2D-46E8-A5A4-C345250CB73A}"/>
              </a:ext>
            </a:extLst>
          </p:cNvPr>
          <p:cNvSpPr>
            <a:spLocks noGrp="1"/>
          </p:cNvSpPr>
          <p:nvPr>
            <p:ph type="title"/>
          </p:nvPr>
        </p:nvSpPr>
        <p:spPr/>
        <p:txBody>
          <a:bodyPr anchor="t"/>
          <a:lstStyle/>
          <a:p>
            <a:r>
              <a:rPr lang="en-US" b="1" dirty="0"/>
              <a:t>Fracking</a:t>
            </a:r>
          </a:p>
        </p:txBody>
      </p:sp>
      <p:sp>
        <p:nvSpPr>
          <p:cNvPr id="3" name="Content Placeholder 2">
            <a:extLst>
              <a:ext uri="{FF2B5EF4-FFF2-40B4-BE49-F238E27FC236}">
                <a16:creationId xmlns:a16="http://schemas.microsoft.com/office/drawing/2014/main" id="{94C2063E-0150-4A2E-9585-F42BE0A71E10}"/>
              </a:ext>
            </a:extLst>
          </p:cNvPr>
          <p:cNvSpPr>
            <a:spLocks noGrp="1"/>
          </p:cNvSpPr>
          <p:nvPr>
            <p:ph idx="1"/>
          </p:nvPr>
        </p:nvSpPr>
        <p:spPr/>
        <p:txBody>
          <a:bodyPr>
            <a:normAutofit/>
          </a:bodyPr>
          <a:lstStyle/>
          <a:p>
            <a:pPr marL="0" indent="0">
              <a:lnSpc>
                <a:spcPct val="100000"/>
              </a:lnSpc>
              <a:spcBef>
                <a:spcPts val="624"/>
              </a:spcBef>
              <a:buNone/>
            </a:pPr>
            <a:r>
              <a:rPr lang="en-US" b="1" dirty="0">
                <a:solidFill>
                  <a:srgbClr val="0014FE"/>
                </a:solidFill>
              </a:rPr>
              <a:t>Key Terms</a:t>
            </a:r>
          </a:p>
          <a:p>
            <a:pPr>
              <a:lnSpc>
                <a:spcPct val="100000"/>
              </a:lnSpc>
              <a:spcBef>
                <a:spcPts val="624"/>
              </a:spcBef>
            </a:pPr>
            <a:r>
              <a:rPr lang="en-US" b="1" dirty="0"/>
              <a:t>Fracking (hydraulic fracturing)</a:t>
            </a:r>
            <a:r>
              <a:rPr lang="en-US" dirty="0"/>
              <a:t>: the extraction of oil or natural gas from dense rock formations by creating factures in the rock and then flushing out the oil/gas with pressurized fluid</a:t>
            </a:r>
          </a:p>
          <a:p>
            <a:pPr lvl="1">
              <a:lnSpc>
                <a:spcPct val="100000"/>
              </a:lnSpc>
              <a:spcBef>
                <a:spcPts val="624"/>
              </a:spcBef>
            </a:pPr>
            <a:r>
              <a:rPr lang="en-US" sz="2600" dirty="0"/>
              <a:t>The United States leads the world in fracking, significantly reducing the amount of coal used in this country.</a:t>
            </a:r>
          </a:p>
        </p:txBody>
      </p:sp>
    </p:spTree>
    <p:extLst>
      <p:ext uri="{BB962C8B-B14F-4D97-AF65-F5344CB8AC3E}">
        <p14:creationId xmlns:p14="http://schemas.microsoft.com/office/powerpoint/2010/main" val="28008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DF199-0623-4D44-AD7E-7A425C27FAAA}"/>
              </a:ext>
            </a:extLst>
          </p:cNvPr>
          <p:cNvSpPr>
            <a:spLocks noGrp="1"/>
          </p:cNvSpPr>
          <p:nvPr>
            <p:ph type="title"/>
          </p:nvPr>
        </p:nvSpPr>
        <p:spPr/>
        <p:txBody>
          <a:bodyPr anchor="t">
            <a:normAutofit/>
          </a:bodyPr>
          <a:lstStyle/>
          <a:p>
            <a:r>
              <a:rPr lang="en-US" b="1" dirty="0"/>
              <a:t>IG 5: How It Works: Fracking (Hydraulic Fracturing) </a:t>
            </a:r>
          </a:p>
        </p:txBody>
      </p:sp>
      <p:pic>
        <p:nvPicPr>
          <p:cNvPr id="8" name="Picture Placeholder 7" descr="An illustration shows the process of fracking.&#10;The illustration shows a drill that has drilled deep underground. A pumper truck injects fracking fluid into the well and the tanker trucks deliver water for the fracturing process. The wastewater line is connected to the processing tank for reuse and stored in fracking fluid tanks. The wastewater may be reused or pumped underground via injection wells for permanent disposal. The magnified view of the fracking site underground shows the formation of fissures and extraction of natural gas in four steps and they are as follows,&#10;Step 1. A well is drilled into the ground. Text reads, “1. For deep deposits, a well is drilled down to gas-bearing rock and then extended horizontally.”&#10;Step 2. Fractures are made with explosives. Text reads, “2. A perforating gun blasts holes in the pipe; explosive charges then enlarge natural rock fractures.”&#10;Step 3. Sand, water, and chemicals are inserted into the rock. Text reads, “3. A slurry of sand, water, and chemicals is pumped into the rock, enlarging the fractures and holding them open so oil or gas can escape.”&#10;Step 4. Gas enters into the fractured rocks. Text reads, “4. Natural gas can now flow through the more permeable, fractured rock and be extracted.”">
            <a:extLst>
              <a:ext uri="{FF2B5EF4-FFF2-40B4-BE49-F238E27FC236}">
                <a16:creationId xmlns:a16="http://schemas.microsoft.com/office/drawing/2014/main" id="{83FDE0FF-DE6A-4CE9-B1E2-895F9DCFE91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269912" y="1800879"/>
            <a:ext cx="6412021" cy="4854815"/>
          </a:xfrm>
          <a:prstGeom prst="rect">
            <a:avLst/>
          </a:prstGeom>
        </p:spPr>
      </p:pic>
    </p:spTree>
    <p:extLst>
      <p:ext uri="{BB962C8B-B14F-4D97-AF65-F5344CB8AC3E}">
        <p14:creationId xmlns:p14="http://schemas.microsoft.com/office/powerpoint/2010/main" val="122025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0A5A-3384-4AE6-A557-CE04ACA03536}"/>
              </a:ext>
            </a:extLst>
          </p:cNvPr>
          <p:cNvSpPr>
            <a:spLocks noGrp="1"/>
          </p:cNvSpPr>
          <p:nvPr>
            <p:ph type="title"/>
          </p:nvPr>
        </p:nvSpPr>
        <p:spPr/>
        <p:txBody>
          <a:bodyPr anchor="t"/>
          <a:lstStyle/>
          <a:p>
            <a:r>
              <a:rPr lang="en-US" b="1" dirty="0"/>
              <a:t>Tar Sands</a:t>
            </a:r>
          </a:p>
        </p:txBody>
      </p:sp>
      <p:sp>
        <p:nvSpPr>
          <p:cNvPr id="3" name="Content Placeholder 2">
            <a:extLst>
              <a:ext uri="{FF2B5EF4-FFF2-40B4-BE49-F238E27FC236}">
                <a16:creationId xmlns:a16="http://schemas.microsoft.com/office/drawing/2014/main" id="{BCFD0539-5E3C-44E9-BF28-F7851DDF4E94}"/>
              </a:ext>
            </a:extLst>
          </p:cNvPr>
          <p:cNvSpPr>
            <a:spLocks noGrp="1"/>
          </p:cNvSpPr>
          <p:nvPr>
            <p:ph idx="1"/>
          </p:nvPr>
        </p:nvSpPr>
        <p:spPr>
          <a:xfrm>
            <a:off x="423530" y="1661473"/>
            <a:ext cx="5839586" cy="4831401"/>
          </a:xfrm>
        </p:spPr>
        <p:txBody>
          <a:bodyPr>
            <a:normAutofit fontScale="92500" lnSpcReduction="10000"/>
          </a:bodyPr>
          <a:lstStyle/>
          <a:p>
            <a:pPr marL="0" indent="0">
              <a:lnSpc>
                <a:spcPct val="110000"/>
              </a:lnSpc>
              <a:buNone/>
            </a:pPr>
            <a:r>
              <a:rPr lang="en-US" b="1" dirty="0">
                <a:solidFill>
                  <a:srgbClr val="0014FE"/>
                </a:solidFill>
              </a:rPr>
              <a:t>Key Terms</a:t>
            </a:r>
          </a:p>
          <a:p>
            <a:pPr>
              <a:lnSpc>
                <a:spcPct val="110000"/>
              </a:lnSpc>
            </a:pPr>
            <a:r>
              <a:rPr lang="en-US" b="1" dirty="0"/>
              <a:t>Tar sands (oil sands)</a:t>
            </a:r>
            <a:r>
              <a:rPr lang="en-US" dirty="0"/>
              <a:t>: sand or clay formations that contain a heavy-density crude oil (crude </a:t>
            </a:r>
            <a:r>
              <a:rPr lang="en-US" i="1" dirty="0"/>
              <a:t>bitumen</a:t>
            </a:r>
            <a:r>
              <a:rPr lang="en-US" dirty="0"/>
              <a:t>) that is often trapped in sticky, dense conglomerations of sand or clay; extracted by surface mining</a:t>
            </a:r>
          </a:p>
          <a:p>
            <a:pPr lvl="1">
              <a:lnSpc>
                <a:spcPct val="110000"/>
              </a:lnSpc>
            </a:pPr>
            <a:r>
              <a:rPr lang="en-US" sz="2600" dirty="0"/>
              <a:t>Another type of unconventional oil reserve</a:t>
            </a:r>
          </a:p>
          <a:p>
            <a:pPr lvl="1">
              <a:lnSpc>
                <a:spcPct val="110000"/>
              </a:lnSpc>
            </a:pPr>
            <a:r>
              <a:rPr lang="en-US" sz="2600" b="1" dirty="0"/>
              <a:t>Most </a:t>
            </a:r>
            <a:r>
              <a:rPr lang="en-US" sz="2600" dirty="0"/>
              <a:t>destructive and energy-intensive way to acquire oil</a:t>
            </a:r>
          </a:p>
        </p:txBody>
      </p:sp>
      <p:pic>
        <p:nvPicPr>
          <p:cNvPr id="10" name="Picture Placeholder 9" descr="A photo shows an aerial view of an open-pit tar sand mine in Alberta.">
            <a:extLst>
              <a:ext uri="{FF2B5EF4-FFF2-40B4-BE49-F238E27FC236}">
                <a16:creationId xmlns:a16="http://schemas.microsoft.com/office/drawing/2014/main" id="{96AA56A7-EC9C-4A9B-940F-7E9A8A894AD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263116" y="2221324"/>
            <a:ext cx="5829110" cy="3264302"/>
          </a:xfrm>
          <a:prstGeom prst="rect">
            <a:avLst/>
          </a:prstGeom>
        </p:spPr>
      </p:pic>
      <p:sp>
        <p:nvSpPr>
          <p:cNvPr id="7" name="Content Placeholder 6">
            <a:extLst>
              <a:ext uri="{FF2B5EF4-FFF2-40B4-BE49-F238E27FC236}">
                <a16:creationId xmlns:a16="http://schemas.microsoft.com/office/drawing/2014/main" id="{1F9536C6-98F2-49B5-982D-0BFC9741574E}"/>
              </a:ext>
            </a:extLst>
          </p:cNvPr>
          <p:cNvSpPr>
            <a:spLocks noGrp="1"/>
          </p:cNvSpPr>
          <p:nvPr>
            <p:ph sz="quarter" idx="13"/>
          </p:nvPr>
        </p:nvSpPr>
        <p:spPr>
          <a:xfrm>
            <a:off x="7390728" y="6012812"/>
            <a:ext cx="4282356" cy="530214"/>
          </a:xfrm>
        </p:spPr>
        <p:txBody>
          <a:bodyPr>
            <a:normAutofit/>
          </a:bodyPr>
          <a:lstStyle/>
          <a:p>
            <a:pPr marL="0" indent="0">
              <a:buNone/>
            </a:pPr>
            <a:r>
              <a:rPr lang="en-US" sz="2400" dirty="0"/>
              <a:t>A tar sand operation in Alberta</a:t>
            </a:r>
          </a:p>
        </p:txBody>
      </p:sp>
    </p:spTree>
    <p:extLst>
      <p:ext uri="{BB962C8B-B14F-4D97-AF65-F5344CB8AC3E}">
        <p14:creationId xmlns:p14="http://schemas.microsoft.com/office/powerpoint/2010/main" val="39907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B4C37-AAEA-412D-BBB8-4F28FB068359}"/>
              </a:ext>
            </a:extLst>
          </p:cNvPr>
          <p:cNvSpPr>
            <a:spLocks noGrp="1"/>
          </p:cNvSpPr>
          <p:nvPr>
            <p:ph type="title"/>
          </p:nvPr>
        </p:nvSpPr>
        <p:spPr/>
        <p:txBody>
          <a:bodyPr anchor="t"/>
          <a:lstStyle/>
          <a:p>
            <a:r>
              <a:rPr lang="en-US" b="1" dirty="0"/>
              <a:t>Arguments for Mountaintop Removal</a:t>
            </a:r>
          </a:p>
        </p:txBody>
      </p:sp>
      <p:sp>
        <p:nvSpPr>
          <p:cNvPr id="8" name="Content Placeholder 7">
            <a:extLst>
              <a:ext uri="{FF2B5EF4-FFF2-40B4-BE49-F238E27FC236}">
                <a16:creationId xmlns:a16="http://schemas.microsoft.com/office/drawing/2014/main" id="{54451475-082F-45D5-8534-C79CD96B2501}"/>
              </a:ext>
            </a:extLst>
          </p:cNvPr>
          <p:cNvSpPr>
            <a:spLocks noGrp="1"/>
          </p:cNvSpPr>
          <p:nvPr>
            <p:ph idx="1"/>
          </p:nvPr>
        </p:nvSpPr>
        <p:spPr>
          <a:xfrm>
            <a:off x="717475" y="2049016"/>
            <a:ext cx="5131841" cy="4351338"/>
          </a:xfrm>
        </p:spPr>
        <p:txBody>
          <a:bodyPr>
            <a:normAutofit/>
          </a:bodyPr>
          <a:lstStyle/>
          <a:p>
            <a:r>
              <a:rPr lang="en-US" dirty="0"/>
              <a:t>Provides jobs, tax revenue, and business to an impoverished region.</a:t>
            </a:r>
          </a:p>
          <a:p>
            <a:r>
              <a:rPr lang="en-US" dirty="0"/>
              <a:t>Culture of Appalachia is as bound to coal mining as it is to the mountains.</a:t>
            </a:r>
          </a:p>
        </p:txBody>
      </p:sp>
      <p:pic>
        <p:nvPicPr>
          <p:cNvPr id="9" name="Picture Placeholder 8" descr="A photo shows an aerial view of a coal mining site in West Virginia.">
            <a:extLst>
              <a:ext uri="{FF2B5EF4-FFF2-40B4-BE49-F238E27FC236}">
                <a16:creationId xmlns:a16="http://schemas.microsoft.com/office/drawing/2014/main" id="{CD02D5E6-1DD1-4CF9-AB66-1D255F0D29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221960" y="1890695"/>
            <a:ext cx="5829110" cy="3863867"/>
          </a:xfrm>
          <a:prstGeom prst="rect">
            <a:avLst/>
          </a:prstGeom>
        </p:spPr>
      </p:pic>
      <p:sp>
        <p:nvSpPr>
          <p:cNvPr id="7" name="Text Placeholder 6">
            <a:extLst>
              <a:ext uri="{FF2B5EF4-FFF2-40B4-BE49-F238E27FC236}">
                <a16:creationId xmlns:a16="http://schemas.microsoft.com/office/drawing/2014/main" id="{E470F769-EAE0-474F-A2C0-721660231AED}"/>
              </a:ext>
            </a:extLst>
          </p:cNvPr>
          <p:cNvSpPr>
            <a:spLocks noGrp="1"/>
          </p:cNvSpPr>
          <p:nvPr>
            <p:ph sz="quarter" idx="13"/>
          </p:nvPr>
        </p:nvSpPr>
        <p:spPr>
          <a:xfrm>
            <a:off x="717121" y="1519465"/>
            <a:ext cx="4759551" cy="477384"/>
          </a:xfrm>
        </p:spPr>
        <p:txBody>
          <a:bodyPr>
            <a:normAutofit/>
          </a:bodyPr>
          <a:lstStyle/>
          <a:p>
            <a:pPr marL="0" indent="0">
              <a:buNone/>
            </a:pPr>
            <a:r>
              <a:rPr lang="en-US" sz="2400" b="1" dirty="0"/>
              <a:t>Coal Industry Representatives </a:t>
            </a:r>
          </a:p>
        </p:txBody>
      </p:sp>
    </p:spTree>
    <p:extLst>
      <p:ext uri="{BB962C8B-B14F-4D97-AF65-F5344CB8AC3E}">
        <p14:creationId xmlns:p14="http://schemas.microsoft.com/office/powerpoint/2010/main" val="4981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7"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1C9C-FD02-46BF-8618-3F36A95ED80B}"/>
              </a:ext>
            </a:extLst>
          </p:cNvPr>
          <p:cNvSpPr>
            <a:spLocks noGrp="1"/>
          </p:cNvSpPr>
          <p:nvPr>
            <p:ph type="title"/>
          </p:nvPr>
        </p:nvSpPr>
        <p:spPr/>
        <p:txBody>
          <a:bodyPr anchor="t"/>
          <a:lstStyle/>
          <a:p>
            <a:pPr algn="ctr"/>
            <a:r>
              <a:rPr lang="en-US" b="1" dirty="0"/>
              <a:t>VI. What Are the Trade-offs of Pursuing Unconventional Oil and Natural Gas Sources? </a:t>
            </a:r>
          </a:p>
        </p:txBody>
      </p:sp>
      <p:sp>
        <p:nvSpPr>
          <p:cNvPr id="3" name="Content Placeholder 2">
            <a:extLst>
              <a:ext uri="{FF2B5EF4-FFF2-40B4-BE49-F238E27FC236}">
                <a16:creationId xmlns:a16="http://schemas.microsoft.com/office/drawing/2014/main" id="{17A5C4F7-2FFF-4D27-9891-54AFCCFE9C50}"/>
              </a:ext>
            </a:extLst>
          </p:cNvPr>
          <p:cNvSpPr>
            <a:spLocks noGrp="1"/>
          </p:cNvSpPr>
          <p:nvPr>
            <p:ph idx="1"/>
          </p:nvPr>
        </p:nvSpPr>
        <p:spPr>
          <a:xfrm>
            <a:off x="838200" y="3009013"/>
            <a:ext cx="10515600" cy="3167949"/>
          </a:xfrm>
        </p:spPr>
        <p:txBody>
          <a:bodyPr/>
          <a:lstStyle/>
          <a:p>
            <a:pPr marL="0" indent="0">
              <a:buNone/>
            </a:pPr>
            <a:r>
              <a:rPr lang="en-US" b="1" dirty="0">
                <a:solidFill>
                  <a:srgbClr val="7030A0"/>
                </a:solidFill>
              </a:rPr>
              <a:t>Key Concept 6</a:t>
            </a:r>
            <a:r>
              <a:rPr lang="en-US" dirty="0">
                <a:solidFill>
                  <a:srgbClr val="7030A0"/>
                </a:solidFill>
              </a:rPr>
              <a:t>: </a:t>
            </a:r>
            <a:r>
              <a:rPr lang="en-US" dirty="0"/>
              <a:t>Extracting unconventional oil and natural gas supplies produces positive economic benefits, but fracking and tar sands mining have serious negative environmental and societal impacts.</a:t>
            </a:r>
          </a:p>
        </p:txBody>
      </p:sp>
    </p:spTree>
    <p:extLst>
      <p:ext uri="{BB962C8B-B14F-4D97-AF65-F5344CB8AC3E}">
        <p14:creationId xmlns:p14="http://schemas.microsoft.com/office/powerpoint/2010/main" val="184236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985B-69AB-4CEE-99AA-1EF6DBB0661F}"/>
              </a:ext>
            </a:extLst>
          </p:cNvPr>
          <p:cNvSpPr>
            <a:spLocks noGrp="1"/>
          </p:cNvSpPr>
          <p:nvPr>
            <p:ph type="title"/>
          </p:nvPr>
        </p:nvSpPr>
        <p:spPr/>
        <p:txBody>
          <a:bodyPr anchor="t"/>
          <a:lstStyle/>
          <a:p>
            <a:r>
              <a:rPr lang="en-US" b="1" dirty="0"/>
              <a:t>The Trade-offs of Unconventional Oil and Gas Mining</a:t>
            </a:r>
          </a:p>
        </p:txBody>
      </p:sp>
      <p:sp>
        <p:nvSpPr>
          <p:cNvPr id="3" name="Content Placeholder 2">
            <a:extLst>
              <a:ext uri="{FF2B5EF4-FFF2-40B4-BE49-F238E27FC236}">
                <a16:creationId xmlns:a16="http://schemas.microsoft.com/office/drawing/2014/main" id="{A2F300EC-9E04-49B5-91A9-5074CB73CD57}"/>
              </a:ext>
            </a:extLst>
          </p:cNvPr>
          <p:cNvSpPr>
            <a:spLocks noGrp="1"/>
          </p:cNvSpPr>
          <p:nvPr>
            <p:ph idx="1"/>
          </p:nvPr>
        </p:nvSpPr>
        <p:spPr/>
        <p:txBody>
          <a:bodyPr>
            <a:normAutofit/>
          </a:bodyPr>
          <a:lstStyle/>
          <a:p>
            <a:r>
              <a:rPr lang="en-US" dirty="0"/>
              <a:t>More expensive than conventional methods</a:t>
            </a:r>
          </a:p>
          <a:p>
            <a:r>
              <a:rPr lang="en-US" dirty="0"/>
              <a:t>Contaminates drinking water with methane</a:t>
            </a:r>
          </a:p>
          <a:p>
            <a:r>
              <a:rPr lang="en-US" dirty="0"/>
              <a:t>Huge water footprint</a:t>
            </a:r>
          </a:p>
          <a:p>
            <a:r>
              <a:rPr lang="en-US" dirty="0"/>
              <a:t>Produces toxic wastewater</a:t>
            </a:r>
          </a:p>
          <a:p>
            <a:r>
              <a:rPr lang="en-US" dirty="0"/>
              <a:t>Earthquakes triggered by injection wells</a:t>
            </a:r>
          </a:p>
        </p:txBody>
      </p:sp>
      <p:pic>
        <p:nvPicPr>
          <p:cNvPr id="10" name="Picture Placeholder 9" descr="A photo shows Fred Mayer using a charcoal grill lighter on a kitchen faucet.">
            <a:extLst>
              <a:ext uri="{FF2B5EF4-FFF2-40B4-BE49-F238E27FC236}">
                <a16:creationId xmlns:a16="http://schemas.microsoft.com/office/drawing/2014/main" id="{EEDB58CC-8167-4C8D-8409-4603582356DB}"/>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644978" y="1752942"/>
            <a:ext cx="2589034" cy="4057666"/>
          </a:xfrm>
          <a:prstGeom prst="rect">
            <a:avLst/>
          </a:prstGeom>
        </p:spPr>
      </p:pic>
      <p:sp>
        <p:nvSpPr>
          <p:cNvPr id="4" name="Content Placeholder 3">
            <a:extLst>
              <a:ext uri="{FF2B5EF4-FFF2-40B4-BE49-F238E27FC236}">
                <a16:creationId xmlns:a16="http://schemas.microsoft.com/office/drawing/2014/main" id="{247AF6E2-7430-4F31-B763-FBC6D334C99F}"/>
              </a:ext>
            </a:extLst>
          </p:cNvPr>
          <p:cNvSpPr>
            <a:spLocks noGrp="1"/>
          </p:cNvSpPr>
          <p:nvPr>
            <p:ph sz="quarter" idx="13"/>
          </p:nvPr>
        </p:nvSpPr>
        <p:spPr>
          <a:xfrm>
            <a:off x="6644978" y="5872862"/>
            <a:ext cx="5430757" cy="906461"/>
          </a:xfrm>
        </p:spPr>
        <p:txBody>
          <a:bodyPr>
            <a:normAutofit/>
          </a:bodyPr>
          <a:lstStyle/>
          <a:p>
            <a:pPr marL="0" indent="0">
              <a:buNone/>
            </a:pPr>
            <a:r>
              <a:rPr lang="en-US" sz="2000" dirty="0"/>
              <a:t>Water burns in areas where natural gas is fracked.</a:t>
            </a:r>
          </a:p>
        </p:txBody>
      </p:sp>
    </p:spTree>
    <p:extLst>
      <p:ext uri="{BB962C8B-B14F-4D97-AF65-F5344CB8AC3E}">
        <p14:creationId xmlns:p14="http://schemas.microsoft.com/office/powerpoint/2010/main" val="38755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694661-EF96-43F9-ABCA-F37EF9896E4E}"/>
              </a:ext>
            </a:extLst>
          </p:cNvPr>
          <p:cNvSpPr>
            <a:spLocks noGrp="1"/>
          </p:cNvSpPr>
          <p:nvPr>
            <p:ph type="title"/>
          </p:nvPr>
        </p:nvSpPr>
        <p:spPr/>
        <p:txBody>
          <a:bodyPr anchor="t">
            <a:noAutofit/>
          </a:bodyPr>
          <a:lstStyle/>
          <a:p>
            <a:r>
              <a:rPr lang="en-US" sz="4000" b="1" dirty="0"/>
              <a:t>More Trade-offs of Unconventional Fossil Fuels</a:t>
            </a:r>
            <a:endParaRPr lang="en-US" sz="4000" dirty="0"/>
          </a:p>
        </p:txBody>
      </p:sp>
      <p:sp>
        <p:nvSpPr>
          <p:cNvPr id="2" name="Content Placeholder 1">
            <a:extLst>
              <a:ext uri="{FF2B5EF4-FFF2-40B4-BE49-F238E27FC236}">
                <a16:creationId xmlns:a16="http://schemas.microsoft.com/office/drawing/2014/main" id="{EDF5745E-F761-4148-827E-D3B7CA6F47B7}"/>
              </a:ext>
            </a:extLst>
          </p:cNvPr>
          <p:cNvSpPr>
            <a:spLocks noGrp="1"/>
          </p:cNvSpPr>
          <p:nvPr>
            <p:ph idx="1"/>
          </p:nvPr>
        </p:nvSpPr>
        <p:spPr>
          <a:xfrm>
            <a:off x="838200" y="1825625"/>
            <a:ext cx="5120817" cy="4351338"/>
          </a:xfrm>
        </p:spPr>
        <p:txBody>
          <a:bodyPr/>
          <a:lstStyle/>
          <a:p>
            <a:pPr marL="457200" indent="-457200">
              <a:lnSpc>
                <a:spcPct val="100000"/>
              </a:lnSpc>
              <a:spcBef>
                <a:spcPts val="624"/>
              </a:spcBef>
              <a:buFont typeface="Arial"/>
              <a:buChar char="•"/>
            </a:pPr>
            <a:r>
              <a:rPr lang="en-US" dirty="0"/>
              <a:t>Transporting tight oil via pipeline or railway: dangerous</a:t>
            </a:r>
          </a:p>
          <a:p>
            <a:pPr marL="457200" indent="-457200">
              <a:lnSpc>
                <a:spcPct val="100000"/>
              </a:lnSpc>
              <a:spcBef>
                <a:spcPts val="624"/>
              </a:spcBef>
              <a:buFont typeface="Arial"/>
              <a:buChar char="•"/>
            </a:pPr>
            <a:r>
              <a:rPr lang="en-US" dirty="0"/>
              <a:t>Violates private property rights</a:t>
            </a:r>
          </a:p>
          <a:p>
            <a:pPr marL="457200" indent="-457200">
              <a:lnSpc>
                <a:spcPct val="100000"/>
              </a:lnSpc>
              <a:spcBef>
                <a:spcPts val="624"/>
              </a:spcBef>
              <a:buFont typeface="Arial"/>
              <a:buChar char="•"/>
            </a:pPr>
            <a:r>
              <a:rPr lang="en-US" dirty="0"/>
              <a:t>Most energy- and water-intensive way to extract and process oil</a:t>
            </a:r>
          </a:p>
          <a:p>
            <a:pPr marL="457200" indent="-457200">
              <a:lnSpc>
                <a:spcPct val="100000"/>
              </a:lnSpc>
              <a:spcBef>
                <a:spcPts val="624"/>
              </a:spcBef>
              <a:buFont typeface="Arial"/>
              <a:buChar char="•"/>
            </a:pPr>
            <a:r>
              <a:rPr lang="en-US" dirty="0"/>
              <a:t>Produces the most hazardous waste</a:t>
            </a:r>
          </a:p>
        </p:txBody>
      </p:sp>
      <p:pic>
        <p:nvPicPr>
          <p:cNvPr id="11" name="Picture Placeholder 10" descr="A photo shows damage and destruction caused by derailing of a tight oil carrying runaway train.">
            <a:extLst>
              <a:ext uri="{FF2B5EF4-FFF2-40B4-BE49-F238E27FC236}">
                <a16:creationId xmlns:a16="http://schemas.microsoft.com/office/drawing/2014/main" id="{F9E23F81-0BA7-4F29-AFD2-C78FBEFC2ED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232984" y="1773436"/>
            <a:ext cx="5829110" cy="3830558"/>
          </a:xfrm>
          <a:prstGeom prst="rect">
            <a:avLst/>
          </a:prstGeom>
        </p:spPr>
      </p:pic>
      <p:sp>
        <p:nvSpPr>
          <p:cNvPr id="3" name="Content Placeholder 2">
            <a:extLst>
              <a:ext uri="{FF2B5EF4-FFF2-40B4-BE49-F238E27FC236}">
                <a16:creationId xmlns:a16="http://schemas.microsoft.com/office/drawing/2014/main" id="{33EF38F4-1DE9-4EBD-B74E-0952DA1D986C}"/>
              </a:ext>
            </a:extLst>
          </p:cNvPr>
          <p:cNvSpPr>
            <a:spLocks noGrp="1"/>
          </p:cNvSpPr>
          <p:nvPr>
            <p:ph sz="quarter" idx="13"/>
          </p:nvPr>
        </p:nvSpPr>
        <p:spPr>
          <a:xfrm>
            <a:off x="6232984" y="5682492"/>
            <a:ext cx="5829110" cy="824632"/>
          </a:xfrm>
        </p:spPr>
        <p:txBody>
          <a:bodyPr>
            <a:normAutofit/>
          </a:bodyPr>
          <a:lstStyle/>
          <a:p>
            <a:pPr marL="0" indent="0">
              <a:lnSpc>
                <a:spcPct val="100000"/>
              </a:lnSpc>
              <a:buNone/>
            </a:pPr>
            <a:r>
              <a:rPr lang="en-US" sz="2400" dirty="0"/>
              <a:t>Results of a runaway train explosion in 2013 in Quebec; 47 people died</a:t>
            </a:r>
          </a:p>
        </p:txBody>
      </p:sp>
    </p:spTree>
    <p:extLst>
      <p:ext uri="{BB962C8B-B14F-4D97-AF65-F5344CB8AC3E}">
        <p14:creationId xmlns:p14="http://schemas.microsoft.com/office/powerpoint/2010/main" val="142199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F562-A575-4AA0-B5FD-363F9FA80855}"/>
              </a:ext>
            </a:extLst>
          </p:cNvPr>
          <p:cNvSpPr>
            <a:spLocks noGrp="1"/>
          </p:cNvSpPr>
          <p:nvPr>
            <p:ph type="title"/>
          </p:nvPr>
        </p:nvSpPr>
        <p:spPr/>
        <p:txBody>
          <a:bodyPr anchor="t"/>
          <a:lstStyle/>
          <a:p>
            <a:pPr algn="ctr"/>
            <a:r>
              <a:rPr lang="en-US" b="1" dirty="0"/>
              <a:t>IG 6: The Trade-offs of Unconventional Fossil Fuels</a:t>
            </a:r>
          </a:p>
        </p:txBody>
      </p:sp>
      <p:sp>
        <p:nvSpPr>
          <p:cNvPr id="3" name="Content Placeholder 2">
            <a:extLst>
              <a:ext uri="{FF2B5EF4-FFF2-40B4-BE49-F238E27FC236}">
                <a16:creationId xmlns:a16="http://schemas.microsoft.com/office/drawing/2014/main" id="{56AE05CB-9780-406A-826A-F07654B20F85}"/>
              </a:ext>
            </a:extLst>
          </p:cNvPr>
          <p:cNvSpPr>
            <a:spLocks noGrp="1"/>
          </p:cNvSpPr>
          <p:nvPr>
            <p:ph idx="1"/>
          </p:nvPr>
        </p:nvSpPr>
        <p:spPr>
          <a:xfrm>
            <a:off x="838200" y="5767930"/>
            <a:ext cx="7667625" cy="776287"/>
          </a:xfrm>
        </p:spPr>
        <p:txBody>
          <a:bodyPr>
            <a:noAutofit/>
          </a:bodyPr>
          <a:lstStyle/>
          <a:p>
            <a:pPr marL="0" indent="0" fontAlgn="t">
              <a:spcBef>
                <a:spcPts val="624"/>
              </a:spcBef>
              <a:buNone/>
            </a:pPr>
            <a:r>
              <a:rPr lang="en-GB" sz="1800" b="1" dirty="0"/>
              <a:t>Infographic </a:t>
            </a:r>
            <a:r>
              <a:rPr lang="hr-HR" sz="1800" b="1" dirty="0"/>
              <a:t>9.2.6</a:t>
            </a:r>
            <a:endParaRPr lang="en-US" sz="1800" dirty="0"/>
          </a:p>
          <a:p>
            <a:pPr marL="0" indent="0" fontAlgn="t">
              <a:spcBef>
                <a:spcPts val="624"/>
              </a:spcBef>
              <a:buNone/>
            </a:pPr>
            <a:r>
              <a:rPr lang="en-GB" sz="1800" dirty="0"/>
              <a:t>Karr, </a:t>
            </a:r>
            <a:r>
              <a:rPr lang="en-GB" sz="1800" i="1" dirty="0"/>
              <a:t>Scientific American: Environmental Science for a Changing World</a:t>
            </a:r>
            <a:r>
              <a:rPr lang="en-GB" sz="1800" dirty="0"/>
              <a:t>, 4e</a:t>
            </a:r>
            <a:endParaRPr lang="en-US" sz="1800" dirty="0"/>
          </a:p>
          <a:p>
            <a:pPr marL="0" indent="0" fontAlgn="t">
              <a:spcBef>
                <a:spcPts val="624"/>
              </a:spcBef>
              <a:buNone/>
            </a:pPr>
            <a:r>
              <a:rPr lang="en-GB" sz="1800" dirty="0"/>
              <a:t>© 2021 W. H. Freeman and Company</a:t>
            </a:r>
            <a:endParaRPr lang="en-US" sz="1800" dirty="0"/>
          </a:p>
        </p:txBody>
      </p:sp>
      <p:graphicFrame>
        <p:nvGraphicFramePr>
          <p:cNvPr id="8" name="Table Placeholder 7" descr="This table has two columns titled Advantages and Disadvantages. Underneath Disadvantages, there are two columns titled Fracking for shale gas and oil, and Mining for tar sands oil.">
            <a:extLst>
              <a:ext uri="{FF2B5EF4-FFF2-40B4-BE49-F238E27FC236}">
                <a16:creationId xmlns:a16="http://schemas.microsoft.com/office/drawing/2014/main" id="{C406FD25-B8D5-447C-984A-DAC4CFB93330}"/>
              </a:ext>
            </a:extLst>
          </p:cNvPr>
          <p:cNvGraphicFramePr>
            <a:graphicFrameLocks noGrp="1"/>
          </p:cNvGraphicFramePr>
          <p:nvPr>
            <p:ph type="tbl" sz="quarter" idx="15"/>
          </p:nvPr>
        </p:nvGraphicFramePr>
        <p:xfrm>
          <a:off x="838200" y="1561690"/>
          <a:ext cx="10142897" cy="4206240"/>
        </p:xfrm>
        <a:graphic>
          <a:graphicData uri="http://schemas.openxmlformats.org/drawingml/2006/table">
            <a:tbl>
              <a:tblPr firstRow="1" bandRow="1">
                <a:tableStyleId>{5940675A-B579-460E-94D1-54222C63F5DA}</a:tableStyleId>
              </a:tblPr>
              <a:tblGrid>
                <a:gridCol w="3567930">
                  <a:extLst>
                    <a:ext uri="{9D8B030D-6E8A-4147-A177-3AD203B41FA5}">
                      <a16:colId xmlns:a16="http://schemas.microsoft.com/office/drawing/2014/main" val="3836005294"/>
                    </a:ext>
                  </a:extLst>
                </a:gridCol>
                <a:gridCol w="3194001">
                  <a:extLst>
                    <a:ext uri="{9D8B030D-6E8A-4147-A177-3AD203B41FA5}">
                      <a16:colId xmlns:a16="http://schemas.microsoft.com/office/drawing/2014/main" val="20001"/>
                    </a:ext>
                  </a:extLst>
                </a:gridCol>
                <a:gridCol w="3380966">
                  <a:extLst>
                    <a:ext uri="{9D8B030D-6E8A-4147-A177-3AD203B41FA5}">
                      <a16:colId xmlns:a16="http://schemas.microsoft.com/office/drawing/2014/main" val="20002"/>
                    </a:ext>
                  </a:extLst>
                </a:gridCol>
              </a:tblGrid>
              <a:tr h="2507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dirty="0">
                          <a:effectLst/>
                          <a:latin typeface="+mn-lt"/>
                        </a:rPr>
                        <a:t>ADVANTAGES</a:t>
                      </a:r>
                      <a:endParaRPr lang="en-US" sz="1400" b="1" cap="all" dirty="0">
                        <a:solidFill>
                          <a:srgbClr val="FFFFFF"/>
                        </a:solidFill>
                        <a:effectLst/>
                        <a:latin typeface="+mn-lt"/>
                        <a:ea typeface="Times New Roman"/>
                        <a:cs typeface="Times New Roman"/>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dirty="0">
                          <a:effectLst/>
                          <a:latin typeface="+mn-lt"/>
                        </a:rPr>
                        <a:t>DISADVANTAGES</a:t>
                      </a:r>
                      <a:endParaRPr lang="en-US" sz="1400" b="1" cap="all" dirty="0">
                        <a:solidFill>
                          <a:srgbClr val="FFFFFF"/>
                        </a:solidFill>
                        <a:effectLst/>
                        <a:latin typeface="+mn-lt"/>
                        <a:ea typeface="Times New Roman"/>
                        <a:cs typeface="Times New Roman"/>
                      </a:endParaRPr>
                    </a:p>
                  </a:txBody>
                  <a:tcPr anchor="ctr">
                    <a:lnR w="12700" cap="flat" cmpd="sng" algn="ctr">
                      <a:noFill/>
                      <a:prstDash val="solid"/>
                      <a:round/>
                      <a:headEnd type="none" w="med" len="med"/>
                      <a:tailEnd type="none" w="med" len="med"/>
                    </a:lnR>
                  </a:tcPr>
                </a:tc>
                <a:tc>
                  <a:txBody>
                    <a:bodyPr/>
                    <a:lstStyle/>
                    <a:p>
                      <a:pPr marL="0" marR="0" algn="l">
                        <a:lnSpc>
                          <a:spcPct val="100000"/>
                        </a:lnSpc>
                        <a:spcBef>
                          <a:spcPts val="0"/>
                        </a:spcBef>
                        <a:spcAft>
                          <a:spcPts val="0"/>
                        </a:spcAft>
                      </a:pPr>
                      <a:endParaRPr lang="en-US" sz="1400" b="0" cap="all" dirty="0">
                        <a:solidFill>
                          <a:srgbClr val="FFFFFF"/>
                        </a:solidFill>
                        <a:effectLst/>
                        <a:latin typeface="+mn-lt"/>
                        <a:ea typeface="Times New Roman"/>
                        <a:cs typeface="Times New Roman"/>
                      </a:endParaRP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2315226991"/>
                  </a:ext>
                </a:extLst>
              </a:tr>
              <a:tr h="1047542">
                <a:tc>
                  <a:txBody>
                    <a:bodyPr/>
                    <a:lstStyle/>
                    <a:p>
                      <a:pPr marL="128016" indent="-128016"/>
                      <a:r>
                        <a:rPr lang="en-US" sz="1400" kern="1200" dirty="0">
                          <a:effectLst/>
                          <a:latin typeface="+mn-lt"/>
                        </a:rPr>
                        <a:t>•	Energy-rich fuels </a:t>
                      </a:r>
                    </a:p>
                    <a:p>
                      <a:pPr marL="128016" indent="-128016"/>
                      <a:r>
                        <a:rPr lang="en-US" sz="1400" kern="1200" dirty="0">
                          <a:effectLst/>
                          <a:latin typeface="+mn-lt"/>
                        </a:rPr>
                        <a:t>•	Can be used in the same way that conventional oil or natural gas is used </a:t>
                      </a:r>
                    </a:p>
                    <a:p>
                      <a:pPr marL="128016" indent="-128016"/>
                      <a:r>
                        <a:rPr lang="en-US" sz="1400" kern="1200" dirty="0">
                          <a:effectLst/>
                          <a:latin typeface="+mn-lt"/>
                        </a:rPr>
                        <a:t>•	Extends worldwide supply of oil and natural gas</a:t>
                      </a:r>
                    </a:p>
                    <a:p>
                      <a:pPr marL="128016" indent="-128016"/>
                      <a:r>
                        <a:rPr lang="en-US" sz="1400" kern="1200" dirty="0">
                          <a:effectLst/>
                          <a:latin typeface="+mn-lt"/>
                        </a:rPr>
                        <a:t>•	Abundant U.S. supply: reduces dependence on imports and stimulates local economies</a:t>
                      </a:r>
                      <a:r>
                        <a:rPr lang="en-US" sz="1400" dirty="0">
                          <a:effectLst/>
                          <a:latin typeface="+mn-lt"/>
                        </a:rPr>
                        <a:t> </a:t>
                      </a:r>
                      <a:endParaRPr lang="en-US" sz="1400" b="1" cap="all" dirty="0">
                        <a:solidFill>
                          <a:srgbClr val="FFFFFF"/>
                        </a:solidFill>
                        <a:effectLst/>
                        <a:latin typeface="+mn-lt"/>
                        <a:ea typeface="Times New Roman"/>
                        <a:cs typeface="Times New Roman"/>
                      </a:endParaRPr>
                    </a:p>
                  </a:txBody>
                  <a:tcPr/>
                </a:tc>
                <a:tc>
                  <a:txBody>
                    <a:bodyPr/>
                    <a:lstStyle/>
                    <a:p>
                      <a:pPr marL="128016" indent="-128016"/>
                      <a:r>
                        <a:rPr lang="en-US" sz="1400" kern="1200" dirty="0">
                          <a:effectLst/>
                          <a:latin typeface="+mn-lt"/>
                        </a:rPr>
                        <a:t>•	Nonrenewable, finite resource </a:t>
                      </a:r>
                    </a:p>
                    <a:p>
                      <a:pPr marL="128016" indent="-128016"/>
                      <a:r>
                        <a:rPr lang="en-US" sz="1400" kern="1200" dirty="0">
                          <a:effectLst/>
                          <a:latin typeface="+mn-lt"/>
                        </a:rPr>
                        <a:t>•	Same air pollution when burned as with conventional oil and natural gas </a:t>
                      </a:r>
                      <a:endParaRPr lang="en-US" sz="1400" b="1" cap="all" dirty="0">
                        <a:solidFill>
                          <a:srgbClr val="FFFFFF"/>
                        </a:solidFill>
                        <a:effectLst/>
                        <a:latin typeface="+mn-lt"/>
                        <a:ea typeface="Times New Roman"/>
                        <a:cs typeface="Times New Roman"/>
                      </a:endParaRPr>
                    </a:p>
                  </a:txBody>
                  <a:tcPr>
                    <a:lnR w="12700" cap="flat" cmpd="sng" algn="ctr">
                      <a:noFill/>
                      <a:prstDash val="solid"/>
                      <a:round/>
                      <a:headEnd type="none" w="med" len="med"/>
                      <a:tailEnd type="none" w="med" len="med"/>
                    </a:lnR>
                  </a:tcPr>
                </a:tc>
                <a:tc>
                  <a:txBody>
                    <a:bodyPr/>
                    <a:lstStyle/>
                    <a:p>
                      <a:pPr marL="0" marR="0" algn="l">
                        <a:lnSpc>
                          <a:spcPct val="100000"/>
                        </a:lnSpc>
                        <a:spcBef>
                          <a:spcPts val="0"/>
                        </a:spcBef>
                        <a:spcAft>
                          <a:spcPts val="0"/>
                        </a:spcAft>
                      </a:pPr>
                      <a:endParaRPr lang="en-US" sz="1400" b="1" cap="all" dirty="0">
                        <a:solidFill>
                          <a:srgbClr val="FFFFFF"/>
                        </a:solidFill>
                        <a:effectLst/>
                        <a:latin typeface="+mn-lt"/>
                        <a:ea typeface="Times New Roman"/>
                        <a:cs typeface="Times New Roman"/>
                      </a:endParaRP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222740572"/>
                  </a:ext>
                </a:extLst>
              </a:tr>
              <a:tr h="201450">
                <a:tc>
                  <a:txBody>
                    <a:bodyPr/>
                    <a:lstStyle/>
                    <a:p>
                      <a:pPr marL="0" marR="0" algn="l">
                        <a:lnSpc>
                          <a:spcPct val="100000"/>
                        </a:lnSpc>
                        <a:spcBef>
                          <a:spcPts val="0"/>
                        </a:spcBef>
                        <a:spcAft>
                          <a:spcPts val="0"/>
                        </a:spcAft>
                      </a:pPr>
                      <a:endParaRPr lang="en-US" sz="1400" b="1" cap="all" dirty="0">
                        <a:solidFill>
                          <a:srgbClr val="FFFFFF"/>
                        </a:solidFill>
                        <a:effectLst/>
                        <a:latin typeface="+mn-lt"/>
                        <a:ea typeface="Times New Roman"/>
                        <a:cs typeface="Times New Roman"/>
                      </a:endParaRPr>
                    </a:p>
                  </a:txBody>
                  <a:tcPr anchor="ctr">
                    <a:lnB w="12700" cap="flat" cmpd="sng" algn="ctr">
                      <a:noFill/>
                      <a:prstDash val="solid"/>
                      <a:round/>
                      <a:headEnd type="none" w="med" len="med"/>
                      <a:tailEnd type="none" w="med" len="med"/>
                    </a:lnB>
                  </a:tcPr>
                </a:tc>
                <a:tc>
                  <a:txBody>
                    <a:bodyPr/>
                    <a:lstStyle/>
                    <a:p>
                      <a:pPr marL="0" marR="0" algn="l">
                        <a:lnSpc>
                          <a:spcPct val="100000"/>
                        </a:lnSpc>
                        <a:spcBef>
                          <a:spcPts val="0"/>
                        </a:spcBef>
                        <a:spcAft>
                          <a:spcPts val="0"/>
                        </a:spcAft>
                      </a:pPr>
                      <a:r>
                        <a:rPr lang="en-US" sz="1400" b="1" cap="all" dirty="0">
                          <a:effectLst/>
                          <a:latin typeface="+mn-lt"/>
                        </a:rPr>
                        <a:t>FRACKING FOR SHALE GAS/OIL</a:t>
                      </a:r>
                      <a:endParaRPr lang="en-US" sz="1400" b="1" cap="all" dirty="0">
                        <a:solidFill>
                          <a:srgbClr val="FFFFFF"/>
                        </a:solidFill>
                        <a:effectLst/>
                        <a:latin typeface="+mn-lt"/>
                        <a:ea typeface="Times New Roman"/>
                        <a:cs typeface="Times New Roman"/>
                      </a:endParaRPr>
                    </a:p>
                  </a:txBody>
                  <a:tcPr anchor="ctr"/>
                </a:tc>
                <a:tc>
                  <a:txBody>
                    <a:bodyPr/>
                    <a:lstStyle/>
                    <a:p>
                      <a:pPr marL="0" marR="0" algn="l">
                        <a:lnSpc>
                          <a:spcPct val="100000"/>
                        </a:lnSpc>
                        <a:spcBef>
                          <a:spcPts val="0"/>
                        </a:spcBef>
                        <a:spcAft>
                          <a:spcPts val="0"/>
                        </a:spcAft>
                      </a:pPr>
                      <a:r>
                        <a:rPr lang="en-US" sz="1400" b="1" cap="all" dirty="0">
                          <a:effectLst/>
                          <a:latin typeface="+mn-lt"/>
                        </a:rPr>
                        <a:t>MINING FOR TAR SANDS OIL</a:t>
                      </a:r>
                      <a:endParaRPr lang="en-US" sz="1400" b="1" cap="all" dirty="0">
                        <a:solidFill>
                          <a:srgbClr val="FFFFFF"/>
                        </a:solidFill>
                        <a:effectLst/>
                        <a:latin typeface="+mn-lt"/>
                        <a:ea typeface="Times New Roman"/>
                        <a:cs typeface="Times New Roman"/>
                      </a:endParaRPr>
                    </a:p>
                  </a:txBody>
                  <a:tcPr anchor="ctr"/>
                </a:tc>
                <a:extLst>
                  <a:ext uri="{0D108BD9-81ED-4DB2-BD59-A6C34878D82A}">
                    <a16:rowId xmlns:a16="http://schemas.microsoft.com/office/drawing/2014/main" val="10002"/>
                  </a:ext>
                </a:extLst>
              </a:tr>
              <a:tr h="1329573">
                <a:tc>
                  <a:txBody>
                    <a:bodyPr/>
                    <a:lstStyle/>
                    <a:p>
                      <a:pPr marL="128270" marR="0" indent="-128270">
                        <a:lnSpc>
                          <a:spcPct val="100000"/>
                        </a:lnSpc>
                        <a:spcBef>
                          <a:spcPts val="0"/>
                        </a:spcBef>
                        <a:spcAft>
                          <a:spcPts val="0"/>
                        </a:spcAft>
                      </a:pPr>
                      <a:endParaRPr lang="en-US" sz="1400" dirty="0">
                        <a:solidFill>
                          <a:srgbClr val="000000"/>
                        </a:solidFill>
                        <a:effectLst/>
                        <a:latin typeface="+mn-lt"/>
                        <a:ea typeface="Times New Roman"/>
                        <a:cs typeface="Whitney-Book"/>
                      </a:endParaRPr>
                    </a:p>
                  </a:txBody>
                  <a:tcPr>
                    <a:lnT w="12700" cap="flat" cmpd="sng" algn="ctr">
                      <a:noFill/>
                      <a:prstDash val="solid"/>
                      <a:round/>
                      <a:headEnd type="none" w="med" len="med"/>
                      <a:tailEnd type="none" w="med" len="med"/>
                    </a:lnT>
                  </a:tcPr>
                </a:tc>
                <a:tc>
                  <a:txBody>
                    <a:bodyPr/>
                    <a:lstStyle/>
                    <a:p>
                      <a:pPr marL="128270" marR="0" indent="-128270">
                        <a:lnSpc>
                          <a:spcPct val="100000"/>
                        </a:lnSpc>
                        <a:spcBef>
                          <a:spcPts val="0"/>
                        </a:spcBef>
                        <a:spcAft>
                          <a:spcPts val="0"/>
                        </a:spcAft>
                      </a:pPr>
                      <a:r>
                        <a:rPr lang="en-US" sz="1400" dirty="0">
                          <a:effectLst/>
                          <a:latin typeface="+mn-lt"/>
                        </a:rPr>
                        <a:t>•	High water inputs</a:t>
                      </a:r>
                    </a:p>
                    <a:p>
                      <a:pPr marL="128270" marR="0" indent="-128270">
                        <a:lnSpc>
                          <a:spcPct val="100000"/>
                        </a:lnSpc>
                        <a:spcBef>
                          <a:spcPts val="0"/>
                        </a:spcBef>
                        <a:spcAft>
                          <a:spcPts val="0"/>
                        </a:spcAft>
                      </a:pPr>
                      <a:r>
                        <a:rPr lang="en-US" sz="1400" dirty="0">
                          <a:effectLst/>
                          <a:latin typeface="+mn-lt"/>
                        </a:rPr>
                        <a:t>•	Potential for pollution of well water</a:t>
                      </a:r>
                    </a:p>
                    <a:p>
                      <a:pPr marL="128270" marR="0" indent="-128270">
                        <a:lnSpc>
                          <a:spcPct val="100000"/>
                        </a:lnSpc>
                        <a:spcBef>
                          <a:spcPts val="0"/>
                        </a:spcBef>
                        <a:spcAft>
                          <a:spcPts val="0"/>
                        </a:spcAft>
                      </a:pPr>
                      <a:r>
                        <a:rPr lang="en-US" sz="1400" dirty="0">
                          <a:effectLst/>
                          <a:latin typeface="+mn-lt"/>
                        </a:rPr>
                        <a:t>•	Can occur without permission of property owner</a:t>
                      </a:r>
                    </a:p>
                    <a:p>
                      <a:pPr marL="128270" marR="0" indent="-128270">
                        <a:lnSpc>
                          <a:spcPct val="100000"/>
                        </a:lnSpc>
                        <a:spcBef>
                          <a:spcPts val="0"/>
                        </a:spcBef>
                        <a:spcAft>
                          <a:spcPts val="0"/>
                        </a:spcAft>
                      </a:pPr>
                      <a:r>
                        <a:rPr lang="en-US" sz="1400" dirty="0">
                          <a:effectLst/>
                          <a:latin typeface="+mn-lt"/>
                        </a:rPr>
                        <a:t>•	Wastewater issues: hazardous and its disposal is linked to earthquakes</a:t>
                      </a:r>
                    </a:p>
                    <a:p>
                      <a:pPr marL="128270" marR="0" indent="-128270">
                        <a:lnSpc>
                          <a:spcPct val="100000"/>
                        </a:lnSpc>
                        <a:spcBef>
                          <a:spcPts val="0"/>
                        </a:spcBef>
                        <a:spcAft>
                          <a:spcPts val="0"/>
                        </a:spcAft>
                      </a:pPr>
                      <a:r>
                        <a:rPr lang="en-US" sz="1400" dirty="0">
                          <a:effectLst/>
                          <a:latin typeface="+mn-lt"/>
                        </a:rPr>
                        <a:t>•	Dangerous to transport (tight oil) </a:t>
                      </a:r>
                    </a:p>
                    <a:p>
                      <a:pPr marL="128270" marR="0" indent="-128270">
                        <a:lnSpc>
                          <a:spcPct val="100000"/>
                        </a:lnSpc>
                        <a:spcBef>
                          <a:spcPts val="0"/>
                        </a:spcBef>
                        <a:spcAft>
                          <a:spcPts val="0"/>
                        </a:spcAft>
                      </a:pPr>
                      <a:r>
                        <a:rPr lang="en-US" sz="1400" dirty="0">
                          <a:effectLst/>
                          <a:latin typeface="+mn-lt"/>
                        </a:rPr>
                        <a:t>•	More expensive to extract than conventional sources</a:t>
                      </a:r>
                      <a:endParaRPr lang="en-US" sz="1400" dirty="0">
                        <a:solidFill>
                          <a:srgbClr val="000000"/>
                        </a:solidFill>
                        <a:effectLst/>
                        <a:latin typeface="+mn-lt"/>
                        <a:ea typeface="Times New Roman"/>
                        <a:cs typeface="Whitney-Book"/>
                      </a:endParaRPr>
                    </a:p>
                  </a:txBody>
                  <a:tcPr/>
                </a:tc>
                <a:tc>
                  <a:txBody>
                    <a:bodyPr/>
                    <a:lstStyle/>
                    <a:p>
                      <a:pPr marL="128270" marR="0" indent="-128270">
                        <a:lnSpc>
                          <a:spcPct val="100000"/>
                        </a:lnSpc>
                        <a:spcBef>
                          <a:spcPts val="0"/>
                        </a:spcBef>
                        <a:spcAft>
                          <a:spcPts val="0"/>
                        </a:spcAft>
                      </a:pPr>
                      <a:r>
                        <a:rPr lang="en-US" sz="1400" dirty="0">
                          <a:effectLst/>
                          <a:latin typeface="+mn-lt"/>
                        </a:rPr>
                        <a:t>•	High water and energy inputs </a:t>
                      </a:r>
                    </a:p>
                    <a:p>
                      <a:pPr marL="128270" marR="0" indent="-128270">
                        <a:lnSpc>
                          <a:spcPct val="100000"/>
                        </a:lnSpc>
                        <a:spcBef>
                          <a:spcPts val="0"/>
                        </a:spcBef>
                        <a:spcAft>
                          <a:spcPts val="0"/>
                        </a:spcAft>
                      </a:pPr>
                      <a:r>
                        <a:rPr lang="en-US" sz="1400" dirty="0">
                          <a:effectLst/>
                          <a:latin typeface="+mn-lt"/>
                        </a:rPr>
                        <a:t>•	Extensive surface water pollution</a:t>
                      </a:r>
                    </a:p>
                    <a:p>
                      <a:pPr marL="128270" marR="0" indent="-128270">
                        <a:lnSpc>
                          <a:spcPct val="100000"/>
                        </a:lnSpc>
                        <a:spcBef>
                          <a:spcPts val="0"/>
                        </a:spcBef>
                        <a:spcAft>
                          <a:spcPts val="0"/>
                        </a:spcAft>
                      </a:pPr>
                      <a:r>
                        <a:rPr lang="en-US" sz="1400" dirty="0">
                          <a:effectLst/>
                          <a:latin typeface="+mn-lt"/>
                        </a:rPr>
                        <a:t>•	Extreme habitat destruction </a:t>
                      </a:r>
                    </a:p>
                    <a:p>
                      <a:pPr marL="128270" marR="0" indent="-128270">
                        <a:lnSpc>
                          <a:spcPct val="100000"/>
                        </a:lnSpc>
                        <a:spcBef>
                          <a:spcPts val="0"/>
                        </a:spcBef>
                        <a:spcAft>
                          <a:spcPts val="0"/>
                        </a:spcAft>
                      </a:pPr>
                      <a:r>
                        <a:rPr lang="en-US" sz="1400" dirty="0">
                          <a:effectLst/>
                          <a:latin typeface="+mn-lt"/>
                        </a:rPr>
                        <a:t>•	Difficult to transport; pipelines must be heated</a:t>
                      </a:r>
                    </a:p>
                    <a:p>
                      <a:pPr marL="128270" marR="0" indent="-128270">
                        <a:lnSpc>
                          <a:spcPct val="100000"/>
                        </a:lnSpc>
                        <a:spcBef>
                          <a:spcPts val="0"/>
                        </a:spcBef>
                        <a:spcAft>
                          <a:spcPts val="0"/>
                        </a:spcAft>
                      </a:pPr>
                      <a:r>
                        <a:rPr lang="en-US" sz="1400" dirty="0">
                          <a:effectLst/>
                          <a:latin typeface="+mn-lt"/>
                        </a:rPr>
                        <a:t>•	Highest carbon footprint of any fossil fuel extraction method</a:t>
                      </a:r>
                    </a:p>
                    <a:p>
                      <a:pPr marL="128270" marR="0" indent="-128270">
                        <a:lnSpc>
                          <a:spcPct val="100000"/>
                        </a:lnSpc>
                        <a:spcBef>
                          <a:spcPts val="0"/>
                        </a:spcBef>
                        <a:spcAft>
                          <a:spcPts val="0"/>
                        </a:spcAft>
                      </a:pPr>
                      <a:r>
                        <a:rPr lang="en-US" sz="1400" dirty="0">
                          <a:effectLst/>
                          <a:latin typeface="+mn-lt"/>
                        </a:rPr>
                        <a:t>•	More expensive to extract than conventional sources</a:t>
                      </a:r>
                      <a:endParaRPr lang="en-US" sz="1400" dirty="0">
                        <a:solidFill>
                          <a:srgbClr val="000000"/>
                        </a:solidFill>
                        <a:effectLst/>
                        <a:latin typeface="+mn-lt"/>
                        <a:ea typeface="Times New Roman"/>
                        <a:cs typeface="Whitney-Book"/>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355508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BD51E-DCEE-4F79-9D99-C398FDD082CA}"/>
              </a:ext>
            </a:extLst>
          </p:cNvPr>
          <p:cNvSpPr>
            <a:spLocks noGrp="1"/>
          </p:cNvSpPr>
          <p:nvPr>
            <p:ph type="title"/>
          </p:nvPr>
        </p:nvSpPr>
        <p:spPr/>
        <p:txBody>
          <a:bodyPr anchor="t">
            <a:normAutofit fontScale="90000"/>
          </a:bodyPr>
          <a:lstStyle/>
          <a:p>
            <a:pPr algn="ctr"/>
            <a:r>
              <a:rPr lang="en-US" b="1" dirty="0"/>
              <a:t>VII. What Obstacles Stand in the Way of the United States (or Any Nation) Achieving Energy Independence or Security?</a:t>
            </a:r>
          </a:p>
        </p:txBody>
      </p:sp>
      <p:sp>
        <p:nvSpPr>
          <p:cNvPr id="3" name="Content Placeholder 2">
            <a:extLst>
              <a:ext uri="{FF2B5EF4-FFF2-40B4-BE49-F238E27FC236}">
                <a16:creationId xmlns:a16="http://schemas.microsoft.com/office/drawing/2014/main" id="{E81D03D2-D6AB-48D6-87BE-097368D0B402}"/>
              </a:ext>
            </a:extLst>
          </p:cNvPr>
          <p:cNvSpPr>
            <a:spLocks noGrp="1"/>
          </p:cNvSpPr>
          <p:nvPr>
            <p:ph idx="1"/>
          </p:nvPr>
        </p:nvSpPr>
        <p:spPr>
          <a:xfrm>
            <a:off x="838200" y="2501153"/>
            <a:ext cx="10515600" cy="3675810"/>
          </a:xfrm>
        </p:spPr>
        <p:txBody>
          <a:bodyPr/>
          <a:lstStyle/>
          <a:p>
            <a:pPr marL="0" indent="0">
              <a:buNone/>
            </a:pPr>
            <a:r>
              <a:rPr lang="en-US" b="1" dirty="0">
                <a:solidFill>
                  <a:srgbClr val="7030A0"/>
                </a:solidFill>
              </a:rPr>
              <a:t>Key Concept 7</a:t>
            </a:r>
            <a:r>
              <a:rPr lang="en-US" dirty="0"/>
              <a:t>: Achieving energy independence or security will require an eventual transition away from fossil fuels; conservation efforts and diversification of energy sources can help in the pursuit of these goals.</a:t>
            </a:r>
          </a:p>
        </p:txBody>
      </p:sp>
    </p:spTree>
    <p:extLst>
      <p:ext uri="{BB962C8B-B14F-4D97-AF65-F5344CB8AC3E}">
        <p14:creationId xmlns:p14="http://schemas.microsoft.com/office/powerpoint/2010/main" val="63620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01573-EC7E-427D-8077-CC4D83BC4E10}"/>
              </a:ext>
            </a:extLst>
          </p:cNvPr>
          <p:cNvSpPr>
            <a:spLocks noGrp="1"/>
          </p:cNvSpPr>
          <p:nvPr>
            <p:ph type="title"/>
          </p:nvPr>
        </p:nvSpPr>
        <p:spPr/>
        <p:txBody>
          <a:bodyPr anchor="t"/>
          <a:lstStyle/>
          <a:p>
            <a:r>
              <a:rPr lang="en-US" b="1" dirty="0"/>
              <a:t>Energy Independence</a:t>
            </a:r>
          </a:p>
        </p:txBody>
      </p:sp>
      <p:sp>
        <p:nvSpPr>
          <p:cNvPr id="3" name="Content Placeholder 2">
            <a:extLst>
              <a:ext uri="{FF2B5EF4-FFF2-40B4-BE49-F238E27FC236}">
                <a16:creationId xmlns:a16="http://schemas.microsoft.com/office/drawing/2014/main" id="{DF0E15DB-75B6-4DEC-8302-5F2CA7900078}"/>
              </a:ext>
            </a:extLst>
          </p:cNvPr>
          <p:cNvSpPr>
            <a:spLocks noGrp="1"/>
          </p:cNvSpPr>
          <p:nvPr>
            <p:ph idx="1"/>
          </p:nvPr>
        </p:nvSpPr>
        <p:spPr>
          <a:xfrm>
            <a:off x="838200" y="1825625"/>
            <a:ext cx="4465643" cy="4351338"/>
          </a:xfrm>
        </p:spPr>
        <p:txBody>
          <a:bodyPr>
            <a:normAutofit/>
          </a:bodyPr>
          <a:lstStyle/>
          <a:p>
            <a:pPr marL="0" indent="0">
              <a:buNone/>
            </a:pPr>
            <a:r>
              <a:rPr lang="en-US" b="1" dirty="0">
                <a:solidFill>
                  <a:srgbClr val="0014FE"/>
                </a:solidFill>
              </a:rPr>
              <a:t>Key Terms</a:t>
            </a:r>
          </a:p>
          <a:p>
            <a:r>
              <a:rPr lang="en-US" b="1" dirty="0"/>
              <a:t>Energy independence</a:t>
            </a:r>
            <a:r>
              <a:rPr lang="en-US" dirty="0"/>
              <a:t>: meeting all of one’s energy needs without importing any energy</a:t>
            </a:r>
            <a:endParaRPr lang="en-US" sz="2800" dirty="0"/>
          </a:p>
        </p:txBody>
      </p:sp>
      <p:pic>
        <p:nvPicPr>
          <p:cNvPr id="10" name="Picture Placeholder 9" descr="A photo shows an aerial view of an oil rig site.">
            <a:extLst>
              <a:ext uri="{FF2B5EF4-FFF2-40B4-BE49-F238E27FC236}">
                <a16:creationId xmlns:a16="http://schemas.microsoft.com/office/drawing/2014/main" id="{C421CDE1-013D-4120-9C0B-21EDD79EEC0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663316" y="1511704"/>
            <a:ext cx="6412021" cy="4657875"/>
          </a:xfrm>
          <a:prstGeom prst="rect">
            <a:avLst/>
          </a:prstGeom>
        </p:spPr>
      </p:pic>
      <p:sp>
        <p:nvSpPr>
          <p:cNvPr id="12" name="Content Placeholder 11">
            <a:extLst>
              <a:ext uri="{FF2B5EF4-FFF2-40B4-BE49-F238E27FC236}">
                <a16:creationId xmlns:a16="http://schemas.microsoft.com/office/drawing/2014/main" id="{ECD6BEB8-3C71-4417-82AF-21C4254B2421}"/>
              </a:ext>
            </a:extLst>
          </p:cNvPr>
          <p:cNvSpPr>
            <a:spLocks noGrp="1"/>
          </p:cNvSpPr>
          <p:nvPr>
            <p:ph sz="quarter" idx="13"/>
          </p:nvPr>
        </p:nvSpPr>
        <p:spPr>
          <a:xfrm>
            <a:off x="6399058" y="6154422"/>
            <a:ext cx="5076241" cy="482013"/>
          </a:xfrm>
        </p:spPr>
        <p:txBody>
          <a:bodyPr>
            <a:normAutofit/>
          </a:bodyPr>
          <a:lstStyle/>
          <a:p>
            <a:pPr marL="0" indent="0">
              <a:buNone/>
            </a:pPr>
            <a:r>
              <a:rPr lang="en-US" sz="2400" dirty="0"/>
              <a:t>A fracking operation in North Dakota</a:t>
            </a:r>
          </a:p>
        </p:txBody>
      </p:sp>
    </p:spTree>
    <p:extLst>
      <p:ext uri="{BB962C8B-B14F-4D97-AF65-F5344CB8AC3E}">
        <p14:creationId xmlns:p14="http://schemas.microsoft.com/office/powerpoint/2010/main" val="15982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01573-EC7E-427D-8077-CC4D83BC4E10}"/>
              </a:ext>
            </a:extLst>
          </p:cNvPr>
          <p:cNvSpPr>
            <a:spLocks noGrp="1"/>
          </p:cNvSpPr>
          <p:nvPr>
            <p:ph type="title"/>
          </p:nvPr>
        </p:nvSpPr>
        <p:spPr/>
        <p:txBody>
          <a:bodyPr anchor="t"/>
          <a:lstStyle/>
          <a:p>
            <a:r>
              <a:rPr lang="en-US" b="1" dirty="0"/>
              <a:t>Energy Security</a:t>
            </a:r>
          </a:p>
        </p:txBody>
      </p:sp>
      <p:sp>
        <p:nvSpPr>
          <p:cNvPr id="3" name="Content Placeholder 2">
            <a:extLst>
              <a:ext uri="{FF2B5EF4-FFF2-40B4-BE49-F238E27FC236}">
                <a16:creationId xmlns:a16="http://schemas.microsoft.com/office/drawing/2014/main" id="{DF0E15DB-75B6-4DEC-8302-5F2CA7900078}"/>
              </a:ext>
            </a:extLst>
          </p:cNvPr>
          <p:cNvSpPr>
            <a:spLocks noGrp="1"/>
          </p:cNvSpPr>
          <p:nvPr>
            <p:ph idx="1"/>
          </p:nvPr>
        </p:nvSpPr>
        <p:spPr>
          <a:xfrm>
            <a:off x="838200" y="1825625"/>
            <a:ext cx="5349949" cy="4351338"/>
          </a:xfrm>
        </p:spPr>
        <p:txBody>
          <a:bodyPr>
            <a:normAutofit/>
          </a:bodyPr>
          <a:lstStyle/>
          <a:p>
            <a:pPr marL="0" indent="0">
              <a:buNone/>
            </a:pPr>
            <a:r>
              <a:rPr lang="en-US" b="1" dirty="0">
                <a:solidFill>
                  <a:srgbClr val="0014FE"/>
                </a:solidFill>
              </a:rPr>
              <a:t>Key Terms</a:t>
            </a:r>
          </a:p>
          <a:p>
            <a:r>
              <a:rPr lang="en-US" b="1" dirty="0"/>
              <a:t>Energy security</a:t>
            </a:r>
            <a:r>
              <a:rPr lang="en-US" dirty="0"/>
              <a:t>: having access to enough reliable and affordable energy sources to meet one’s needs</a:t>
            </a:r>
          </a:p>
        </p:txBody>
      </p:sp>
      <p:pic>
        <p:nvPicPr>
          <p:cNvPr id="10" name="Picture Placeholder 9" descr="A photo shows an apartment building with a poster that reads, “Fair hills apartments: Free Rent (855 789 6984; w w w dot FairHills A p t s dot com.”">
            <a:extLst>
              <a:ext uri="{FF2B5EF4-FFF2-40B4-BE49-F238E27FC236}">
                <a16:creationId xmlns:a16="http://schemas.microsoft.com/office/drawing/2014/main" id="{C2718020-C748-42D8-8ABE-269DB7E19EA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188688" y="1634470"/>
            <a:ext cx="5829110" cy="4159486"/>
          </a:xfrm>
          <a:prstGeom prst="rect">
            <a:avLst/>
          </a:prstGeom>
        </p:spPr>
      </p:pic>
      <p:sp>
        <p:nvSpPr>
          <p:cNvPr id="4" name="Content Placeholder 3">
            <a:extLst>
              <a:ext uri="{FF2B5EF4-FFF2-40B4-BE49-F238E27FC236}">
                <a16:creationId xmlns:a16="http://schemas.microsoft.com/office/drawing/2014/main" id="{A2A3BD9D-BE29-47CC-9031-31FB740BC276}"/>
              </a:ext>
            </a:extLst>
          </p:cNvPr>
          <p:cNvSpPr>
            <a:spLocks noGrp="1"/>
          </p:cNvSpPr>
          <p:nvPr>
            <p:ph sz="quarter" idx="13"/>
          </p:nvPr>
        </p:nvSpPr>
        <p:spPr>
          <a:xfrm>
            <a:off x="7043553" y="5824105"/>
            <a:ext cx="4528368" cy="705715"/>
          </a:xfrm>
        </p:spPr>
        <p:txBody>
          <a:bodyPr>
            <a:normAutofit/>
          </a:bodyPr>
          <a:lstStyle/>
          <a:p>
            <a:pPr marL="0" indent="0">
              <a:lnSpc>
                <a:spcPct val="100000"/>
              </a:lnSpc>
              <a:buNone/>
            </a:pPr>
            <a:r>
              <a:rPr lang="en-US" sz="2000" dirty="0"/>
              <a:t>In 2016, after the bust, new apartments offered free rent for several months. </a:t>
            </a:r>
          </a:p>
        </p:txBody>
      </p:sp>
    </p:spTree>
    <p:extLst>
      <p:ext uri="{BB962C8B-B14F-4D97-AF65-F5344CB8AC3E}">
        <p14:creationId xmlns:p14="http://schemas.microsoft.com/office/powerpoint/2010/main" val="408246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A771-F25A-4AB7-B461-FF780D45A12D}"/>
              </a:ext>
            </a:extLst>
          </p:cNvPr>
          <p:cNvSpPr>
            <a:spLocks noGrp="1"/>
          </p:cNvSpPr>
          <p:nvPr>
            <p:ph type="title"/>
          </p:nvPr>
        </p:nvSpPr>
        <p:spPr/>
        <p:txBody>
          <a:bodyPr anchor="t"/>
          <a:lstStyle/>
          <a:p>
            <a:r>
              <a:rPr lang="en-US" b="1" dirty="0"/>
              <a:t>A Wicked Problem</a:t>
            </a:r>
          </a:p>
        </p:txBody>
      </p:sp>
      <p:sp>
        <p:nvSpPr>
          <p:cNvPr id="3" name="Content Placeholder 2">
            <a:extLst>
              <a:ext uri="{FF2B5EF4-FFF2-40B4-BE49-F238E27FC236}">
                <a16:creationId xmlns:a16="http://schemas.microsoft.com/office/drawing/2014/main" id="{9D03F270-B47A-40CB-AF62-CE8945DB8760}"/>
              </a:ext>
            </a:extLst>
          </p:cNvPr>
          <p:cNvSpPr>
            <a:spLocks noGrp="1"/>
          </p:cNvSpPr>
          <p:nvPr>
            <p:ph idx="1"/>
          </p:nvPr>
        </p:nvSpPr>
        <p:spPr/>
        <p:txBody>
          <a:bodyPr>
            <a:normAutofit/>
          </a:bodyPr>
          <a:lstStyle/>
          <a:p>
            <a:pPr>
              <a:lnSpc>
                <a:spcPct val="100000"/>
              </a:lnSpc>
            </a:pPr>
            <a:r>
              <a:rPr lang="en-US" dirty="0"/>
              <a:t>How to best meet our future energy needs is a wicked problem. </a:t>
            </a:r>
          </a:p>
          <a:p>
            <a:pPr lvl="1">
              <a:lnSpc>
                <a:spcPct val="100000"/>
              </a:lnSpc>
            </a:pPr>
            <a:r>
              <a:rPr lang="en-US" sz="2600" dirty="0"/>
              <a:t>We need an abundant, reliable source of energy to power our societies, but many of our energy choices come with significant problems. </a:t>
            </a:r>
          </a:p>
          <a:p>
            <a:pPr lvl="1">
              <a:lnSpc>
                <a:spcPct val="100000"/>
              </a:lnSpc>
            </a:pPr>
            <a:r>
              <a:rPr lang="en-US" sz="2600" dirty="0"/>
              <a:t>No single sustainable energy source can replace fossil fuels, but together, the wide variety of energy sources at our disposal can.</a:t>
            </a:r>
          </a:p>
          <a:p>
            <a:pPr lvl="1">
              <a:lnSpc>
                <a:spcPct val="100000"/>
              </a:lnSpc>
            </a:pPr>
            <a:r>
              <a:rPr lang="en-US" sz="2600" dirty="0"/>
              <a:t>Efforts should focus on acquiring a variety of domestic sources of energy and reducing energy needs through increased conservation and energy efficiency.</a:t>
            </a:r>
          </a:p>
        </p:txBody>
      </p:sp>
    </p:spTree>
    <p:extLst>
      <p:ext uri="{BB962C8B-B14F-4D97-AF65-F5344CB8AC3E}">
        <p14:creationId xmlns:p14="http://schemas.microsoft.com/office/powerpoint/2010/main" val="349282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625FA-5683-4151-898D-367E4371C80F}"/>
              </a:ext>
            </a:extLst>
          </p:cNvPr>
          <p:cNvSpPr>
            <a:spLocks noGrp="1"/>
          </p:cNvSpPr>
          <p:nvPr>
            <p:ph type="title"/>
          </p:nvPr>
        </p:nvSpPr>
        <p:spPr/>
        <p:txBody>
          <a:bodyPr anchor="t"/>
          <a:lstStyle/>
          <a:p>
            <a:pPr algn="ctr"/>
            <a:r>
              <a:rPr lang="en-US" b="1" dirty="0"/>
              <a:t>IG 7: Energy Independence and Security</a:t>
            </a:r>
          </a:p>
        </p:txBody>
      </p:sp>
      <p:pic>
        <p:nvPicPr>
          <p:cNvPr id="8" name="Picture Placeholder 7" descr="An infographic shows two maps representing energy independence and energy security.&#10;The Energy Independence section shows the map of the United States with icons of an oil rig site, a derrick drill, a dam, a corn cob, and windmills. A textbox reads, “Energy independence (no imported energy) only leads to energy security if these sources are affordable, reliable, and sufficient to meet needs.” Another text reads, “The United States became a net energy exporter in 2019 but it is not technically energy independent because some energy, mostly crude oil, is still imported.” The Energy security section shows the map of the United States and Canada with various icons. The map shows the import of oil to the United States from Canada. A textbox reads, “Imports can provide energy security if they are affordable and reliable.” Another text reads, “In 2019, 77 percent of U.S. energy needs were met with domestic sources. The remaining 23 percent was predominantly imported oil.”">
            <a:extLst>
              <a:ext uri="{FF2B5EF4-FFF2-40B4-BE49-F238E27FC236}">
                <a16:creationId xmlns:a16="http://schemas.microsoft.com/office/drawing/2014/main" id="{203A022A-DF43-484A-915F-0CAB9D0973D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28800" y="1493980"/>
            <a:ext cx="8534400" cy="4724400"/>
          </a:xfrm>
          <a:prstGeom prst="rect">
            <a:avLst/>
          </a:prstGeom>
        </p:spPr>
      </p:pic>
    </p:spTree>
    <p:extLst>
      <p:ext uri="{BB962C8B-B14F-4D97-AF65-F5344CB8AC3E}">
        <p14:creationId xmlns:p14="http://schemas.microsoft.com/office/powerpoint/2010/main" val="33792041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E873-5E93-4939-B482-463969CB2D32}"/>
              </a:ext>
            </a:extLst>
          </p:cNvPr>
          <p:cNvSpPr>
            <a:spLocks noGrp="1"/>
          </p:cNvSpPr>
          <p:nvPr>
            <p:ph type="title"/>
          </p:nvPr>
        </p:nvSpPr>
        <p:spPr/>
        <p:txBody>
          <a:bodyPr anchor="t"/>
          <a:lstStyle/>
          <a:p>
            <a:pPr algn="ctr"/>
            <a:r>
              <a:rPr lang="en-US" b="1" dirty="0"/>
              <a:t>Summary</a:t>
            </a:r>
          </a:p>
        </p:txBody>
      </p:sp>
      <p:sp>
        <p:nvSpPr>
          <p:cNvPr id="3" name="Content Placeholder 2">
            <a:extLst>
              <a:ext uri="{FF2B5EF4-FFF2-40B4-BE49-F238E27FC236}">
                <a16:creationId xmlns:a16="http://schemas.microsoft.com/office/drawing/2014/main" id="{CC62CC0C-904B-4C42-A935-9AFA45EF054A}"/>
              </a:ext>
            </a:extLst>
          </p:cNvPr>
          <p:cNvSpPr>
            <a:spLocks noGrp="1"/>
          </p:cNvSpPr>
          <p:nvPr>
            <p:ph idx="1"/>
          </p:nvPr>
        </p:nvSpPr>
        <p:spPr>
          <a:xfrm>
            <a:off x="838200" y="1623604"/>
            <a:ext cx="10515600" cy="4585808"/>
          </a:xfrm>
        </p:spPr>
        <p:txBody>
          <a:bodyPr>
            <a:normAutofit fontScale="92500" lnSpcReduction="10000"/>
          </a:bodyPr>
          <a:lstStyle/>
          <a:p>
            <a:pPr>
              <a:lnSpc>
                <a:spcPct val="110000"/>
              </a:lnSpc>
            </a:pPr>
            <a:r>
              <a:rPr lang="en-US" dirty="0"/>
              <a:t>Conventional and unconventional oil reserves are finite and therefore cannot provide us with energy independence or energy security indefinitely.</a:t>
            </a:r>
          </a:p>
          <a:p>
            <a:pPr>
              <a:lnSpc>
                <a:spcPct val="110000"/>
              </a:lnSpc>
            </a:pPr>
            <a:r>
              <a:rPr lang="en-US" dirty="0"/>
              <a:t>Bakken and the other known reserves can provide us with approximately 2 years worth of oil.</a:t>
            </a:r>
          </a:p>
          <a:p>
            <a:pPr>
              <a:lnSpc>
                <a:spcPct val="110000"/>
              </a:lnSpc>
            </a:pPr>
            <a:r>
              <a:rPr lang="en-US" dirty="0"/>
              <a:t>The greatest gift of Bakken may be the time it buys us to develop other domestic energy sources.</a:t>
            </a:r>
          </a:p>
          <a:p>
            <a:pPr>
              <a:lnSpc>
                <a:spcPct val="110000"/>
              </a:lnSpc>
            </a:pPr>
            <a:r>
              <a:rPr lang="en-US" dirty="0"/>
              <a:t> “It will only do us good if we use this transitional period wisely,” says </a:t>
            </a:r>
            <a:r>
              <a:rPr lang="en-US" dirty="0" err="1"/>
              <a:t>Pierrehumbert</a:t>
            </a:r>
            <a:r>
              <a:rPr lang="en-US" dirty="0"/>
              <a:t>. “We’re in for a hard landing if we don’t use our current prosperity to pave the way for a secure energy and climate future.”</a:t>
            </a:r>
          </a:p>
        </p:txBody>
      </p:sp>
    </p:spTree>
    <p:extLst>
      <p:ext uri="{BB962C8B-B14F-4D97-AF65-F5344CB8AC3E}">
        <p14:creationId xmlns:p14="http://schemas.microsoft.com/office/powerpoint/2010/main" val="2414887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FECE-41AE-4D5C-8CDF-9FC8741BA1F2}"/>
              </a:ext>
            </a:extLst>
          </p:cNvPr>
          <p:cNvSpPr>
            <a:spLocks noGrp="1"/>
          </p:cNvSpPr>
          <p:nvPr>
            <p:ph type="title"/>
          </p:nvPr>
        </p:nvSpPr>
        <p:spPr/>
        <p:txBody>
          <a:bodyPr/>
          <a:lstStyle/>
          <a:p>
            <a:pPr algn="ctr"/>
            <a:r>
              <a:rPr lang="en-US" b="1" dirty="0"/>
              <a:t>I. What Energy Sources Are Used in Modern Society and for What Purposes?</a:t>
            </a:r>
          </a:p>
        </p:txBody>
      </p:sp>
      <p:sp>
        <p:nvSpPr>
          <p:cNvPr id="3" name="Content Placeholder 2">
            <a:extLst>
              <a:ext uri="{FF2B5EF4-FFF2-40B4-BE49-F238E27FC236}">
                <a16:creationId xmlns:a16="http://schemas.microsoft.com/office/drawing/2014/main" id="{BF2A6907-80D5-498B-9419-BA30F555C2EC}"/>
              </a:ext>
            </a:extLst>
          </p:cNvPr>
          <p:cNvSpPr>
            <a:spLocks noGrp="1"/>
          </p:cNvSpPr>
          <p:nvPr>
            <p:ph idx="1"/>
          </p:nvPr>
        </p:nvSpPr>
        <p:spPr>
          <a:xfrm>
            <a:off x="838200" y="2351313"/>
            <a:ext cx="10515600" cy="3825649"/>
          </a:xfrm>
        </p:spPr>
        <p:txBody>
          <a:bodyPr/>
          <a:lstStyle/>
          <a:p>
            <a:pPr marL="0" indent="0">
              <a:lnSpc>
                <a:spcPct val="100000"/>
              </a:lnSpc>
              <a:buNone/>
            </a:pPr>
            <a:r>
              <a:rPr lang="en-US" b="1" dirty="0">
                <a:solidFill>
                  <a:srgbClr val="7030A0"/>
                </a:solidFill>
              </a:rPr>
              <a:t>Key Concept 1</a:t>
            </a:r>
            <a:r>
              <a:rPr lang="en-US" dirty="0">
                <a:solidFill>
                  <a:srgbClr val="7030A0"/>
                </a:solidFill>
              </a:rPr>
              <a:t>: </a:t>
            </a:r>
            <a:r>
              <a:rPr lang="en-US" dirty="0"/>
              <a:t>Modern society depends on stationary sources of energy to produce heat and electricity (e.g., coal, natural gas, nuclear energy) and mobile sources for transportation purposes (e.g., petroleum products).</a:t>
            </a:r>
          </a:p>
        </p:txBody>
      </p:sp>
    </p:spTree>
    <p:extLst>
      <p:ext uri="{BB962C8B-B14F-4D97-AF65-F5344CB8AC3E}">
        <p14:creationId xmlns:p14="http://schemas.microsoft.com/office/powerpoint/2010/main" val="106042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13E0-6DFA-4463-AF58-DE2754296F8D}"/>
              </a:ext>
            </a:extLst>
          </p:cNvPr>
          <p:cNvSpPr>
            <a:spLocks noGrp="1"/>
          </p:cNvSpPr>
          <p:nvPr>
            <p:ph type="ctrTitle"/>
          </p:nvPr>
        </p:nvSpPr>
        <p:spPr>
          <a:xfrm>
            <a:off x="1524000" y="285927"/>
            <a:ext cx="9144000" cy="819326"/>
          </a:xfrm>
        </p:spPr>
        <p:txBody>
          <a:bodyPr anchor="t">
            <a:normAutofit/>
          </a:bodyPr>
          <a:lstStyle/>
          <a:p>
            <a:r>
              <a:rPr lang="en-US" sz="4900" b="1" dirty="0"/>
              <a:t>Module 11.1</a:t>
            </a:r>
            <a:endParaRPr lang="en-US" sz="4000" dirty="0"/>
          </a:p>
        </p:txBody>
      </p:sp>
      <p:sp>
        <p:nvSpPr>
          <p:cNvPr id="3" name="Subtitle 2">
            <a:extLst>
              <a:ext uri="{FF2B5EF4-FFF2-40B4-BE49-F238E27FC236}">
                <a16:creationId xmlns:a16="http://schemas.microsoft.com/office/drawing/2014/main" id="{06E3395D-DB70-47CD-BE31-936A9C21C53D}"/>
              </a:ext>
            </a:extLst>
          </p:cNvPr>
          <p:cNvSpPr>
            <a:spLocks noGrp="1"/>
          </p:cNvSpPr>
          <p:nvPr>
            <p:ph type="subTitle" idx="1"/>
          </p:nvPr>
        </p:nvSpPr>
        <p:spPr>
          <a:xfrm>
            <a:off x="1524000" y="1272381"/>
            <a:ext cx="9144000" cy="578997"/>
          </a:xfrm>
        </p:spPr>
        <p:txBody>
          <a:bodyPr>
            <a:normAutofit/>
          </a:bodyPr>
          <a:lstStyle/>
          <a:p>
            <a:r>
              <a:rPr lang="en-US" sz="2800" dirty="0"/>
              <a:t>Nuclear Power: The Future of Fukushima</a:t>
            </a:r>
          </a:p>
        </p:txBody>
      </p:sp>
      <p:pic>
        <p:nvPicPr>
          <p:cNvPr id="7" name="Picture Placeholder 6" descr="A photo shows Japanese police wearing masks and guarding a checkpoint at the edge of the exclusion zone leading to the town of Minami Soma. A road sign reads &quot;Keep Out&quot; in Japanese, with a bus in the background.">
            <a:extLst>
              <a:ext uri="{FF2B5EF4-FFF2-40B4-BE49-F238E27FC236}">
                <a16:creationId xmlns:a16="http://schemas.microsoft.com/office/drawing/2014/main" id="{A52765A4-8E19-4A2C-A3AB-9B345E5968B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965560" y="1831228"/>
            <a:ext cx="6260880" cy="4909776"/>
          </a:xfrm>
          <a:prstGeom prst="rect">
            <a:avLst/>
          </a:prstGeom>
        </p:spPr>
      </p:pic>
    </p:spTree>
    <p:extLst>
      <p:ext uri="{BB962C8B-B14F-4D97-AF65-F5344CB8AC3E}">
        <p14:creationId xmlns:p14="http://schemas.microsoft.com/office/powerpoint/2010/main" val="30301811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59680-25F5-49D4-A316-6472971619F9}"/>
              </a:ext>
            </a:extLst>
          </p:cNvPr>
          <p:cNvSpPr>
            <a:spLocks noGrp="1"/>
          </p:cNvSpPr>
          <p:nvPr>
            <p:ph type="title"/>
          </p:nvPr>
        </p:nvSpPr>
        <p:spPr/>
        <p:txBody>
          <a:bodyPr anchor="t"/>
          <a:lstStyle/>
          <a:p>
            <a:r>
              <a:rPr lang="en-US" b="1" dirty="0"/>
              <a:t>Core Message</a:t>
            </a:r>
          </a:p>
        </p:txBody>
      </p:sp>
      <p:sp>
        <p:nvSpPr>
          <p:cNvPr id="3" name="Content Placeholder 2">
            <a:extLst>
              <a:ext uri="{FF2B5EF4-FFF2-40B4-BE49-F238E27FC236}">
                <a16:creationId xmlns:a16="http://schemas.microsoft.com/office/drawing/2014/main" id="{06CC3CD3-D0F6-407C-A9CF-52A5AC53B015}"/>
              </a:ext>
            </a:extLst>
          </p:cNvPr>
          <p:cNvSpPr>
            <a:spLocks noGrp="1"/>
          </p:cNvSpPr>
          <p:nvPr>
            <p:ph idx="1"/>
          </p:nvPr>
        </p:nvSpPr>
        <p:spPr/>
        <p:txBody>
          <a:bodyPr/>
          <a:lstStyle/>
          <a:p>
            <a:r>
              <a:rPr lang="en-US" dirty="0"/>
              <a:t>Harnessing nuclear energy to create electricity would help address concerns over fossil fuel supplies, air pollution, and climate change. </a:t>
            </a:r>
          </a:p>
          <a:p>
            <a:r>
              <a:rPr lang="en-US" dirty="0"/>
              <a:t>However, there are serious safety concerns with nuclear power, including vulnerability to natural disasters, radioactive waste disposal, and potential for weapons production.</a:t>
            </a:r>
          </a:p>
        </p:txBody>
      </p:sp>
    </p:spTree>
    <p:extLst>
      <p:ext uri="{BB962C8B-B14F-4D97-AF65-F5344CB8AC3E}">
        <p14:creationId xmlns:p14="http://schemas.microsoft.com/office/powerpoint/2010/main" val="1368801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1BFAA2-7BF4-44C1-AEB5-8A0DD6848141}"/>
              </a:ext>
            </a:extLst>
          </p:cNvPr>
          <p:cNvSpPr>
            <a:spLocks noGrp="1"/>
          </p:cNvSpPr>
          <p:nvPr>
            <p:ph type="title"/>
          </p:nvPr>
        </p:nvSpPr>
        <p:spPr/>
        <p:txBody>
          <a:bodyPr anchor="t"/>
          <a:lstStyle/>
          <a:p>
            <a:pPr algn="ctr"/>
            <a:r>
              <a:rPr lang="en-US" b="1" dirty="0"/>
              <a:t>Case Study: Disaster at Fukushima</a:t>
            </a:r>
          </a:p>
        </p:txBody>
      </p:sp>
      <p:sp>
        <p:nvSpPr>
          <p:cNvPr id="5" name="Content Placeholder 4">
            <a:extLst>
              <a:ext uri="{FF2B5EF4-FFF2-40B4-BE49-F238E27FC236}">
                <a16:creationId xmlns:a16="http://schemas.microsoft.com/office/drawing/2014/main" id="{991808F1-6095-4F68-92B0-975251728B0E}"/>
              </a:ext>
            </a:extLst>
          </p:cNvPr>
          <p:cNvSpPr>
            <a:spLocks noGrp="1"/>
          </p:cNvSpPr>
          <p:nvPr>
            <p:ph idx="1"/>
          </p:nvPr>
        </p:nvSpPr>
        <p:spPr>
          <a:xfrm>
            <a:off x="838199" y="1825625"/>
            <a:ext cx="6191251" cy="4667250"/>
          </a:xfrm>
        </p:spPr>
        <p:txBody>
          <a:bodyPr>
            <a:noAutofit/>
          </a:bodyPr>
          <a:lstStyle/>
          <a:p>
            <a:pPr>
              <a:lnSpc>
                <a:spcPct val="100000"/>
              </a:lnSpc>
            </a:pPr>
            <a:r>
              <a:rPr lang="en-US" sz="2400" dirty="0"/>
              <a:t>The Fukushima Daiichi Nuclear Power Station supplied some 4.7 GW (1 gigawatt = 1 billion watts) of electric power to the country, making it one of the largest nuclear power plants in the world.</a:t>
            </a:r>
          </a:p>
          <a:p>
            <a:pPr>
              <a:lnSpc>
                <a:spcPct val="100000"/>
              </a:lnSpc>
            </a:pPr>
            <a:r>
              <a:rPr lang="en-US" sz="2400" dirty="0"/>
              <a:t>On March 11, 2011, a magnitude 9.0 earthquake struck 130 kilometers (80 miles) north of the plant.</a:t>
            </a:r>
          </a:p>
          <a:p>
            <a:pPr>
              <a:lnSpc>
                <a:spcPct val="100000"/>
              </a:lnSpc>
            </a:pPr>
            <a:r>
              <a:rPr lang="en-US" sz="2400" dirty="0"/>
              <a:t>The quake triggered a tsunami that breached the protective wall around the facility and created the potential for a nuclear meltdown at Daiichi.</a:t>
            </a:r>
          </a:p>
        </p:txBody>
      </p:sp>
      <p:pic>
        <p:nvPicPr>
          <p:cNvPr id="9" name="Picture Placeholder 8" descr="A map of Japan shows Fukushima in the southernmost part of the Tohoku region and Tokyo in the Kanto region.">
            <a:extLst>
              <a:ext uri="{FF2B5EF4-FFF2-40B4-BE49-F238E27FC236}">
                <a16:creationId xmlns:a16="http://schemas.microsoft.com/office/drawing/2014/main" id="{B95C421C-54CD-4A83-BC5F-03CBD0957A0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221032" y="1888120"/>
            <a:ext cx="4692434" cy="4463433"/>
          </a:xfrm>
          <a:prstGeom prst="rect">
            <a:avLst/>
          </a:prstGeom>
        </p:spPr>
      </p:pic>
    </p:spTree>
    <p:extLst>
      <p:ext uri="{BB962C8B-B14F-4D97-AF65-F5344CB8AC3E}">
        <p14:creationId xmlns:p14="http://schemas.microsoft.com/office/powerpoint/2010/main" val="265397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67AA-6F7D-44C8-9E2D-456C5CD640DD}"/>
              </a:ext>
            </a:extLst>
          </p:cNvPr>
          <p:cNvSpPr>
            <a:spLocks noGrp="1"/>
          </p:cNvSpPr>
          <p:nvPr>
            <p:ph type="title"/>
          </p:nvPr>
        </p:nvSpPr>
        <p:spPr/>
        <p:txBody>
          <a:bodyPr anchor="t">
            <a:normAutofit/>
          </a:bodyPr>
          <a:lstStyle/>
          <a:p>
            <a:r>
              <a:rPr lang="en-US" b="1" dirty="0"/>
              <a:t>Satellite Image of the Damaged Fukushima Daiichi Nuclear Power Station</a:t>
            </a:r>
            <a:endParaRPr lang="en-US" dirty="0"/>
          </a:p>
        </p:txBody>
      </p:sp>
      <p:pic>
        <p:nvPicPr>
          <p:cNvPr id="8" name="Picture Placeholder 7" descr="A photo shows an aerial view of the damaged Fukushima Daiichi Nuclear Power Station.">
            <a:extLst>
              <a:ext uri="{FF2B5EF4-FFF2-40B4-BE49-F238E27FC236}">
                <a16:creationId xmlns:a16="http://schemas.microsoft.com/office/drawing/2014/main" id="{10084F1C-8EDE-4C98-91F3-B2458D20B83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1828800" y="1663878"/>
            <a:ext cx="8534400" cy="4913376"/>
          </a:xfrm>
          <a:prstGeom prst="rect">
            <a:avLst/>
          </a:prstGeom>
        </p:spPr>
      </p:pic>
    </p:spTree>
    <p:extLst>
      <p:ext uri="{BB962C8B-B14F-4D97-AF65-F5344CB8AC3E}">
        <p14:creationId xmlns:p14="http://schemas.microsoft.com/office/powerpoint/2010/main" val="4765668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3FCA-105E-4192-A8A4-00008804D5F9}"/>
              </a:ext>
            </a:extLst>
          </p:cNvPr>
          <p:cNvSpPr>
            <a:spLocks noGrp="1"/>
          </p:cNvSpPr>
          <p:nvPr>
            <p:ph type="title"/>
          </p:nvPr>
        </p:nvSpPr>
        <p:spPr/>
        <p:txBody>
          <a:bodyPr anchor="t"/>
          <a:lstStyle/>
          <a:p>
            <a:pPr algn="ctr"/>
            <a:r>
              <a:rPr lang="en-US" b="1" dirty="0"/>
              <a:t>I. What Are Radioactive Isotopes, and Why Are They Important for Nuclear Power? </a:t>
            </a:r>
          </a:p>
        </p:txBody>
      </p:sp>
      <p:sp>
        <p:nvSpPr>
          <p:cNvPr id="3" name="Content Placeholder 2">
            <a:extLst>
              <a:ext uri="{FF2B5EF4-FFF2-40B4-BE49-F238E27FC236}">
                <a16:creationId xmlns:a16="http://schemas.microsoft.com/office/drawing/2014/main" id="{96503CB8-2EF2-4655-B8D7-E0AD4C3E616F}"/>
              </a:ext>
            </a:extLst>
          </p:cNvPr>
          <p:cNvSpPr>
            <a:spLocks noGrp="1"/>
          </p:cNvSpPr>
          <p:nvPr>
            <p:ph idx="1"/>
          </p:nvPr>
        </p:nvSpPr>
        <p:spPr>
          <a:xfrm>
            <a:off x="838200" y="3000375"/>
            <a:ext cx="10515600" cy="3176588"/>
          </a:xfrm>
        </p:spPr>
        <p:txBody>
          <a:bodyPr/>
          <a:lstStyle/>
          <a:p>
            <a:pPr marL="0" indent="0">
              <a:buNone/>
            </a:pPr>
            <a:r>
              <a:rPr lang="en-US" b="1" dirty="0">
                <a:solidFill>
                  <a:srgbClr val="7030A0"/>
                </a:solidFill>
              </a:rPr>
              <a:t>Key Concept 1</a:t>
            </a:r>
            <a:r>
              <a:rPr lang="en-US" dirty="0">
                <a:solidFill>
                  <a:srgbClr val="7030A0"/>
                </a:solidFill>
              </a:rPr>
              <a:t>: </a:t>
            </a:r>
            <a:r>
              <a:rPr lang="en-US" dirty="0"/>
              <a:t>The energy contained in an atom (nuclear energy) can be harnessed to generate electricity. A radioactive isotope of uranium typically provides the fuel for nuclear power.</a:t>
            </a:r>
          </a:p>
        </p:txBody>
      </p:sp>
    </p:spTree>
    <p:extLst>
      <p:ext uri="{BB962C8B-B14F-4D97-AF65-F5344CB8AC3E}">
        <p14:creationId xmlns:p14="http://schemas.microsoft.com/office/powerpoint/2010/main" val="88601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3AB1-C4D0-4C5E-B9C1-1CB82492AB21}"/>
              </a:ext>
            </a:extLst>
          </p:cNvPr>
          <p:cNvSpPr>
            <a:spLocks noGrp="1"/>
          </p:cNvSpPr>
          <p:nvPr>
            <p:ph type="title"/>
          </p:nvPr>
        </p:nvSpPr>
        <p:spPr/>
        <p:txBody>
          <a:bodyPr anchor="t"/>
          <a:lstStyle/>
          <a:p>
            <a:r>
              <a:rPr lang="en-US" b="1" dirty="0"/>
              <a:t>Nuclear-Powered Fuel: Radioactive Isotopes</a:t>
            </a:r>
          </a:p>
        </p:txBody>
      </p:sp>
      <p:sp>
        <p:nvSpPr>
          <p:cNvPr id="3" name="Content Placeholder 2">
            <a:extLst>
              <a:ext uri="{FF2B5EF4-FFF2-40B4-BE49-F238E27FC236}">
                <a16:creationId xmlns:a16="http://schemas.microsoft.com/office/drawing/2014/main" id="{F63C11B4-E0DF-4F6E-9230-274CBBD39CD8}"/>
              </a:ext>
            </a:extLst>
          </p:cNvPr>
          <p:cNvSpPr>
            <a:spLocks noGrp="1"/>
          </p:cNvSpPr>
          <p:nvPr>
            <p:ph idx="1"/>
          </p:nvPr>
        </p:nvSpPr>
        <p:spPr/>
        <p:txBody>
          <a:bodyPr>
            <a:normAutofit/>
          </a:bodyPr>
          <a:lstStyle/>
          <a:p>
            <a:pPr marL="0" indent="0">
              <a:spcAft>
                <a:spcPts val="1800"/>
              </a:spcAft>
              <a:buNone/>
            </a:pPr>
            <a:r>
              <a:rPr lang="en-US" b="1" dirty="0">
                <a:solidFill>
                  <a:srgbClr val="0014FE"/>
                </a:solidFill>
              </a:rPr>
              <a:t>Key Terms</a:t>
            </a:r>
            <a:endParaRPr lang="en-US" b="1" dirty="0"/>
          </a:p>
          <a:p>
            <a:r>
              <a:rPr lang="en-US" b="1" dirty="0"/>
              <a:t>Nuclear energy</a:t>
            </a:r>
            <a:r>
              <a:rPr lang="en-US" dirty="0"/>
              <a:t>: energy released when an atom is split (fission) or combines with another to form a new atom (fusion)</a:t>
            </a:r>
          </a:p>
          <a:p>
            <a:pPr lvl="1"/>
            <a:r>
              <a:rPr lang="en-US" sz="2600" dirty="0"/>
              <a:t>Uses heat generated from a controlled nuclear reaction to boil water and produce steam, which is then used to generate electricity</a:t>
            </a:r>
          </a:p>
        </p:txBody>
      </p:sp>
    </p:spTree>
    <p:extLst>
      <p:ext uri="{BB962C8B-B14F-4D97-AF65-F5344CB8AC3E}">
        <p14:creationId xmlns:p14="http://schemas.microsoft.com/office/powerpoint/2010/main" val="206779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06A9-BB3D-413F-830B-15B46CBB5F4F}"/>
              </a:ext>
            </a:extLst>
          </p:cNvPr>
          <p:cNvSpPr>
            <a:spLocks noGrp="1"/>
          </p:cNvSpPr>
          <p:nvPr>
            <p:ph type="title"/>
          </p:nvPr>
        </p:nvSpPr>
        <p:spPr/>
        <p:txBody>
          <a:bodyPr anchor="t"/>
          <a:lstStyle/>
          <a:p>
            <a:r>
              <a:rPr lang="en-US" b="1" dirty="0"/>
              <a:t>The Chemistry of Nuclear Power</a:t>
            </a:r>
          </a:p>
        </p:txBody>
      </p:sp>
      <p:sp>
        <p:nvSpPr>
          <p:cNvPr id="3" name="Content Placeholder 2">
            <a:extLst>
              <a:ext uri="{FF2B5EF4-FFF2-40B4-BE49-F238E27FC236}">
                <a16:creationId xmlns:a16="http://schemas.microsoft.com/office/drawing/2014/main" id="{63D98AF9-8B54-414F-8726-09BF788E997B}"/>
              </a:ext>
            </a:extLst>
          </p:cNvPr>
          <p:cNvSpPr>
            <a:spLocks noGrp="1"/>
          </p:cNvSpPr>
          <p:nvPr>
            <p:ph idx="1"/>
          </p:nvPr>
        </p:nvSpPr>
        <p:spPr>
          <a:xfrm>
            <a:off x="398362" y="1824150"/>
            <a:ext cx="6106886" cy="4351338"/>
          </a:xfrm>
        </p:spPr>
        <p:txBody>
          <a:bodyPr>
            <a:normAutofit/>
          </a:bodyPr>
          <a:lstStyle/>
          <a:p>
            <a:pPr marL="0" indent="0">
              <a:buNone/>
            </a:pPr>
            <a:r>
              <a:rPr lang="en-US" sz="2600" b="1" dirty="0">
                <a:solidFill>
                  <a:srgbClr val="0014FE"/>
                </a:solidFill>
              </a:rPr>
              <a:t>Key Terms</a:t>
            </a:r>
            <a:endParaRPr lang="en-US" sz="2600" b="1" dirty="0"/>
          </a:p>
          <a:p>
            <a:r>
              <a:rPr lang="en-US" sz="2600" b="1" dirty="0"/>
              <a:t>Atom</a:t>
            </a:r>
            <a:r>
              <a:rPr lang="en-US" sz="2600" dirty="0"/>
              <a:t>: the simplest form of matter that cannot be broken down by chemical means</a:t>
            </a:r>
          </a:p>
          <a:p>
            <a:pPr lvl="1"/>
            <a:r>
              <a:rPr lang="en-US" dirty="0"/>
              <a:t>Contains a nucleus where protons and neutrons are found</a:t>
            </a:r>
          </a:p>
          <a:p>
            <a:pPr lvl="1"/>
            <a:r>
              <a:rPr lang="en-US" dirty="0"/>
              <a:t>Electrons orbit around this nucleus </a:t>
            </a:r>
          </a:p>
          <a:p>
            <a:r>
              <a:rPr lang="en-US" sz="2600" b="1" dirty="0"/>
              <a:t>Element</a:t>
            </a:r>
            <a:r>
              <a:rPr lang="en-US" sz="2600" dirty="0"/>
              <a:t>: a substance composed of all the same type of atoms</a:t>
            </a:r>
          </a:p>
          <a:p>
            <a:pPr lvl="1"/>
            <a:r>
              <a:rPr lang="en-US" dirty="0"/>
              <a:t>Example: uranium</a:t>
            </a:r>
          </a:p>
        </p:txBody>
      </p:sp>
      <p:pic>
        <p:nvPicPr>
          <p:cNvPr id="8" name="Picture Placeholder 7" descr="A periodic table of elements highlights Uranium in the lowest row. A callout points to Uranium and reads, “Uranium: All uranium atoms have 92 protons but may have different numbers of neutrons. U-238, with 146 neutrons, is the most common form.”">
            <a:extLst>
              <a:ext uri="{FF2B5EF4-FFF2-40B4-BE49-F238E27FC236}">
                <a16:creationId xmlns:a16="http://schemas.microsoft.com/office/drawing/2014/main" id="{53D5E52D-434D-4F0E-B753-5BA257BF135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696460" y="2224590"/>
            <a:ext cx="5299191" cy="3550458"/>
          </a:xfrm>
          <a:prstGeom prst="rect">
            <a:avLst/>
          </a:prstGeom>
        </p:spPr>
      </p:pic>
    </p:spTree>
    <p:extLst>
      <p:ext uri="{BB962C8B-B14F-4D97-AF65-F5344CB8AC3E}">
        <p14:creationId xmlns:p14="http://schemas.microsoft.com/office/powerpoint/2010/main" val="1967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F320-220E-4CF0-A861-CDF49C1E10EC}"/>
              </a:ext>
            </a:extLst>
          </p:cNvPr>
          <p:cNvSpPr>
            <a:spLocks noGrp="1"/>
          </p:cNvSpPr>
          <p:nvPr>
            <p:ph type="title"/>
          </p:nvPr>
        </p:nvSpPr>
        <p:spPr/>
        <p:txBody>
          <a:bodyPr anchor="t">
            <a:normAutofit/>
          </a:bodyPr>
          <a:lstStyle/>
          <a:p>
            <a:r>
              <a:rPr lang="en-US" b="1" dirty="0"/>
              <a:t>Isotopes</a:t>
            </a:r>
          </a:p>
        </p:txBody>
      </p:sp>
      <p:sp>
        <p:nvSpPr>
          <p:cNvPr id="3" name="Content Placeholder 2">
            <a:extLst>
              <a:ext uri="{FF2B5EF4-FFF2-40B4-BE49-F238E27FC236}">
                <a16:creationId xmlns:a16="http://schemas.microsoft.com/office/drawing/2014/main" id="{D815777B-0D59-49BA-BB46-A82597094B0B}"/>
              </a:ext>
            </a:extLst>
          </p:cNvPr>
          <p:cNvSpPr>
            <a:spLocks noGrp="1"/>
          </p:cNvSpPr>
          <p:nvPr>
            <p:ph idx="1"/>
          </p:nvPr>
        </p:nvSpPr>
        <p:spPr>
          <a:xfrm>
            <a:off x="838200" y="1551709"/>
            <a:ext cx="10515600" cy="4941166"/>
          </a:xfrm>
        </p:spPr>
        <p:txBody>
          <a:bodyPr>
            <a:normAutofit/>
          </a:bodyPr>
          <a:lstStyle/>
          <a:p>
            <a:pPr marL="0" indent="0">
              <a:spcAft>
                <a:spcPts val="1800"/>
              </a:spcAft>
              <a:buNone/>
            </a:pPr>
            <a:r>
              <a:rPr lang="en-US" sz="2600" b="1" dirty="0">
                <a:solidFill>
                  <a:srgbClr val="0014FE"/>
                </a:solidFill>
              </a:rPr>
              <a:t>Key Terms</a:t>
            </a:r>
            <a:endParaRPr lang="en-US" sz="2600" b="1" dirty="0"/>
          </a:p>
          <a:p>
            <a:r>
              <a:rPr lang="en-US" sz="2600" b="1" dirty="0"/>
              <a:t>Isotopes</a:t>
            </a:r>
            <a:r>
              <a:rPr lang="en-US" sz="2600" dirty="0"/>
              <a:t>: atoms that have different numbers of neutrons in their nucleus but the same number of protons</a:t>
            </a:r>
          </a:p>
          <a:p>
            <a:pPr lvl="1"/>
            <a:r>
              <a:rPr lang="en-US" dirty="0"/>
              <a:t>Named based on mass</a:t>
            </a:r>
          </a:p>
          <a:p>
            <a:pPr lvl="1"/>
            <a:r>
              <a:rPr lang="en-US" dirty="0"/>
              <a:t>Example: uranium-238 and uranium-235</a:t>
            </a:r>
          </a:p>
          <a:p>
            <a:pPr lvl="1"/>
            <a:r>
              <a:rPr lang="en-US" dirty="0"/>
              <a:t>Most isotopes are stable.</a:t>
            </a:r>
          </a:p>
          <a:p>
            <a:r>
              <a:rPr lang="en-US" sz="2600" b="1" dirty="0"/>
              <a:t>Radioactive: </a:t>
            </a:r>
            <a:r>
              <a:rPr lang="en-US" sz="2600" dirty="0"/>
              <a:t>atoms that spontaneously emit subatomic particles and/or energy</a:t>
            </a:r>
          </a:p>
          <a:p>
            <a:pPr lvl="1"/>
            <a:r>
              <a:rPr lang="en-US" dirty="0"/>
              <a:t>Radiation is also emitted when atom is struck by subatomic particle, splitting the atom into one or more smaller atoms.</a:t>
            </a:r>
          </a:p>
          <a:p>
            <a:pPr lvl="1"/>
            <a:r>
              <a:rPr lang="en-US" dirty="0"/>
              <a:t>These processes release heat.</a:t>
            </a:r>
          </a:p>
        </p:txBody>
      </p:sp>
    </p:spTree>
    <p:extLst>
      <p:ext uri="{BB962C8B-B14F-4D97-AF65-F5344CB8AC3E}">
        <p14:creationId xmlns:p14="http://schemas.microsoft.com/office/powerpoint/2010/main" val="429162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384F-8D8C-4453-9A32-816BCA1D8F8F}"/>
              </a:ext>
            </a:extLst>
          </p:cNvPr>
          <p:cNvSpPr>
            <a:spLocks noGrp="1"/>
          </p:cNvSpPr>
          <p:nvPr>
            <p:ph type="title"/>
          </p:nvPr>
        </p:nvSpPr>
        <p:spPr/>
        <p:txBody>
          <a:bodyPr anchor="t"/>
          <a:lstStyle/>
          <a:p>
            <a:pPr algn="ctr"/>
            <a:r>
              <a:rPr lang="en-US" b="1" dirty="0"/>
              <a:t>IG 1a: Atoms and Isotopes</a:t>
            </a:r>
          </a:p>
        </p:txBody>
      </p:sp>
      <p:pic>
        <p:nvPicPr>
          <p:cNvPr id="8" name="Picture Placeholder 7" descr="An illustration shows the Helium atom with its atomic symbol H e. &#10;Helium’s atomic number (number of protons) is 2, and the mass number (protons plus neutrons) is 4. The nucleus has the proton (positive charge), neutron (no charge), and electron (negative charge).">
            <a:extLst>
              <a:ext uri="{FF2B5EF4-FFF2-40B4-BE49-F238E27FC236}">
                <a16:creationId xmlns:a16="http://schemas.microsoft.com/office/drawing/2014/main" id="{B88F7D32-D4C3-4CB1-A38B-61A613D471E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569389" y="1680659"/>
            <a:ext cx="7053223" cy="4962446"/>
          </a:xfrm>
          <a:prstGeom prst="rect">
            <a:avLst/>
          </a:prstGeom>
        </p:spPr>
      </p:pic>
    </p:spTree>
    <p:extLst>
      <p:ext uri="{BB962C8B-B14F-4D97-AF65-F5344CB8AC3E}">
        <p14:creationId xmlns:p14="http://schemas.microsoft.com/office/powerpoint/2010/main" val="22363412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384F-8D8C-4453-9A32-816BCA1D8F8F}"/>
              </a:ext>
            </a:extLst>
          </p:cNvPr>
          <p:cNvSpPr>
            <a:spLocks noGrp="1"/>
          </p:cNvSpPr>
          <p:nvPr>
            <p:ph type="title"/>
          </p:nvPr>
        </p:nvSpPr>
        <p:spPr/>
        <p:txBody>
          <a:bodyPr anchor="t"/>
          <a:lstStyle/>
          <a:p>
            <a:pPr algn="ctr"/>
            <a:r>
              <a:rPr lang="en-US" b="1" dirty="0"/>
              <a:t>IG 1b: Atoms and Isotopes</a:t>
            </a:r>
          </a:p>
        </p:txBody>
      </p:sp>
      <p:pic>
        <p:nvPicPr>
          <p:cNvPr id="8" name="Picture Placeholder 7" descr="An illustration shows the isotopes of Uranium.&#10;The illustration shows two isotopes of Uranium as follows: Uranium-238 having 92 protons and 146 neutrons (More neutrons—heavier); and Uranium-235 having 92 protons and 143 neutrons (Fewer neutrons—lighter and less stable).">
            <a:extLst>
              <a:ext uri="{FF2B5EF4-FFF2-40B4-BE49-F238E27FC236}">
                <a16:creationId xmlns:a16="http://schemas.microsoft.com/office/drawing/2014/main" id="{629CD27A-5E25-4F99-9BB0-F21CC11C8D9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216728" y="1405710"/>
            <a:ext cx="7758545" cy="5198225"/>
          </a:xfrm>
          <a:prstGeom prst="rect">
            <a:avLst/>
          </a:prstGeom>
        </p:spPr>
      </p:pic>
    </p:spTree>
    <p:extLst>
      <p:ext uri="{BB962C8B-B14F-4D97-AF65-F5344CB8AC3E}">
        <p14:creationId xmlns:p14="http://schemas.microsoft.com/office/powerpoint/2010/main" val="2413474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F6004-F6ED-421B-8ABB-4E8AD56593E0}"/>
              </a:ext>
            </a:extLst>
          </p:cNvPr>
          <p:cNvSpPr>
            <a:spLocks noGrp="1"/>
          </p:cNvSpPr>
          <p:nvPr>
            <p:ph type="title"/>
          </p:nvPr>
        </p:nvSpPr>
        <p:spPr/>
        <p:txBody>
          <a:bodyPr anchor="t"/>
          <a:lstStyle/>
          <a:p>
            <a:r>
              <a:rPr lang="en-US" b="1" dirty="0"/>
              <a:t>Energy and Energy Sources</a:t>
            </a:r>
          </a:p>
        </p:txBody>
      </p:sp>
      <p:sp>
        <p:nvSpPr>
          <p:cNvPr id="3" name="Content Placeholder 2">
            <a:extLst>
              <a:ext uri="{FF2B5EF4-FFF2-40B4-BE49-F238E27FC236}">
                <a16:creationId xmlns:a16="http://schemas.microsoft.com/office/drawing/2014/main" id="{E5DA62B3-0B5C-465A-BB47-94958D2418F8}"/>
              </a:ext>
            </a:extLst>
          </p:cNvPr>
          <p:cNvSpPr>
            <a:spLocks noGrp="1"/>
          </p:cNvSpPr>
          <p:nvPr>
            <p:ph idx="1"/>
          </p:nvPr>
        </p:nvSpPr>
        <p:spPr/>
        <p:txBody>
          <a:bodyPr>
            <a:normAutofit/>
          </a:bodyPr>
          <a:lstStyle/>
          <a:p>
            <a:pPr marL="0" indent="0">
              <a:lnSpc>
                <a:spcPct val="100000"/>
              </a:lnSpc>
              <a:spcAft>
                <a:spcPts val="1800"/>
              </a:spcAft>
              <a:buNone/>
            </a:pPr>
            <a:r>
              <a:rPr lang="en-US" b="1" dirty="0">
                <a:solidFill>
                  <a:srgbClr val="0014FE"/>
                </a:solidFill>
              </a:rPr>
              <a:t>Key Terms</a:t>
            </a:r>
            <a:endParaRPr lang="en-US" b="1" dirty="0"/>
          </a:p>
          <a:p>
            <a:pPr>
              <a:lnSpc>
                <a:spcPct val="100000"/>
              </a:lnSpc>
            </a:pPr>
            <a:r>
              <a:rPr lang="en-US" b="1" dirty="0"/>
              <a:t>Energy</a:t>
            </a:r>
            <a:r>
              <a:rPr lang="en-US" dirty="0"/>
              <a:t>: the capacity to do work</a:t>
            </a:r>
          </a:p>
          <a:p>
            <a:pPr>
              <a:lnSpc>
                <a:spcPct val="100000"/>
              </a:lnSpc>
            </a:pPr>
            <a:r>
              <a:rPr lang="en-US" b="1" dirty="0"/>
              <a:t>Fossil fuels</a:t>
            </a:r>
            <a:r>
              <a:rPr lang="en-US" dirty="0"/>
              <a:t>: nonrenewable resources like coal, oil, and natural gas that were formed over millions of years from the remains of dead organisms</a:t>
            </a:r>
          </a:p>
          <a:p>
            <a:pPr lvl="1">
              <a:lnSpc>
                <a:spcPct val="100000"/>
              </a:lnSpc>
            </a:pPr>
            <a:r>
              <a:rPr lang="en-US" sz="2600" dirty="0"/>
              <a:t>Provide the majority of energy for modern society</a:t>
            </a:r>
          </a:p>
        </p:txBody>
      </p:sp>
    </p:spTree>
    <p:extLst>
      <p:ext uri="{BB962C8B-B14F-4D97-AF65-F5344CB8AC3E}">
        <p14:creationId xmlns:p14="http://schemas.microsoft.com/office/powerpoint/2010/main" val="23326194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3FB2-E00B-426D-A5AB-C9E98953CCCD}"/>
              </a:ext>
            </a:extLst>
          </p:cNvPr>
          <p:cNvSpPr>
            <a:spLocks noGrp="1"/>
          </p:cNvSpPr>
          <p:nvPr>
            <p:ph type="title"/>
          </p:nvPr>
        </p:nvSpPr>
        <p:spPr/>
        <p:txBody>
          <a:bodyPr anchor="t"/>
          <a:lstStyle/>
          <a:p>
            <a:pPr algn="ctr"/>
            <a:r>
              <a:rPr lang="en-US" b="1" dirty="0"/>
              <a:t>II. How Is Uranium Fuel for Nuclear Power Produced? </a:t>
            </a:r>
          </a:p>
        </p:txBody>
      </p:sp>
      <p:sp>
        <p:nvSpPr>
          <p:cNvPr id="3" name="Content Placeholder 2">
            <a:extLst>
              <a:ext uri="{FF2B5EF4-FFF2-40B4-BE49-F238E27FC236}">
                <a16:creationId xmlns:a16="http://schemas.microsoft.com/office/drawing/2014/main" id="{B360FD5B-8025-4DA5-98A6-FCB7F1BDADA3}"/>
              </a:ext>
            </a:extLst>
          </p:cNvPr>
          <p:cNvSpPr>
            <a:spLocks noGrp="1"/>
          </p:cNvSpPr>
          <p:nvPr>
            <p:ph idx="1"/>
          </p:nvPr>
        </p:nvSpPr>
        <p:spPr>
          <a:xfrm>
            <a:off x="838200" y="3296355"/>
            <a:ext cx="10515600" cy="2880607"/>
          </a:xfrm>
        </p:spPr>
        <p:txBody>
          <a:bodyPr/>
          <a:lstStyle/>
          <a:p>
            <a:pPr marL="0" indent="0">
              <a:lnSpc>
                <a:spcPct val="100000"/>
              </a:lnSpc>
              <a:buNone/>
            </a:pPr>
            <a:r>
              <a:rPr lang="en-US" b="1" dirty="0">
                <a:solidFill>
                  <a:srgbClr val="7030A0"/>
                </a:solidFill>
              </a:rPr>
              <a:t>Key Concept 2</a:t>
            </a:r>
            <a:r>
              <a:rPr lang="en-US" dirty="0">
                <a:solidFill>
                  <a:srgbClr val="7030A0"/>
                </a:solidFill>
              </a:rPr>
              <a:t>: </a:t>
            </a:r>
            <a:r>
              <a:rPr lang="en-US" dirty="0"/>
              <a:t>The production of nuclear fuel involves mining and several processing steps, all of which generate hazardous waste.</a:t>
            </a:r>
          </a:p>
        </p:txBody>
      </p:sp>
    </p:spTree>
    <p:extLst>
      <p:ext uri="{BB962C8B-B14F-4D97-AF65-F5344CB8AC3E}">
        <p14:creationId xmlns:p14="http://schemas.microsoft.com/office/powerpoint/2010/main" val="144544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70FF-615F-4F5F-A93C-C78CC35D62A2}"/>
              </a:ext>
            </a:extLst>
          </p:cNvPr>
          <p:cNvSpPr>
            <a:spLocks noGrp="1"/>
          </p:cNvSpPr>
          <p:nvPr>
            <p:ph type="title"/>
          </p:nvPr>
        </p:nvSpPr>
        <p:spPr/>
        <p:txBody>
          <a:bodyPr anchor="t"/>
          <a:lstStyle/>
          <a:p>
            <a:r>
              <a:rPr lang="en-US" b="1" dirty="0"/>
              <a:t>Mining Uranium for Nuclear Fuel</a:t>
            </a:r>
          </a:p>
        </p:txBody>
      </p:sp>
      <p:sp>
        <p:nvSpPr>
          <p:cNvPr id="3" name="Content Placeholder 2">
            <a:extLst>
              <a:ext uri="{FF2B5EF4-FFF2-40B4-BE49-F238E27FC236}">
                <a16:creationId xmlns:a16="http://schemas.microsoft.com/office/drawing/2014/main" id="{0023E5B1-87E6-477C-9AD5-67458911A7B5}"/>
              </a:ext>
            </a:extLst>
          </p:cNvPr>
          <p:cNvSpPr>
            <a:spLocks noGrp="1"/>
          </p:cNvSpPr>
          <p:nvPr>
            <p:ph idx="1"/>
          </p:nvPr>
        </p:nvSpPr>
        <p:spPr>
          <a:xfrm>
            <a:off x="838200" y="1825625"/>
            <a:ext cx="5299191" cy="4351338"/>
          </a:xfrm>
        </p:spPr>
        <p:txBody>
          <a:bodyPr>
            <a:noAutofit/>
          </a:bodyPr>
          <a:lstStyle/>
          <a:p>
            <a:r>
              <a:rPr lang="en-US" dirty="0"/>
              <a:t>U-235 provides the “fuel” used in a typical fission reactor. </a:t>
            </a:r>
          </a:p>
          <a:p>
            <a:pPr lvl="1"/>
            <a:r>
              <a:rPr lang="en-US" sz="2600" dirty="0"/>
              <a:t>The least common form of uranium</a:t>
            </a:r>
          </a:p>
          <a:p>
            <a:pPr lvl="1"/>
            <a:r>
              <a:rPr lang="en-US" sz="2600" dirty="0"/>
              <a:t>Requires an extensive amount of mining to produce a useful fuel for the nuclear reactor</a:t>
            </a:r>
          </a:p>
        </p:txBody>
      </p:sp>
      <p:pic>
        <p:nvPicPr>
          <p:cNvPr id="10" name="Picture Placeholder 9" descr="A photo shows a large, relatively flat area with two giant open pits. The pits are covered with water, and a factory is in the center.">
            <a:extLst>
              <a:ext uri="{FF2B5EF4-FFF2-40B4-BE49-F238E27FC236}">
                <a16:creationId xmlns:a16="http://schemas.microsoft.com/office/drawing/2014/main" id="{DF911200-B253-428A-A176-0D89B5A9615B}"/>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602712" y="1798028"/>
            <a:ext cx="5299191" cy="3546674"/>
          </a:xfrm>
          <a:prstGeom prst="rect">
            <a:avLst/>
          </a:prstGeom>
        </p:spPr>
      </p:pic>
      <p:sp>
        <p:nvSpPr>
          <p:cNvPr id="4" name="Content Placeholder 3">
            <a:extLst>
              <a:ext uri="{FF2B5EF4-FFF2-40B4-BE49-F238E27FC236}">
                <a16:creationId xmlns:a16="http://schemas.microsoft.com/office/drawing/2014/main" id="{25FED419-0649-4995-8965-CBCB3756C71A}"/>
              </a:ext>
            </a:extLst>
          </p:cNvPr>
          <p:cNvSpPr>
            <a:spLocks noGrp="1"/>
          </p:cNvSpPr>
          <p:nvPr>
            <p:ph sz="quarter" idx="13"/>
          </p:nvPr>
        </p:nvSpPr>
        <p:spPr>
          <a:xfrm>
            <a:off x="6363181" y="5553919"/>
            <a:ext cx="5538721" cy="838200"/>
          </a:xfrm>
        </p:spPr>
        <p:txBody>
          <a:bodyPr>
            <a:noAutofit/>
          </a:bodyPr>
          <a:lstStyle/>
          <a:p>
            <a:pPr marL="0" indent="0">
              <a:buNone/>
            </a:pPr>
            <a:r>
              <a:rPr lang="en-US" sz="2400" dirty="0"/>
              <a:t>Uranium mine in Australia. This is an open-pit mill tailings site.</a:t>
            </a:r>
          </a:p>
        </p:txBody>
      </p:sp>
    </p:spTree>
    <p:extLst>
      <p:ext uri="{BB962C8B-B14F-4D97-AF65-F5344CB8AC3E}">
        <p14:creationId xmlns:p14="http://schemas.microsoft.com/office/powerpoint/2010/main" val="210452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70FF-615F-4F5F-A93C-C78CC35D62A2}"/>
              </a:ext>
            </a:extLst>
          </p:cNvPr>
          <p:cNvSpPr>
            <a:spLocks noGrp="1"/>
          </p:cNvSpPr>
          <p:nvPr>
            <p:ph type="title"/>
          </p:nvPr>
        </p:nvSpPr>
        <p:spPr/>
        <p:txBody>
          <a:bodyPr anchor="t"/>
          <a:lstStyle/>
          <a:p>
            <a:r>
              <a:rPr lang="en-US" b="1" dirty="0"/>
              <a:t>Production of Nuclear Fuel</a:t>
            </a:r>
          </a:p>
        </p:txBody>
      </p:sp>
      <p:sp>
        <p:nvSpPr>
          <p:cNvPr id="3" name="Content Placeholder 2">
            <a:extLst>
              <a:ext uri="{FF2B5EF4-FFF2-40B4-BE49-F238E27FC236}">
                <a16:creationId xmlns:a16="http://schemas.microsoft.com/office/drawing/2014/main" id="{0023E5B1-87E6-477C-9AD5-67458911A7B5}"/>
              </a:ext>
            </a:extLst>
          </p:cNvPr>
          <p:cNvSpPr>
            <a:spLocks noGrp="1"/>
          </p:cNvSpPr>
          <p:nvPr>
            <p:ph idx="1"/>
          </p:nvPr>
        </p:nvSpPr>
        <p:spPr/>
        <p:txBody>
          <a:bodyPr>
            <a:noAutofit/>
          </a:bodyPr>
          <a:lstStyle/>
          <a:p>
            <a:pPr marL="0" indent="0">
              <a:lnSpc>
                <a:spcPct val="100000"/>
              </a:lnSpc>
              <a:spcAft>
                <a:spcPts val="1200"/>
              </a:spcAft>
              <a:buNone/>
            </a:pPr>
            <a:r>
              <a:rPr lang="en-US" b="1" dirty="0">
                <a:solidFill>
                  <a:srgbClr val="0014FE"/>
                </a:solidFill>
              </a:rPr>
              <a:t>Key Terms</a:t>
            </a:r>
            <a:endParaRPr lang="en-US" dirty="0"/>
          </a:p>
          <a:p>
            <a:pPr>
              <a:lnSpc>
                <a:spcPct val="100000"/>
              </a:lnSpc>
            </a:pPr>
            <a:r>
              <a:rPr lang="en-US" b="1" dirty="0"/>
              <a:t>Fuel rods</a:t>
            </a:r>
            <a:r>
              <a:rPr lang="en-US" dirty="0"/>
              <a:t>:</a:t>
            </a:r>
            <a:r>
              <a:rPr lang="en-US" b="1" dirty="0"/>
              <a:t> </a:t>
            </a:r>
            <a:r>
              <a:rPr lang="en-US" dirty="0"/>
              <a:t>hollow metal cylinders filled with uranium fuel pellets for use in fission reactors</a:t>
            </a:r>
          </a:p>
          <a:p>
            <a:pPr lvl="2">
              <a:lnSpc>
                <a:spcPct val="100000"/>
              </a:lnSpc>
            </a:pPr>
            <a:r>
              <a:rPr lang="en-US" sz="2600" dirty="0"/>
              <a:t>More than 100 of these fuel rods are loaded into a framework to form a fuel assembly. </a:t>
            </a:r>
          </a:p>
          <a:p>
            <a:pPr lvl="2">
              <a:lnSpc>
                <a:spcPct val="100000"/>
              </a:lnSpc>
            </a:pPr>
            <a:r>
              <a:rPr lang="en-US" sz="2600" dirty="0"/>
              <a:t>Several fuel assemblies are placed into a thick-walled vessel called the reactor core, where they remain in place for a year or two before being replaced.</a:t>
            </a:r>
          </a:p>
        </p:txBody>
      </p:sp>
    </p:spTree>
    <p:extLst>
      <p:ext uri="{BB962C8B-B14F-4D97-AF65-F5344CB8AC3E}">
        <p14:creationId xmlns:p14="http://schemas.microsoft.com/office/powerpoint/2010/main" val="20819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FE52-AAA7-4734-AAC7-F6FD5CF9C1D2}"/>
              </a:ext>
            </a:extLst>
          </p:cNvPr>
          <p:cNvSpPr>
            <a:spLocks noGrp="1"/>
          </p:cNvSpPr>
          <p:nvPr>
            <p:ph type="title"/>
          </p:nvPr>
        </p:nvSpPr>
        <p:spPr/>
        <p:txBody>
          <a:bodyPr anchor="t">
            <a:normAutofit/>
          </a:bodyPr>
          <a:lstStyle/>
          <a:p>
            <a:r>
              <a:rPr lang="en-US" b="1" dirty="0"/>
              <a:t>IG 2: Nuclear Fuel Production</a:t>
            </a:r>
          </a:p>
        </p:txBody>
      </p:sp>
      <p:pic>
        <p:nvPicPr>
          <p:cNvPr id="9" name="Picture Placeholder 8" descr="An infographic depicts the nuclear fuel production.&#10;An illustration shows a uranium mine, to which a callout points and reads, “Mining the ore: Rock is mined using either strip mining or subsurface mining techniques, depending on where the uranium ore is found. Because U-235 naturally decays into radon (a hazardous radioactive gas), uranium mining is dangerous work, and workers suffer from high cancer rates. The uranium is sent to the uranium mill and the remaining is sent to the waste rock. A callout points to the mill and reads, “Milling: Ore is crushed and blended with either acidic or alkaline solutions to separate the uranium from the ore, forming uranium oxide, known as “yellowcake.” It takes 1 ton of ore to produce 0.5–2 kilograms (1–5 pounds) of yellowcake. From the mill, the yellowcake (U subscript 3 O subscript 8) is sent for enrichment and the rest is sent to tailings (milling waste). A callout points to the enrichment center and reads, “Enrichment and fuel production: Yellowcake must be further processed (enriched) to increase the proportion of U-235 to U-238 in the substance. The enriched uranium is formed into small pea-sized pellets (approximately 1 centimeter times 1 centimeter)—each pellet contains the energy equivalent of 1 metric ton of coal. The enriched uranium is sent for fuel production and the rest is sent to waste. The fuel produced is approximately 1 centimeter pellet. These small pellets are stacked into thin, hollow fuel rods, 3 to 6 meters long, which will be packed into fuel rod assemblies. An illustration shows a top view of the fuel rod assembly, which shows both the control rods and the fuel rods. In the side view, the length of the rod is identified as 3-6 meters and width is 25 times 25 centimeters. There are anywhere from 50-300 fuel rods per assembly. A corresponding text reads, “Fuel rod assembly: More than 100 fuel rod assemblies are placed into a thick-walled steel vessel known as the reactor core. At this point the reactor core may contain 75–200 metric tons of uranium, depending on how many assemblies are in the core. These assemblies remain in place for 1 to 2 years; refueling takes a few weeks, during which time the reactor is shut down.”">
            <a:extLst>
              <a:ext uri="{FF2B5EF4-FFF2-40B4-BE49-F238E27FC236}">
                <a16:creationId xmlns:a16="http://schemas.microsoft.com/office/drawing/2014/main" id="{A7B0D6F4-7B93-43F0-930D-820E45A16F3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3723094" y="1278655"/>
            <a:ext cx="4745812" cy="5400754"/>
          </a:xfrm>
          <a:prstGeom prst="rect">
            <a:avLst/>
          </a:prstGeom>
        </p:spPr>
      </p:pic>
    </p:spTree>
    <p:extLst>
      <p:ext uri="{BB962C8B-B14F-4D97-AF65-F5344CB8AC3E}">
        <p14:creationId xmlns:p14="http://schemas.microsoft.com/office/powerpoint/2010/main" val="40067227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0E726-DA5C-4BA2-B90D-50957E4F65C2}"/>
              </a:ext>
            </a:extLst>
          </p:cNvPr>
          <p:cNvSpPr>
            <a:spLocks noGrp="1"/>
          </p:cNvSpPr>
          <p:nvPr>
            <p:ph type="title"/>
          </p:nvPr>
        </p:nvSpPr>
        <p:spPr/>
        <p:txBody>
          <a:bodyPr anchor="t"/>
          <a:lstStyle/>
          <a:p>
            <a:pPr algn="ctr"/>
            <a:r>
              <a:rPr lang="en-US" b="1" dirty="0"/>
              <a:t>III. How Is Nuclear Energy Harnessed to Generate Electricity in a Fission Reactor? </a:t>
            </a:r>
          </a:p>
        </p:txBody>
      </p:sp>
      <p:sp>
        <p:nvSpPr>
          <p:cNvPr id="3" name="Content Placeholder 2">
            <a:extLst>
              <a:ext uri="{FF2B5EF4-FFF2-40B4-BE49-F238E27FC236}">
                <a16:creationId xmlns:a16="http://schemas.microsoft.com/office/drawing/2014/main" id="{811E4DD3-BECC-436B-B01E-0F3D43F51DD1}"/>
              </a:ext>
            </a:extLst>
          </p:cNvPr>
          <p:cNvSpPr>
            <a:spLocks noGrp="1"/>
          </p:cNvSpPr>
          <p:nvPr>
            <p:ph idx="1"/>
          </p:nvPr>
        </p:nvSpPr>
        <p:spPr>
          <a:xfrm>
            <a:off x="838200" y="2585155"/>
            <a:ext cx="10515600" cy="3591807"/>
          </a:xfrm>
        </p:spPr>
        <p:txBody>
          <a:bodyPr/>
          <a:lstStyle/>
          <a:p>
            <a:pPr marL="0" indent="0">
              <a:lnSpc>
                <a:spcPct val="100000"/>
              </a:lnSpc>
              <a:buNone/>
            </a:pPr>
            <a:r>
              <a:rPr lang="en-US" b="1" dirty="0">
                <a:solidFill>
                  <a:srgbClr val="7030A0"/>
                </a:solidFill>
              </a:rPr>
              <a:t>Key Concept 3</a:t>
            </a:r>
            <a:r>
              <a:rPr lang="en-US" dirty="0">
                <a:solidFill>
                  <a:srgbClr val="7030A0"/>
                </a:solidFill>
              </a:rPr>
              <a:t>: </a:t>
            </a:r>
            <a:r>
              <a:rPr lang="en-US" dirty="0"/>
              <a:t>In a nuclear fission reactor, U-235 is bombarded with neutrons to split the atoms; this releases more neutrons, which leads to a self-perpetuating chain reaction. Heat from this reaction is used to produce steam, which turns a turbine attached to a generator to generate electricity.</a:t>
            </a:r>
          </a:p>
        </p:txBody>
      </p:sp>
    </p:spTree>
    <p:extLst>
      <p:ext uri="{BB962C8B-B14F-4D97-AF65-F5344CB8AC3E}">
        <p14:creationId xmlns:p14="http://schemas.microsoft.com/office/powerpoint/2010/main" val="12373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8EE5-16C7-4BC3-B02E-A1B6109217E1}"/>
              </a:ext>
            </a:extLst>
          </p:cNvPr>
          <p:cNvSpPr>
            <a:spLocks noGrp="1"/>
          </p:cNvSpPr>
          <p:nvPr>
            <p:ph type="title"/>
          </p:nvPr>
        </p:nvSpPr>
        <p:spPr/>
        <p:txBody>
          <a:bodyPr anchor="t"/>
          <a:lstStyle/>
          <a:p>
            <a:r>
              <a:rPr lang="en-US" b="1" dirty="0"/>
              <a:t>Generating Electricity with Nuclear Energy</a:t>
            </a:r>
          </a:p>
        </p:txBody>
      </p:sp>
      <p:sp>
        <p:nvSpPr>
          <p:cNvPr id="3" name="Content Placeholder 2">
            <a:extLst>
              <a:ext uri="{FF2B5EF4-FFF2-40B4-BE49-F238E27FC236}">
                <a16:creationId xmlns:a16="http://schemas.microsoft.com/office/drawing/2014/main" id="{D1E477AF-8E10-4B12-96DA-77F3D197911D}"/>
              </a:ext>
            </a:extLst>
          </p:cNvPr>
          <p:cNvSpPr>
            <a:spLocks noGrp="1"/>
          </p:cNvSpPr>
          <p:nvPr>
            <p:ph idx="1"/>
          </p:nvPr>
        </p:nvSpPr>
        <p:spPr>
          <a:xfrm>
            <a:off x="838200" y="1825625"/>
            <a:ext cx="10515600" cy="4667250"/>
          </a:xfrm>
        </p:spPr>
        <p:txBody>
          <a:bodyPr>
            <a:noAutofit/>
          </a:bodyPr>
          <a:lstStyle/>
          <a:p>
            <a:pPr marL="0" indent="0">
              <a:lnSpc>
                <a:spcPct val="100000"/>
              </a:lnSpc>
              <a:spcAft>
                <a:spcPts val="1800"/>
              </a:spcAft>
              <a:buNone/>
            </a:pPr>
            <a:r>
              <a:rPr lang="en-US" sz="2600" b="1" dirty="0">
                <a:solidFill>
                  <a:srgbClr val="0014FE"/>
                </a:solidFill>
              </a:rPr>
              <a:t>Key Terms</a:t>
            </a:r>
            <a:endParaRPr lang="en-US" sz="2600" b="1" dirty="0"/>
          </a:p>
          <a:p>
            <a:pPr>
              <a:lnSpc>
                <a:spcPct val="100000"/>
              </a:lnSpc>
            </a:pPr>
            <a:r>
              <a:rPr lang="en-US" sz="2600" b="1" dirty="0"/>
              <a:t>Nuclear fission</a:t>
            </a:r>
            <a:r>
              <a:rPr lang="en-US" sz="2600" dirty="0"/>
              <a:t>: a nuclear reaction that occurs when a neutron strikes the nucleus of an atom and breaks it into two or more parts</a:t>
            </a:r>
          </a:p>
          <a:p>
            <a:pPr lvl="1">
              <a:lnSpc>
                <a:spcPct val="100000"/>
              </a:lnSpc>
            </a:pPr>
            <a:r>
              <a:rPr lang="en-US" dirty="0"/>
              <a:t>Begins when fuel rods are bombarded with neutrons</a:t>
            </a:r>
          </a:p>
          <a:p>
            <a:pPr lvl="1">
              <a:lnSpc>
                <a:spcPct val="100000"/>
              </a:lnSpc>
            </a:pPr>
            <a:r>
              <a:rPr lang="en-US" dirty="0"/>
              <a:t>Split uranium atoms release more neutrons.</a:t>
            </a:r>
          </a:p>
          <a:p>
            <a:pPr>
              <a:lnSpc>
                <a:spcPct val="100000"/>
              </a:lnSpc>
            </a:pPr>
            <a:r>
              <a:rPr lang="en-US" sz="2600" b="1" dirty="0"/>
              <a:t>Control rod</a:t>
            </a:r>
            <a:r>
              <a:rPr lang="en-US" sz="2600" dirty="0"/>
              <a:t>: cylinder that can be added to a fuel assembly to absorb neutrons and slow the fission chain reaction</a:t>
            </a:r>
          </a:p>
          <a:p>
            <a:pPr lvl="1">
              <a:lnSpc>
                <a:spcPct val="100000"/>
              </a:lnSpc>
            </a:pPr>
            <a:r>
              <a:rPr lang="en-US" dirty="0"/>
              <a:t>Chain reaction releases heat, which is used to boil water, which produces steam, which turns turbines attached to a generator that creates electricity.</a:t>
            </a:r>
          </a:p>
        </p:txBody>
      </p:sp>
    </p:spTree>
    <p:extLst>
      <p:ext uri="{BB962C8B-B14F-4D97-AF65-F5344CB8AC3E}">
        <p14:creationId xmlns:p14="http://schemas.microsoft.com/office/powerpoint/2010/main" val="1598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EB4DB4-997D-4E3F-9041-E107BB4A5E2A}"/>
              </a:ext>
            </a:extLst>
          </p:cNvPr>
          <p:cNvSpPr>
            <a:spLocks noGrp="1"/>
          </p:cNvSpPr>
          <p:nvPr>
            <p:ph type="title"/>
          </p:nvPr>
        </p:nvSpPr>
        <p:spPr/>
        <p:txBody>
          <a:bodyPr anchor="t"/>
          <a:lstStyle/>
          <a:p>
            <a:r>
              <a:rPr lang="en-US" b="1" dirty="0"/>
              <a:t>Types of Fission Reactors</a:t>
            </a:r>
          </a:p>
        </p:txBody>
      </p:sp>
      <p:sp>
        <p:nvSpPr>
          <p:cNvPr id="5" name="Content Placeholder 4">
            <a:extLst>
              <a:ext uri="{FF2B5EF4-FFF2-40B4-BE49-F238E27FC236}">
                <a16:creationId xmlns:a16="http://schemas.microsoft.com/office/drawing/2014/main" id="{B5C3E0C3-A493-4522-BCE6-182A8DF8400A}"/>
              </a:ext>
            </a:extLst>
          </p:cNvPr>
          <p:cNvSpPr>
            <a:spLocks noGrp="1"/>
          </p:cNvSpPr>
          <p:nvPr>
            <p:ph idx="1"/>
          </p:nvPr>
        </p:nvSpPr>
        <p:spPr>
          <a:xfrm>
            <a:off x="838200" y="1509297"/>
            <a:ext cx="6106886" cy="4351338"/>
          </a:xfrm>
        </p:spPr>
        <p:txBody>
          <a:bodyPr>
            <a:normAutofit/>
          </a:bodyPr>
          <a:lstStyle/>
          <a:p>
            <a:r>
              <a:rPr lang="en-US" i="1" dirty="0"/>
              <a:t>Pressurized water reactor (PWR)</a:t>
            </a:r>
          </a:p>
          <a:p>
            <a:pPr lvl="1"/>
            <a:r>
              <a:rPr lang="en-US" sz="2600" dirty="0"/>
              <a:t>Produces steam that is not exposed to radiation</a:t>
            </a:r>
          </a:p>
          <a:p>
            <a:pPr lvl="1"/>
            <a:r>
              <a:rPr lang="en-US" sz="2600" dirty="0"/>
              <a:t>Most common type of reactor</a:t>
            </a:r>
          </a:p>
          <a:p>
            <a:r>
              <a:rPr lang="en-US" i="1" dirty="0"/>
              <a:t>Boiling water reactor (BWR)</a:t>
            </a:r>
          </a:p>
          <a:p>
            <a:pPr lvl="1"/>
            <a:r>
              <a:rPr lang="en-US" sz="2600" dirty="0"/>
              <a:t>Produces steam in the reactor core itself</a:t>
            </a:r>
          </a:p>
          <a:p>
            <a:pPr lvl="1"/>
            <a:r>
              <a:rPr lang="en-US" sz="2600" dirty="0"/>
              <a:t>Both steam and turbine become radioactive in the process.</a:t>
            </a:r>
          </a:p>
          <a:p>
            <a:pPr lvl="1"/>
            <a:r>
              <a:rPr lang="en-US" sz="2600" dirty="0"/>
              <a:t>Fukushima was BWR.</a:t>
            </a:r>
          </a:p>
        </p:txBody>
      </p:sp>
      <p:pic>
        <p:nvPicPr>
          <p:cNvPr id="14" name="Picture Placeholder 13" descr="A photo shows a cooling tower in the Gösgen Nuclear Plant emitting steam, with young children walking through a road at its front.">
            <a:extLst>
              <a:ext uri="{FF2B5EF4-FFF2-40B4-BE49-F238E27FC236}">
                <a16:creationId xmlns:a16="http://schemas.microsoft.com/office/drawing/2014/main" id="{A22C99AF-DF19-4411-93F3-583038D3369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385761" y="1509297"/>
            <a:ext cx="3763940" cy="4463433"/>
          </a:xfrm>
          <a:prstGeom prst="rect">
            <a:avLst/>
          </a:prstGeom>
        </p:spPr>
      </p:pic>
      <p:sp>
        <p:nvSpPr>
          <p:cNvPr id="2" name="Content Placeholder 1">
            <a:extLst>
              <a:ext uri="{FF2B5EF4-FFF2-40B4-BE49-F238E27FC236}">
                <a16:creationId xmlns:a16="http://schemas.microsoft.com/office/drawing/2014/main" id="{6ECE77B8-8C39-4504-8C4F-554985DAD740}"/>
              </a:ext>
            </a:extLst>
          </p:cNvPr>
          <p:cNvSpPr>
            <a:spLocks noGrp="1"/>
          </p:cNvSpPr>
          <p:nvPr>
            <p:ph sz="quarter" idx="13"/>
          </p:nvPr>
        </p:nvSpPr>
        <p:spPr>
          <a:xfrm>
            <a:off x="7422939" y="5988450"/>
            <a:ext cx="4011137" cy="762000"/>
          </a:xfrm>
        </p:spPr>
        <p:txBody>
          <a:bodyPr>
            <a:normAutofit/>
          </a:bodyPr>
          <a:lstStyle/>
          <a:p>
            <a:pPr marL="0" indent="0">
              <a:buNone/>
            </a:pPr>
            <a:r>
              <a:rPr lang="en-US" sz="2400" dirty="0"/>
              <a:t>Cooling tower of a nuclear plant in Switzerland</a:t>
            </a:r>
          </a:p>
        </p:txBody>
      </p:sp>
    </p:spTree>
    <p:extLst>
      <p:ext uri="{BB962C8B-B14F-4D97-AF65-F5344CB8AC3E}">
        <p14:creationId xmlns:p14="http://schemas.microsoft.com/office/powerpoint/2010/main" val="182448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F44C-043A-4BF6-9843-8D134D3ADA8D}"/>
              </a:ext>
            </a:extLst>
          </p:cNvPr>
          <p:cNvSpPr>
            <a:spLocks noGrp="1"/>
          </p:cNvSpPr>
          <p:nvPr>
            <p:ph type="title"/>
          </p:nvPr>
        </p:nvSpPr>
        <p:spPr/>
        <p:txBody>
          <a:bodyPr anchor="t"/>
          <a:lstStyle/>
          <a:p>
            <a:pPr algn="ctr"/>
            <a:r>
              <a:rPr lang="en-US" b="1" dirty="0"/>
              <a:t>IG 3a: How It Works: Nuclear Reactors</a:t>
            </a:r>
          </a:p>
        </p:txBody>
      </p:sp>
      <p:pic>
        <p:nvPicPr>
          <p:cNvPr id="8" name="Picture Placeholder 7" descr="An infographic illustrates how nuclear reactors work.&#10;An illustration shows bombarding a U-235 atom with a neutron splits the unstable atom. In this process, fission product cesium-140, neutrons, fission product (rubidium-93), and heat are released. The freed neutrons can strike other atoms, creating a chain reaction.">
            <a:extLst>
              <a:ext uri="{FF2B5EF4-FFF2-40B4-BE49-F238E27FC236}">
                <a16:creationId xmlns:a16="http://schemas.microsoft.com/office/drawing/2014/main" id="{BC8FE0B2-F252-454B-98C4-34CBCF8EF5D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932688" y="1811348"/>
            <a:ext cx="10326624" cy="4433073"/>
          </a:xfrm>
          <a:prstGeom prst="rect">
            <a:avLst/>
          </a:prstGeom>
        </p:spPr>
      </p:pic>
    </p:spTree>
    <p:extLst>
      <p:ext uri="{BB962C8B-B14F-4D97-AF65-F5344CB8AC3E}">
        <p14:creationId xmlns:p14="http://schemas.microsoft.com/office/powerpoint/2010/main" val="23080399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F44C-043A-4BF6-9843-8D134D3ADA8D}"/>
              </a:ext>
            </a:extLst>
          </p:cNvPr>
          <p:cNvSpPr>
            <a:spLocks noGrp="1"/>
          </p:cNvSpPr>
          <p:nvPr>
            <p:ph type="title"/>
          </p:nvPr>
        </p:nvSpPr>
        <p:spPr/>
        <p:txBody>
          <a:bodyPr anchor="t"/>
          <a:lstStyle/>
          <a:p>
            <a:pPr algn="ctr"/>
            <a:r>
              <a:rPr lang="en-US" b="1" dirty="0"/>
              <a:t>IG 3b: How It Works: Nuclear Reactors</a:t>
            </a:r>
          </a:p>
        </p:txBody>
      </p:sp>
      <p:pic>
        <p:nvPicPr>
          <p:cNvPr id="8" name="Picture Placeholder 7" descr="An illustration shows the workings of a pressurized water reactor.&#10;A containment structure shows a steel vessel inside which the fuel rods in a reactor core heat water by fission. Water in a separate vessel is heated to produce steam using hot water from the reactor, but the two water sources never mix. The steam powers the turbine, which is connected to a generator that produces electricity. The steam from the turbine is routed to a condenser. Cooling water from an outside source circulates through pipes in a condenser unit. As steam or hot water from the turbine passes over these pipes, it is cooled and returned to the steam vessel; heated water is released to the environment or cooled in ponds or towers and reused.">
            <a:extLst>
              <a:ext uri="{FF2B5EF4-FFF2-40B4-BE49-F238E27FC236}">
                <a16:creationId xmlns:a16="http://schemas.microsoft.com/office/drawing/2014/main" id="{2040E41A-D171-4778-BD2C-BCC1DA5F166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402080" y="1527549"/>
            <a:ext cx="9387840" cy="4693920"/>
          </a:xfrm>
          <a:prstGeom prst="rect">
            <a:avLst/>
          </a:prstGeom>
        </p:spPr>
      </p:pic>
    </p:spTree>
    <p:extLst>
      <p:ext uri="{BB962C8B-B14F-4D97-AF65-F5344CB8AC3E}">
        <p14:creationId xmlns:p14="http://schemas.microsoft.com/office/powerpoint/2010/main" val="5806157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F44C-043A-4BF6-9843-8D134D3ADA8D}"/>
              </a:ext>
            </a:extLst>
          </p:cNvPr>
          <p:cNvSpPr>
            <a:spLocks noGrp="1"/>
          </p:cNvSpPr>
          <p:nvPr>
            <p:ph type="title"/>
          </p:nvPr>
        </p:nvSpPr>
        <p:spPr/>
        <p:txBody>
          <a:bodyPr anchor="t"/>
          <a:lstStyle/>
          <a:p>
            <a:pPr algn="ctr"/>
            <a:r>
              <a:rPr lang="en-US" b="1" dirty="0"/>
              <a:t>IG 3c: How It Works: Nuclear Reactors</a:t>
            </a:r>
          </a:p>
        </p:txBody>
      </p:sp>
      <p:pic>
        <p:nvPicPr>
          <p:cNvPr id="8" name="Picture Placeholder 7" descr="An illustration shows the workings of a boiling water reactor.&#10;A containment structure shows a steel vessel in which the reactor core heats the water it is submerged in. Steam from the steel vessel moves to a turbine and then to a generator to produce electricity. The steam from the turbine is routed to a condenser. Cooling water from an outside source circulates through pipes in a condenser unit. As steam or hot water from the turbine passes over these pipes, it is cooled and returned to the steam vessel; heated water is released to the environment or cooled in ponds or towers and reused. Water from the reactor core turns to steam and passes over the turbine; thus, all parts of the boiling water reactor system are radioactive.">
            <a:extLst>
              <a:ext uri="{FF2B5EF4-FFF2-40B4-BE49-F238E27FC236}">
                <a16:creationId xmlns:a16="http://schemas.microsoft.com/office/drawing/2014/main" id="{764AB015-FC3D-4809-A252-59286864F7D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932688" y="1655757"/>
            <a:ext cx="10326624" cy="4492081"/>
          </a:xfrm>
          <a:prstGeom prst="rect">
            <a:avLst/>
          </a:prstGeom>
        </p:spPr>
      </p:pic>
    </p:spTree>
    <p:extLst>
      <p:ext uri="{BB962C8B-B14F-4D97-AF65-F5344CB8AC3E}">
        <p14:creationId xmlns:p14="http://schemas.microsoft.com/office/powerpoint/2010/main" val="2189781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w:document xmlns:w="http://schemas.openxmlformats.org/wordprocessingml/2006/main">
  <RequestId>7ce3f629-a238-487e-97d2-7b2399ea83cc</RequestId>
  <RequestDate>7/28/2020 9:46:58 AM</RequestDate>
</w:document>
</file>

<file path=customXml/itemProps1.xml><?xml version="1.0" encoding="utf-8"?>
<ds:datastoreItem xmlns:ds="http://schemas.openxmlformats.org/officeDocument/2006/customXml" ds:itemID="{A31D0C94-B0B4-AF4A-BE5D-28EBF2E3F5F0}">
  <ds:schemaRefs>
    <ds:schemaRef ds:uri="http://schemas.openxmlformats.org/wordprocessingml/2006/main"/>
  </ds:schemaRefs>
</ds:datastoreItem>
</file>

<file path=docProps/app.xml><?xml version="1.0" encoding="utf-8"?>
<Properties xmlns="http://schemas.openxmlformats.org/officeDocument/2006/extended-properties" xmlns:vt="http://schemas.openxmlformats.org/officeDocument/2006/docPropsVTypes">
  <TotalTime>2686</TotalTime>
  <Words>16317</Words>
  <Application>Microsoft Macintosh PowerPoint</Application>
  <PresentationFormat>Widescreen</PresentationFormat>
  <Paragraphs>1153</Paragraphs>
  <Slides>163</Slides>
  <Notes>110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163</vt:i4>
      </vt:variant>
    </vt:vector>
  </HeadingPairs>
  <TitlesOfParts>
    <vt:vector size="169" baseType="lpstr">
      <vt:lpstr>Arial</vt:lpstr>
      <vt:lpstr>Calibri</vt:lpstr>
      <vt:lpstr>Calibri Light</vt:lpstr>
      <vt:lpstr>Noto Serif</vt:lpstr>
      <vt:lpstr>Times New Roman</vt:lpstr>
      <vt:lpstr>Office Theme</vt:lpstr>
      <vt:lpstr>Energy:  Conventional and Sustainable Sources</vt:lpstr>
      <vt:lpstr>Module 9.1</vt:lpstr>
      <vt:lpstr>Core Message</vt:lpstr>
      <vt:lpstr>Case Study: Hobet 21 and Mountaintop Removal</vt:lpstr>
      <vt:lpstr>Coal</vt:lpstr>
      <vt:lpstr>Arguments Against Mountaintop Removal</vt:lpstr>
      <vt:lpstr>Arguments for Mountaintop Removal</vt:lpstr>
      <vt:lpstr>I. What Energy Sources Are Used in Modern Society and for What Purposes?</vt:lpstr>
      <vt:lpstr>Energy and Energy Sources</vt:lpstr>
      <vt:lpstr>IG 1: Energy Sources Used By Modern Society</vt:lpstr>
      <vt:lpstr>II. How Important Is Coal as an Energy Source, and How Is It Used to Generate Electricity?</vt:lpstr>
      <vt:lpstr>Electricity and Coal</vt:lpstr>
      <vt:lpstr>IG 2a: How It Works: Electricity Production from Coal</vt:lpstr>
      <vt:lpstr>The EROEI of Coal</vt:lpstr>
      <vt:lpstr>IG 2b: How It Works: Electricity Production from Coal</vt:lpstr>
      <vt:lpstr>IG 2c: How It Works: Electricity Production from Coal</vt:lpstr>
      <vt:lpstr>III. What Is Coal, How Is It Formed, and What Regions of the World Have Coal Deposits that Are Accessible?</vt:lpstr>
      <vt:lpstr>IG 3: Coal Formation</vt:lpstr>
      <vt:lpstr>Proven Reserves of Coal</vt:lpstr>
      <vt:lpstr>IV. What Surface Methods Are Used to Mine Coal, and What Are Their Advantages and Disadvantages?</vt:lpstr>
      <vt:lpstr>Surface Mining</vt:lpstr>
      <vt:lpstr>Mountain Top Removal (MTR) (1 of 2)</vt:lpstr>
      <vt:lpstr>IG 4a: Surface Mining Techniques</vt:lpstr>
      <vt:lpstr>Mountain Top Removal (MTR) (2 of 2)</vt:lpstr>
      <vt:lpstr>IG 4b: Surface Mining Techniques</vt:lpstr>
      <vt:lpstr>Acid Mine Drainage</vt:lpstr>
      <vt:lpstr>V. How Are Deep Deposits of Coal Mined, and What Are the Advantages and Disadvantages of This Method?</vt:lpstr>
      <vt:lpstr>Subsurface Mining (1 of 2)</vt:lpstr>
      <vt:lpstr>Subsurface Mining (2 of 2)</vt:lpstr>
      <vt:lpstr>Advantages of Subsurface Mines</vt:lpstr>
      <vt:lpstr>VI. What Are the Advantages and Disadvantages of Using Coal?</vt:lpstr>
      <vt:lpstr>Advantages of Coal</vt:lpstr>
      <vt:lpstr>The Many Disadvantages of MTR</vt:lpstr>
      <vt:lpstr>2008 Flood Released Toxic Fly-Ash Slurry </vt:lpstr>
      <vt:lpstr>IG 6: The Trade-offs of Coal</vt:lpstr>
      <vt:lpstr>VII. What New Technologies Allow Us to Burn Coal with Fewer Environmental and Health Problems? </vt:lpstr>
      <vt:lpstr>Clean Coal Technology and Clean Coal</vt:lpstr>
      <vt:lpstr>IG 7: How It Works: Carbon Capture and Sequestration (CCS)</vt:lpstr>
      <vt:lpstr>VIII. How Can Mining Damage Be Repaired, and How Effective Is This Restoration?</vt:lpstr>
      <vt:lpstr>Reclamation (1 of 2)</vt:lpstr>
      <vt:lpstr>Reclamation (2 of 2)</vt:lpstr>
      <vt:lpstr>Stream Reclamation</vt:lpstr>
      <vt:lpstr>IG 8: Mine Site Reclamation</vt:lpstr>
      <vt:lpstr>Summary</vt:lpstr>
      <vt:lpstr>Module 9.2</vt:lpstr>
      <vt:lpstr>Core Message</vt:lpstr>
      <vt:lpstr>Case Study: Can Fracking Lead to Energy Independence?</vt:lpstr>
      <vt:lpstr>I. How Are Fossil Fuels Formed, and Why Are They Considered Nonrenewable Resources? </vt:lpstr>
      <vt:lpstr>Fossil Fuels</vt:lpstr>
      <vt:lpstr>Oil and Natural Gas</vt:lpstr>
      <vt:lpstr>IG 1: Oil and Natural Gas Fossil Fuel Formation</vt:lpstr>
      <vt:lpstr>The Bakken Oil Formation</vt:lpstr>
      <vt:lpstr>II. How Are Oil and Natural Gas Reserves Classified, and Where Are They Found?</vt:lpstr>
      <vt:lpstr>Crude Oil</vt:lpstr>
      <vt:lpstr>Proven Reserves</vt:lpstr>
      <vt:lpstr>Conventional versus Unconventional Reserves</vt:lpstr>
      <vt:lpstr>IG 2: Oil and Natural Gas Reserves</vt:lpstr>
      <vt:lpstr>III. How Are Conventional Oil and Natural Gas Extracted? </vt:lpstr>
      <vt:lpstr>Primary, Secondary, and Tertiary Production</vt:lpstr>
      <vt:lpstr>IG 3: How It Works: Conventional and Natural Gas Wells</vt:lpstr>
      <vt:lpstr>EROEI</vt:lpstr>
      <vt:lpstr>IV. What Are the Trade-offs of Acquiring and Using Conventional Oil and Natural Gas Resources?</vt:lpstr>
      <vt:lpstr>The Trade-offs of Oil</vt:lpstr>
      <vt:lpstr>The Trade-offs of Natural Gas</vt:lpstr>
      <vt:lpstr>IG 4: The Trade-Offs of Oil and Natural Gas</vt:lpstr>
      <vt:lpstr>V. What Unconventional Sources of Oil and Natural Gas Exist, and How Are They Extracted?</vt:lpstr>
      <vt:lpstr>Fracking</vt:lpstr>
      <vt:lpstr>IG 5: How It Works: Fracking (Hydraulic Fracturing) </vt:lpstr>
      <vt:lpstr>Tar Sands</vt:lpstr>
      <vt:lpstr>VI. What Are the Trade-offs of Pursuing Unconventional Oil and Natural Gas Sources? </vt:lpstr>
      <vt:lpstr>The Trade-offs of Unconventional Oil and Gas Mining</vt:lpstr>
      <vt:lpstr>More Trade-offs of Unconventional Fossil Fuels</vt:lpstr>
      <vt:lpstr>IG 6: The Trade-offs of Unconventional Fossil Fuels</vt:lpstr>
      <vt:lpstr>VII. What Obstacles Stand in the Way of the United States (or Any Nation) Achieving Energy Independence or Security?</vt:lpstr>
      <vt:lpstr>Energy Independence</vt:lpstr>
      <vt:lpstr>Energy Security</vt:lpstr>
      <vt:lpstr>A Wicked Problem</vt:lpstr>
      <vt:lpstr>IG 7: Energy Independence and Security</vt:lpstr>
      <vt:lpstr>Summary</vt:lpstr>
      <vt:lpstr>Module 11.1</vt:lpstr>
      <vt:lpstr>Core Message</vt:lpstr>
      <vt:lpstr>Case Study: Disaster at Fukushima</vt:lpstr>
      <vt:lpstr>Satellite Image of the Damaged Fukushima Daiichi Nuclear Power Station</vt:lpstr>
      <vt:lpstr>I. What Are Radioactive Isotopes, and Why Are They Important for Nuclear Power? </vt:lpstr>
      <vt:lpstr>Nuclear-Powered Fuel: Radioactive Isotopes</vt:lpstr>
      <vt:lpstr>The Chemistry of Nuclear Power</vt:lpstr>
      <vt:lpstr>Isotopes</vt:lpstr>
      <vt:lpstr>IG 1a: Atoms and Isotopes</vt:lpstr>
      <vt:lpstr>IG 1b: Atoms and Isotopes</vt:lpstr>
      <vt:lpstr>II. How Is Uranium Fuel for Nuclear Power Produced? </vt:lpstr>
      <vt:lpstr>Mining Uranium for Nuclear Fuel</vt:lpstr>
      <vt:lpstr>Production of Nuclear Fuel</vt:lpstr>
      <vt:lpstr>IG 2: Nuclear Fuel Production</vt:lpstr>
      <vt:lpstr>III. How Is Nuclear Energy Harnessed to Generate Electricity in a Fission Reactor? </vt:lpstr>
      <vt:lpstr>Generating Electricity with Nuclear Energy</vt:lpstr>
      <vt:lpstr>Types of Fission Reactors</vt:lpstr>
      <vt:lpstr>IG 3a: How It Works: Nuclear Reactors</vt:lpstr>
      <vt:lpstr>IG 3b: How It Works: Nuclear Reactors</vt:lpstr>
      <vt:lpstr>IG 3c: How It Works: Nuclear Reactors</vt:lpstr>
      <vt:lpstr>IV. What Types of Radiation Are Produced When Isotopes Decay?</vt:lpstr>
      <vt:lpstr>Types of Radiation</vt:lpstr>
      <vt:lpstr>IG 4: Ionizing Radiation</vt:lpstr>
      <vt:lpstr>V. How Is the Rate of Decay of a Radioactive Atom Measured?</vt:lpstr>
      <vt:lpstr>Radioactive Decay</vt:lpstr>
      <vt:lpstr>IG 5: Radioactive Decay</vt:lpstr>
      <vt:lpstr>VI. What Problems Are Associated with Nuclear Waste?</vt:lpstr>
      <vt:lpstr>Nuclear Waste</vt:lpstr>
      <vt:lpstr>IG 6a: Radioactive Waste</vt:lpstr>
      <vt:lpstr>Nuclear Waste: HLRW</vt:lpstr>
      <vt:lpstr>IG 6b: Radioactive Waste</vt:lpstr>
      <vt:lpstr>U.S. Nuclear Waste Policy Act</vt:lpstr>
      <vt:lpstr>At Fukushima</vt:lpstr>
      <vt:lpstr>VII. What Is the History of Nuclear Accidents Worldwide?</vt:lpstr>
      <vt:lpstr>Nuclear Industry Accidents</vt:lpstr>
      <vt:lpstr>IG 7a: Nuclear Accidents</vt:lpstr>
      <vt:lpstr>IG 7b: Nuclear Accidents</vt:lpstr>
      <vt:lpstr>VIII. What Are the Advantages and Disadvantages of Nuclear Power?</vt:lpstr>
      <vt:lpstr>The Pros of Nuclear Power</vt:lpstr>
      <vt:lpstr>The Cons of Nuclear Power</vt:lpstr>
      <vt:lpstr>IG 8: Nuclear Power: Trade-offs</vt:lpstr>
      <vt:lpstr>Summary</vt:lpstr>
      <vt:lpstr>Module 11.2</vt:lpstr>
      <vt:lpstr>Core Message</vt:lpstr>
      <vt:lpstr>Case Study: Chicago Commits to a 100% Clean Energy Future</vt:lpstr>
      <vt:lpstr>I. What Are the Characteristics of a Sustainable Energy Source, and What Types Are Commonly Used?</vt:lpstr>
      <vt:lpstr>Characteristics of Sustainable Energy Sources</vt:lpstr>
      <vt:lpstr>IG 1: Sustainable Energy Sources</vt:lpstr>
      <vt:lpstr>II. What Are the Current and Projected Roles of Renewables in Global Energy Production?</vt:lpstr>
      <vt:lpstr>Current and Projected Use of Sustainable Energy Sources</vt:lpstr>
      <vt:lpstr>IG 2a: Renewable Energy Use (1 of 2)</vt:lpstr>
      <vt:lpstr>IG 2b: Renewable Energy Use (2 of 2)</vt:lpstr>
      <vt:lpstr>III. How Can Wind Energy Be Captured to Generate Electricity, and What Are the Pros and Cons of These Methods?</vt:lpstr>
      <vt:lpstr>Wind Power</vt:lpstr>
      <vt:lpstr>IG 3a: How It Works: Wind Turbines</vt:lpstr>
      <vt:lpstr>IG 3b: Advantages and Disadvantages of Wind Power</vt:lpstr>
      <vt:lpstr>IV. How Can Solar Energy Be Captured and Used, and What Are the Pros and Cons of These Methods?</vt:lpstr>
      <vt:lpstr>Solar Power</vt:lpstr>
      <vt:lpstr>Active Solar Technologies</vt:lpstr>
      <vt:lpstr>IG 4a: Solar Energy Technologies Take Many Forms</vt:lpstr>
      <vt:lpstr>Passive Solar Technologies</vt:lpstr>
      <vt:lpstr>IG 4b: Solar Energy Technologies Take Many Forms</vt:lpstr>
      <vt:lpstr>IG 4c: Advantages and Disadvantages of Solar Energy</vt:lpstr>
      <vt:lpstr>V. How Can Geothermal Energy Be Captured and Used, and What Are the Pros and Cons of These Methods?</vt:lpstr>
      <vt:lpstr>Geothermal Power</vt:lpstr>
      <vt:lpstr>Geothermal Heat Pumps</vt:lpstr>
      <vt:lpstr>IG 5a: Geothermal Energy Can Be Harvested in a Variety of Ways</vt:lpstr>
      <vt:lpstr>IG 5b:Advantages and Disadvantages of Geothermal Energy</vt:lpstr>
      <vt:lpstr>VI. How Can the Power of Water Be Captured, and What Are the Pros and Cons of These Methods?</vt:lpstr>
      <vt:lpstr>Hydropower</vt:lpstr>
      <vt:lpstr>IG 6a: Harnessing the Power of Water</vt:lpstr>
      <vt:lpstr>IG 6b: Advantages and Disadvantages of Hydropower</vt:lpstr>
      <vt:lpstr>Mitigating the Effects of Dams</vt:lpstr>
      <vt:lpstr>VII. What Roles Do Conservation and Energy Efficiency Play in Helping Us Meet Our Energy Needs Sustainably?</vt:lpstr>
      <vt:lpstr>The Role of Conservation and Energy Efficiency (1 of 2)</vt:lpstr>
      <vt:lpstr>The Role of Conservation and Energy Efficiency (2 of 2)</vt:lpstr>
      <vt:lpstr>IG 7: Saving Energy</vt:lpstr>
      <vt:lpstr>VIII. What Economic Adjustment and Technological Advances Are Needed for Renewables to Become a Viable Replacement for Fossil Fuels?</vt:lpstr>
      <vt:lpstr>The Way Forward: Meeting Energy Needs Sustainably </vt:lpstr>
      <vt:lpstr>Hurdles to Sustainable Energy</vt:lpstr>
      <vt:lpstr>Ways to Sustainable Energy</vt:lpstr>
      <vt:lpstr>The Benefits of a Smart Grid</vt:lpstr>
      <vt:lpstr>IG 8: A Renewable Energy Future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9.1 Coal</dc:title>
  <dc:creator>Jennifer Wiatrowski</dc:creator>
  <cp:lastModifiedBy>Sara Perl Egendorf</cp:lastModifiedBy>
  <cp:revision>86</cp:revision>
  <dcterms:created xsi:type="dcterms:W3CDTF">2017-10-08T20:12:36Z</dcterms:created>
  <dcterms:modified xsi:type="dcterms:W3CDTF">2023-04-13T18:21:52Z</dcterms:modified>
</cp:coreProperties>
</file>