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79" r:id="rId3"/>
    <p:sldId id="280" r:id="rId4"/>
    <p:sldId id="281" r:id="rId5"/>
    <p:sldId id="282" r:id="rId6"/>
    <p:sldId id="285" r:id="rId7"/>
    <p:sldId id="287" r:id="rId8"/>
    <p:sldId id="286" r:id="rId9"/>
    <p:sldId id="283" r:id="rId10"/>
    <p:sldId id="284"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3" r:id="rId25"/>
    <p:sldId id="274" r:id="rId26"/>
    <p:sldId id="275" r:id="rId27"/>
    <p:sldId id="288" r:id="rId28"/>
    <p:sldId id="276" r:id="rId29"/>
    <p:sldId id="277" r:id="rId30"/>
  </p:sldIdLst>
  <p:sldSz cx="18288000" cy="10287000"/>
  <p:notesSz cx="6858000" cy="9144000"/>
  <p:embeddedFontLst>
    <p:embeddedFont>
      <p:font typeface="Arimo" panose="020F0502020204030204" pitchFamily="34" charset="0"/>
      <p:regular r:id="rId32"/>
      <p:italic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HK Grotesk Light" panose="020F07020304040A0204" pitchFamily="34" charset="0"/>
      <p:regular r:id="rId40"/>
      <p:bold r:id="rId41"/>
      <p:italic r:id="rId42"/>
      <p:boldItalic r:id="rId43"/>
    </p:embeddedFont>
    <p:embeddedFont>
      <p:font typeface="HK Grotesk Light Bold Italics" panose="020F07020304040A0204" pitchFamily="34" charset="0"/>
      <p:regular r:id="rId40"/>
      <p:bold r:id="rId44"/>
      <p:italic r:id="rId45"/>
    </p:embeddedFont>
    <p:embeddedFont>
      <p:font typeface="HK Grotesk Light Italics" panose="020F0702030404030204" pitchFamily="34" charset="0"/>
      <p:regular r:id="rId46"/>
      <p:bold r:id="rId47"/>
      <p:italic r:id="rId46"/>
    </p:embeddedFont>
    <p:embeddedFont>
      <p:font typeface="HK Grotesk Medium" panose="020F0702030404030204" pitchFamily="34" charset="0"/>
      <p:regular r:id="rId46"/>
      <p:bold r:id="rId48"/>
    </p:embeddedFont>
    <p:embeddedFont>
      <p:font typeface="HK Grotesk Medium Bold" panose="020F0702030404030204" pitchFamily="34" charset="0"/>
      <p:regular r:id="rId46"/>
      <p:bold r:id="rId46"/>
    </p:embeddedFont>
    <p:embeddedFont>
      <p:font typeface="Open Sans" panose="020B0606030504020204" pitchFamily="34" charset="0"/>
      <p:regular r:id="rId49"/>
      <p:bold r:id="rId50"/>
      <p:italic r:id="rId51"/>
      <p:boldItalic r:id="rId52"/>
    </p:embeddedFont>
    <p:embeddedFont>
      <p:font typeface="Open Sans Light" panose="020B0306030504020204" pitchFamily="34" charset="0"/>
      <p:regular r:id="rId53"/>
      <p:italic r:id="rId54"/>
    </p:embeddedFont>
    <p:embeddedFont>
      <p:font typeface="roboto" panose="02000000000000000000" pitchFamily="2"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6" autoAdjust="0"/>
    <p:restoredTop sz="95976" autoAdjust="0"/>
  </p:normalViewPr>
  <p:slideViewPr>
    <p:cSldViewPr>
      <p:cViewPr varScale="1">
        <p:scale>
          <a:sx n="77" d="100"/>
          <a:sy n="77" d="100"/>
        </p:scale>
        <p:origin x="20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CBF6D0-4ABF-C042-8789-292F9674D1BA}" type="datetimeFigureOut">
              <a:rPr lang="en-US" smtClean="0"/>
              <a:t>4/30/23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F8764-282C-4541-9793-5A4A320D9E78}" type="slidenum">
              <a:rPr lang="en-US" smtClean="0"/>
              <a:t>‹#›</a:t>
            </a:fld>
            <a:endParaRPr lang="en-US"/>
          </a:p>
        </p:txBody>
      </p:sp>
    </p:spTree>
    <p:extLst>
      <p:ext uri="{BB962C8B-B14F-4D97-AF65-F5344CB8AC3E}">
        <p14:creationId xmlns:p14="http://schemas.microsoft.com/office/powerpoint/2010/main" val="157428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jnet.org/ej/bali.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roboto" panose="020F0502020204030204" pitchFamily="34" charset="0"/>
              </a:rPr>
              <a:t>The </a:t>
            </a:r>
            <a:r>
              <a:rPr lang="en-US" b="0" i="0" u="none" strike="noStrike" dirty="0">
                <a:solidFill>
                  <a:srgbClr val="FF3300"/>
                </a:solidFill>
                <a:effectLst/>
                <a:latin typeface="roboto" panose="020F0502020204030204" pitchFamily="34" charset="0"/>
                <a:hlinkClick r:id="rId3"/>
              </a:rPr>
              <a:t>Bali Principles of Climate Justice</a:t>
            </a:r>
            <a:r>
              <a:rPr lang="en-US" b="0" i="0" dirty="0">
                <a:solidFill>
                  <a:srgbClr val="000000"/>
                </a:solidFill>
                <a:effectLst/>
                <a:latin typeface="roboto" panose="020F0502020204030204" pitchFamily="34" charset="0"/>
              </a:rPr>
              <a:t> were developed in Bali in the summer of 2002 by a broad coalition of movement organizations including </a:t>
            </a:r>
            <a:r>
              <a:rPr lang="en-US" b="0" i="0" dirty="0" err="1">
                <a:solidFill>
                  <a:srgbClr val="000000"/>
                </a:solidFill>
                <a:effectLst/>
                <a:latin typeface="roboto" panose="020F0502020204030204" pitchFamily="34" charset="0"/>
              </a:rPr>
              <a:t>CorpWatch</a:t>
            </a:r>
            <a:r>
              <a:rPr lang="en-US" b="0" i="0" dirty="0">
                <a:solidFill>
                  <a:srgbClr val="000000"/>
                </a:solidFill>
                <a:effectLst/>
                <a:latin typeface="roboto" panose="020F0502020204030204" pitchFamily="34" charset="0"/>
              </a:rPr>
              <a:t>, the Third World Network, and the Indigenous Environmental Network during the final preparatory negotiations for the 2002 Earth Summit, where they were formally codified on 29 August 2002. Encompassing 27 principles to guide international activist movements, they sought to redefine how we think about climate change as primarily a social and human rights issue, rather than a logistical problem to be solved with a few technical tweaks.</a:t>
            </a:r>
          </a:p>
          <a:p>
            <a:endParaRPr lang="en-US" dirty="0"/>
          </a:p>
        </p:txBody>
      </p:sp>
      <p:sp>
        <p:nvSpPr>
          <p:cNvPr id="4" name="Slide Number Placeholder 3"/>
          <p:cNvSpPr>
            <a:spLocks noGrp="1"/>
          </p:cNvSpPr>
          <p:nvPr>
            <p:ph type="sldNum" sz="quarter" idx="5"/>
          </p:nvPr>
        </p:nvSpPr>
        <p:spPr/>
        <p:txBody>
          <a:bodyPr/>
          <a:lstStyle/>
          <a:p>
            <a:fld id="{AC9F8764-282C-4541-9793-5A4A320D9E78}" type="slidenum">
              <a:rPr lang="en-US" smtClean="0"/>
              <a:t>3</a:t>
            </a:fld>
            <a:endParaRPr lang="en-US"/>
          </a:p>
        </p:txBody>
      </p:sp>
    </p:spTree>
    <p:extLst>
      <p:ext uri="{BB962C8B-B14F-4D97-AF65-F5344CB8AC3E}">
        <p14:creationId xmlns:p14="http://schemas.microsoft.com/office/powerpoint/2010/main" val="2594252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0501475" y="125486"/>
            <a:ext cx="9543" cy="10287000"/>
          </a:xfrm>
          <a:prstGeom prst="rect">
            <a:avLst/>
          </a:prstGeom>
          <a:solidFill>
            <a:srgbClr val="131114"/>
          </a:solidFill>
        </p:spPr>
      </p:sp>
      <p:sp>
        <p:nvSpPr>
          <p:cNvPr id="3" name="AutoShape 3"/>
          <p:cNvSpPr/>
          <p:nvPr/>
        </p:nvSpPr>
        <p:spPr>
          <a:xfrm>
            <a:off x="1414625" y="0"/>
            <a:ext cx="9543" cy="10287000"/>
          </a:xfrm>
          <a:prstGeom prst="rect">
            <a:avLst/>
          </a:prstGeom>
          <a:solidFill>
            <a:srgbClr val="131114"/>
          </a:solidFill>
        </p:spPr>
      </p:sp>
      <p:sp>
        <p:nvSpPr>
          <p:cNvPr id="4" name="TextBox 4"/>
          <p:cNvSpPr txBox="1"/>
          <p:nvPr/>
        </p:nvSpPr>
        <p:spPr>
          <a:xfrm>
            <a:off x="10511017" y="8686838"/>
            <a:ext cx="7497944" cy="1192634"/>
          </a:xfrm>
          <a:prstGeom prst="rect">
            <a:avLst/>
          </a:prstGeom>
        </p:spPr>
        <p:txBody>
          <a:bodyPr lIns="0" tIns="0" rIns="0" bIns="0" rtlCol="0" anchor="t">
            <a:spAutoFit/>
          </a:bodyPr>
          <a:lstStyle/>
          <a:p>
            <a:pPr algn="r">
              <a:lnSpc>
                <a:spcPts val="3080"/>
              </a:lnSpc>
            </a:pPr>
            <a:r>
              <a:rPr lang="en-US" sz="2800" dirty="0">
                <a:solidFill>
                  <a:srgbClr val="131114"/>
                </a:solidFill>
                <a:latin typeface="Calibri Light" panose="020F0302020204030204" pitchFamily="34" charset="0"/>
                <a:cs typeface="Calibri Light" panose="020F0302020204030204" pitchFamily="34" charset="0"/>
              </a:rPr>
              <a:t>S. Perl </a:t>
            </a:r>
            <a:r>
              <a:rPr lang="en-US" sz="2800" dirty="0" err="1">
                <a:solidFill>
                  <a:srgbClr val="131114"/>
                </a:solidFill>
                <a:latin typeface="Calibri Light" panose="020F0302020204030204" pitchFamily="34" charset="0"/>
                <a:cs typeface="Calibri Light" panose="020F0302020204030204" pitchFamily="34" charset="0"/>
              </a:rPr>
              <a:t>Egendorf</a:t>
            </a:r>
            <a:r>
              <a:rPr lang="en-US" sz="2800" dirty="0">
                <a:solidFill>
                  <a:srgbClr val="131114"/>
                </a:solidFill>
                <a:latin typeface="Calibri Light" panose="020F0302020204030204" pitchFamily="34" charset="0"/>
                <a:cs typeface="Calibri Light" panose="020F0302020204030204" pitchFamily="34" charset="0"/>
              </a:rPr>
              <a:t>, PhD</a:t>
            </a:r>
          </a:p>
          <a:p>
            <a:pPr algn="r">
              <a:lnSpc>
                <a:spcPts val="3080"/>
              </a:lnSpc>
            </a:pPr>
            <a:r>
              <a:rPr lang="en-US" sz="2800" dirty="0">
                <a:solidFill>
                  <a:srgbClr val="131114"/>
                </a:solidFill>
                <a:latin typeface="Calibri Light" panose="020F0302020204030204" pitchFamily="34" charset="0"/>
                <a:cs typeface="Calibri Light" panose="020F0302020204030204" pitchFamily="34" charset="0"/>
              </a:rPr>
              <a:t>EESC 1201</a:t>
            </a:r>
          </a:p>
          <a:p>
            <a:pPr algn="r">
              <a:lnSpc>
                <a:spcPts val="3080"/>
              </a:lnSpc>
            </a:pPr>
            <a:r>
              <a:rPr lang="en-US" sz="2800" dirty="0">
                <a:solidFill>
                  <a:srgbClr val="131114"/>
                </a:solidFill>
                <a:latin typeface="Calibri Light" panose="020F0302020204030204" pitchFamily="34" charset="0"/>
                <a:cs typeface="Calibri Light" panose="020F0302020204030204" pitchFamily="34" charset="0"/>
              </a:rPr>
              <a:t>May 1, 2023</a:t>
            </a:r>
            <a:endParaRPr lang="en-US" sz="2799" dirty="0">
              <a:solidFill>
                <a:srgbClr val="131114"/>
              </a:solidFill>
              <a:latin typeface="Calibri Light" panose="020F0302020204030204" pitchFamily="34" charset="0"/>
              <a:cs typeface="Calibri Light" panose="020F0302020204030204" pitchFamily="34" charset="0"/>
            </a:endParaRPr>
          </a:p>
        </p:txBody>
      </p:sp>
      <p:sp>
        <p:nvSpPr>
          <p:cNvPr id="5" name="AutoShape 5"/>
          <p:cNvSpPr/>
          <p:nvPr/>
        </p:nvSpPr>
        <p:spPr>
          <a:xfrm rot="-5400000">
            <a:off x="15649746" y="3498785"/>
            <a:ext cx="9543" cy="10287000"/>
          </a:xfrm>
          <a:prstGeom prst="rect">
            <a:avLst/>
          </a:prstGeom>
          <a:solidFill>
            <a:srgbClr val="131114"/>
          </a:solidFill>
        </p:spPr>
      </p:sp>
      <p:pic>
        <p:nvPicPr>
          <p:cNvPr id="6" name="Picture 6"/>
          <p:cNvPicPr>
            <a:picLocks noChangeAspect="1"/>
          </p:cNvPicPr>
          <p:nvPr/>
        </p:nvPicPr>
        <p:blipFill>
          <a:blip r:embed="rId2"/>
          <a:srcRect/>
          <a:stretch>
            <a:fillRect/>
          </a:stretch>
        </p:blipFill>
        <p:spPr>
          <a:xfrm>
            <a:off x="2075966" y="0"/>
            <a:ext cx="7719832" cy="10293110"/>
          </a:xfrm>
          <a:prstGeom prst="rect">
            <a:avLst/>
          </a:prstGeom>
        </p:spPr>
      </p:pic>
      <p:sp>
        <p:nvSpPr>
          <p:cNvPr id="8" name="TextBox 8"/>
          <p:cNvSpPr txBox="1"/>
          <p:nvPr/>
        </p:nvSpPr>
        <p:spPr>
          <a:xfrm>
            <a:off x="12758978" y="2857500"/>
            <a:ext cx="6829347" cy="1220078"/>
          </a:xfrm>
          <a:prstGeom prst="rect">
            <a:avLst/>
          </a:prstGeom>
        </p:spPr>
        <p:txBody>
          <a:bodyPr lIns="0" tIns="0" rIns="0" bIns="0" rtlCol="0" anchor="t">
            <a:spAutoFit/>
          </a:bodyPr>
          <a:lstStyle/>
          <a:p>
            <a:pPr>
              <a:lnSpc>
                <a:spcPts val="4729"/>
              </a:lnSpc>
            </a:pPr>
            <a:r>
              <a:rPr lang="en-US" sz="4299" dirty="0">
                <a:solidFill>
                  <a:srgbClr val="131114"/>
                </a:solidFill>
                <a:latin typeface="Calibri Light" panose="020F0302020204030204" pitchFamily="34" charset="0"/>
                <a:cs typeface="Calibri Light" panose="020F0302020204030204" pitchFamily="34" charset="0"/>
              </a:rPr>
              <a:t>Climate Justice</a:t>
            </a:r>
          </a:p>
          <a:p>
            <a:pPr>
              <a:lnSpc>
                <a:spcPts val="4729"/>
              </a:lnSpc>
            </a:pPr>
            <a:endParaRPr lang="en-US" sz="4299" dirty="0">
              <a:solidFill>
                <a:srgbClr val="131114"/>
              </a:solidFill>
              <a:latin typeface="HK Grotesk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rot="-5400000">
            <a:off x="5171119" y="-1215255"/>
            <a:ext cx="9604" cy="7522592"/>
          </a:xfrm>
          <a:prstGeom prst="rect">
            <a:avLst/>
          </a:prstGeom>
          <a:solidFill>
            <a:srgbClr val="131114"/>
          </a:solidFill>
        </p:spPr>
      </p:sp>
      <p:sp>
        <p:nvSpPr>
          <p:cNvPr id="4" name="AutoShape 4"/>
          <p:cNvSpPr/>
          <p:nvPr/>
        </p:nvSpPr>
        <p:spPr>
          <a:xfrm>
            <a:off x="8937217" y="-122164"/>
            <a:ext cx="9543" cy="10560829"/>
          </a:xfrm>
          <a:prstGeom prst="rect">
            <a:avLst/>
          </a:prstGeom>
          <a:solidFill>
            <a:srgbClr val="131114"/>
          </a:solidFill>
        </p:spPr>
      </p:sp>
      <p:sp>
        <p:nvSpPr>
          <p:cNvPr id="5" name="AutoShape 5"/>
          <p:cNvSpPr/>
          <p:nvPr/>
        </p:nvSpPr>
        <p:spPr>
          <a:xfrm>
            <a:off x="9020627" y="5524500"/>
            <a:ext cx="9350783" cy="9525"/>
          </a:xfrm>
          <a:prstGeom prst="rect">
            <a:avLst/>
          </a:prstGeom>
          <a:solidFill>
            <a:srgbClr val="131114"/>
          </a:solidFill>
        </p:spPr>
      </p:sp>
      <p:sp>
        <p:nvSpPr>
          <p:cNvPr id="7" name="TextBox 7"/>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Calibri Light" panose="020F0302020204030204" pitchFamily="34" charset="0"/>
                <a:cs typeface="Calibri Light" panose="020F0302020204030204" pitchFamily="34" charset="0"/>
              </a:rPr>
              <a:t>08</a:t>
            </a:r>
          </a:p>
        </p:txBody>
      </p:sp>
      <p:sp>
        <p:nvSpPr>
          <p:cNvPr id="9" name="TextBox 9"/>
          <p:cNvSpPr txBox="1"/>
          <p:nvPr/>
        </p:nvSpPr>
        <p:spPr>
          <a:xfrm>
            <a:off x="1869800" y="816361"/>
            <a:ext cx="5771613" cy="908518"/>
          </a:xfrm>
          <a:prstGeom prst="rect">
            <a:avLst/>
          </a:prstGeom>
        </p:spPr>
        <p:txBody>
          <a:bodyPr lIns="0" tIns="0" rIns="0" bIns="0" rtlCol="0" anchor="t">
            <a:spAutoFit/>
          </a:bodyPr>
          <a:lstStyle/>
          <a:p>
            <a:pPr>
              <a:lnSpc>
                <a:spcPts val="3519"/>
              </a:lnSpc>
            </a:pPr>
            <a:r>
              <a:rPr lang="en-US" sz="3199" dirty="0" err="1">
                <a:solidFill>
                  <a:srgbClr val="131114"/>
                </a:solidFill>
                <a:latin typeface="Calibri Light" panose="020F0302020204030204" pitchFamily="34" charset="0"/>
                <a:cs typeface="Calibri Light" panose="020F0302020204030204" pitchFamily="34" charset="0"/>
              </a:rPr>
              <a:t>Hebdon</a:t>
            </a:r>
            <a:r>
              <a:rPr lang="en-US" sz="3199" dirty="0">
                <a:solidFill>
                  <a:srgbClr val="131114"/>
                </a:solidFill>
                <a:latin typeface="Calibri Light" panose="020F0302020204030204" pitchFamily="34" charset="0"/>
                <a:cs typeface="Calibri Light" panose="020F0302020204030204" pitchFamily="34" charset="0"/>
              </a:rPr>
              <a:t> et al (2016)</a:t>
            </a:r>
          </a:p>
          <a:p>
            <a:pPr>
              <a:lnSpc>
                <a:spcPts val="3519"/>
              </a:lnSpc>
            </a:pPr>
            <a:r>
              <a:rPr lang="en-US" sz="3199" dirty="0">
                <a:solidFill>
                  <a:srgbClr val="131114"/>
                </a:solidFill>
                <a:latin typeface="Calibri Light" panose="020F0302020204030204" pitchFamily="34" charset="0"/>
                <a:cs typeface="Calibri Light" panose="020F0302020204030204" pitchFamily="34" charset="0"/>
              </a:rPr>
              <a:t>Pedagogy and Climate Change</a:t>
            </a:r>
            <a:endParaRPr lang="en-US" sz="3200" dirty="0">
              <a:solidFill>
                <a:srgbClr val="131114"/>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65D22D2E-B53E-5EC3-8E8A-30B995385EFB}"/>
              </a:ext>
            </a:extLst>
          </p:cNvPr>
          <p:cNvSpPr txBox="1"/>
          <p:nvPr/>
        </p:nvSpPr>
        <p:spPr>
          <a:xfrm>
            <a:off x="3886200" y="4274820"/>
            <a:ext cx="184731" cy="369332"/>
          </a:xfrm>
          <a:prstGeom prst="rect">
            <a:avLst/>
          </a:prstGeom>
          <a:noFill/>
        </p:spPr>
        <p:txBody>
          <a:bodyPr wrap="none" rtlCol="0">
            <a:spAutoFit/>
          </a:bodyPr>
          <a:lstStyle/>
          <a:p>
            <a:endParaRPr lang="en-US" dirty="0">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D0D47EAB-5B3E-4062-B5EF-2C57ADEA73F1}"/>
              </a:ext>
            </a:extLst>
          </p:cNvPr>
          <p:cNvSpPr txBox="1"/>
          <p:nvPr/>
        </p:nvSpPr>
        <p:spPr>
          <a:xfrm>
            <a:off x="2265116" y="4459486"/>
            <a:ext cx="4980979" cy="2031325"/>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Critical pedagogy represents an oppositional strain </a:t>
            </a:r>
          </a:p>
          <a:p>
            <a:r>
              <a:rPr lang="en-US" dirty="0">
                <a:latin typeface="Calibri Light" panose="020F0302020204030204" pitchFamily="34" charset="0"/>
                <a:cs typeface="Calibri Light" panose="020F0302020204030204" pitchFamily="34" charset="0"/>
              </a:rPr>
              <a:t>compared with mainstream pedagogies, </a:t>
            </a:r>
          </a:p>
          <a:p>
            <a:r>
              <a:rPr lang="en-US" dirty="0">
                <a:latin typeface="Calibri Light" panose="020F0302020204030204" pitchFamily="34" charset="0"/>
                <a:cs typeface="Calibri Light" panose="020F0302020204030204" pitchFamily="34" charset="0"/>
              </a:rPr>
              <a:t>preferring being situated over imperial knowledge </a:t>
            </a:r>
          </a:p>
          <a:p>
            <a:r>
              <a:rPr lang="en-US" dirty="0">
                <a:latin typeface="Calibri Light" panose="020F0302020204030204" pitchFamily="34" charset="0"/>
                <a:cs typeface="Calibri Light" panose="020F0302020204030204" pitchFamily="34" charset="0"/>
              </a:rPr>
              <a:t>and rejecting the idea </a:t>
            </a:r>
          </a:p>
          <a:p>
            <a:r>
              <a:rPr lang="en-US" dirty="0">
                <a:latin typeface="Calibri Light" panose="020F0302020204030204" pitchFamily="34" charset="0"/>
                <a:cs typeface="Calibri Light" panose="020F0302020204030204" pitchFamily="34" charset="0"/>
              </a:rPr>
              <a:t>that while the expert speaks </a:t>
            </a:r>
          </a:p>
          <a:p>
            <a:r>
              <a:rPr lang="en-US" dirty="0">
                <a:latin typeface="Calibri Light" panose="020F0302020204030204" pitchFamily="34" charset="0"/>
                <a:cs typeface="Calibri Light" panose="020F0302020204030204" pitchFamily="34" charset="0"/>
              </a:rPr>
              <a:t>the student should be mute.</a:t>
            </a:r>
          </a:p>
          <a:p>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3D89078D-8F58-FDE1-7DC7-D77FB62F83CD}"/>
              </a:ext>
            </a:extLst>
          </p:cNvPr>
          <p:cNvSpPr txBox="1"/>
          <p:nvPr/>
        </p:nvSpPr>
        <p:spPr>
          <a:xfrm>
            <a:off x="10242564" y="1686282"/>
            <a:ext cx="7069564" cy="2585323"/>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Drawing on examples from international education, </a:t>
            </a:r>
          </a:p>
          <a:p>
            <a:r>
              <a:rPr lang="en-US" dirty="0">
                <a:latin typeface="Calibri Light" panose="020F0302020204030204" pitchFamily="34" charset="0"/>
                <a:cs typeface="Calibri Light" panose="020F0302020204030204" pitchFamily="34" charset="0"/>
              </a:rPr>
              <a:t>Climate science, and renewable energy, </a:t>
            </a:r>
          </a:p>
          <a:p>
            <a:r>
              <a:rPr lang="en-US" dirty="0">
                <a:latin typeface="Calibri Light" panose="020F0302020204030204" pitchFamily="34" charset="0"/>
                <a:cs typeface="Calibri Light" panose="020F0302020204030204" pitchFamily="34" charset="0"/>
              </a:rPr>
              <a:t>we argue that failures to mitigate climate change </a:t>
            </a:r>
          </a:p>
          <a:p>
            <a:r>
              <a:rPr lang="en-US" dirty="0">
                <a:latin typeface="Calibri Light" panose="020F0302020204030204" pitchFamily="34" charset="0"/>
                <a:cs typeface="Calibri Light" panose="020F0302020204030204" pitchFamily="34" charset="0"/>
              </a:rPr>
              <a:t>actively have often co-developed with dominant educational approaches.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At the same time, in the wake of these failures </a:t>
            </a:r>
          </a:p>
          <a:p>
            <a:r>
              <a:rPr lang="en-US" dirty="0">
                <a:latin typeface="Calibri Light" panose="020F0302020204030204" pitchFamily="34" charset="0"/>
                <a:cs typeface="Calibri Light" panose="020F0302020204030204" pitchFamily="34" charset="0"/>
              </a:rPr>
              <a:t>there is also an increasing awareness of the need </a:t>
            </a:r>
          </a:p>
          <a:p>
            <a:r>
              <a:rPr lang="en-US" dirty="0">
                <a:latin typeface="Calibri Light" panose="020F0302020204030204" pitchFamily="34" charset="0"/>
                <a:cs typeface="Calibri Light" panose="020F0302020204030204" pitchFamily="34" charset="0"/>
              </a:rPr>
              <a:t>for alternative pedagogical priorities.</a:t>
            </a:r>
          </a:p>
          <a:p>
            <a:endParaRPr lang="en-US" dirty="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BBF8BE49-8F79-1011-2FF5-F93A09168039}"/>
              </a:ext>
            </a:extLst>
          </p:cNvPr>
          <p:cNvSpPr txBox="1"/>
          <p:nvPr/>
        </p:nvSpPr>
        <p:spPr>
          <a:xfrm>
            <a:off x="10185826" y="6598384"/>
            <a:ext cx="7020383" cy="2308324"/>
          </a:xfrm>
          <a:prstGeom prst="rect">
            <a:avLst/>
          </a:prstGeom>
          <a:noFill/>
        </p:spPr>
        <p:txBody>
          <a:bodyPr wrap="none" rtlCol="0">
            <a:spAutoFit/>
          </a:bodyPr>
          <a:lstStyle/>
          <a:p>
            <a:r>
              <a:rPr lang="en-US" dirty="0">
                <a:effectLst/>
                <a:latin typeface="Calibri Light" panose="020F0302020204030204" pitchFamily="34" charset="0"/>
                <a:cs typeface="Calibri Light" panose="020F0302020204030204" pitchFamily="34" charset="0"/>
              </a:rPr>
              <a:t>While it may be tempting to shelter behind the idea </a:t>
            </a:r>
          </a:p>
          <a:p>
            <a:r>
              <a:rPr lang="en-US" dirty="0">
                <a:effectLst/>
                <a:latin typeface="Calibri Light" panose="020F0302020204030204" pitchFamily="34" charset="0"/>
                <a:cs typeface="Calibri Light" panose="020F0302020204030204" pitchFamily="34" charset="0"/>
              </a:rPr>
              <a:t>of politically detached</a:t>
            </a:r>
            <a:r>
              <a:rPr lang="en-US" dirty="0">
                <a:latin typeface="Calibri Light" panose="020F0302020204030204" pitchFamily="34" charset="0"/>
                <a:cs typeface="Calibri Light" panose="020F0302020204030204" pitchFamily="34" charset="0"/>
              </a:rPr>
              <a:t> </a:t>
            </a:r>
            <a:r>
              <a:rPr lang="en-US" dirty="0">
                <a:effectLst/>
                <a:latin typeface="Calibri Light" panose="020F0302020204030204" pitchFamily="34" charset="0"/>
                <a:cs typeface="Calibri Light" panose="020F0302020204030204" pitchFamily="34" charset="0"/>
              </a:rPr>
              <a:t>science, </a:t>
            </a:r>
          </a:p>
          <a:p>
            <a:r>
              <a:rPr lang="en-US" dirty="0">
                <a:effectLst/>
                <a:latin typeface="Calibri Light" panose="020F0302020204030204" pitchFamily="34" charset="0"/>
                <a:cs typeface="Calibri Light" panose="020F0302020204030204" pitchFamily="34" charset="0"/>
              </a:rPr>
              <a:t>there are lessons that climate scientists can learn </a:t>
            </a:r>
          </a:p>
          <a:p>
            <a:r>
              <a:rPr lang="en-US" dirty="0">
                <a:effectLst/>
                <a:latin typeface="Calibri Light" panose="020F0302020204030204" pitchFamily="34" charset="0"/>
                <a:cs typeface="Calibri Light" panose="020F0302020204030204" pitchFamily="34" charset="0"/>
              </a:rPr>
              <a:t>from their experience</a:t>
            </a:r>
            <a:r>
              <a:rPr lang="en-US" dirty="0">
                <a:latin typeface="Calibri Light" panose="020F0302020204030204" pitchFamily="34" charset="0"/>
                <a:cs typeface="Calibri Light" panose="020F0302020204030204" pitchFamily="34" charset="0"/>
              </a:rPr>
              <a:t> </a:t>
            </a:r>
            <a:r>
              <a:rPr lang="en-US" dirty="0">
                <a:effectLst/>
                <a:latin typeface="Calibri Light" panose="020F0302020204030204" pitchFamily="34" charset="0"/>
                <a:cs typeface="Calibri Light" panose="020F0302020204030204" pitchFamily="34" charset="0"/>
              </a:rPr>
              <a:t>with climate denialism—</a:t>
            </a:r>
          </a:p>
          <a:p>
            <a:r>
              <a:rPr lang="en-US" dirty="0">
                <a:effectLst/>
                <a:latin typeface="Calibri Light" panose="020F0302020204030204" pitchFamily="34" charset="0"/>
                <a:cs typeface="Calibri Light" panose="020F0302020204030204" pitchFamily="34" charset="0"/>
              </a:rPr>
              <a:t>for example, regarding the dis-utility </a:t>
            </a:r>
          </a:p>
          <a:p>
            <a:r>
              <a:rPr lang="en-US" dirty="0">
                <a:effectLst/>
                <a:latin typeface="Calibri Light" panose="020F0302020204030204" pitchFamily="34" charset="0"/>
                <a:cs typeface="Calibri Light" panose="020F0302020204030204" pitchFamily="34" charset="0"/>
              </a:rPr>
              <a:t>(and, at a</a:t>
            </a:r>
            <a:r>
              <a:rPr lang="en-US" dirty="0">
                <a:latin typeface="Calibri Light" panose="020F0302020204030204" pitchFamily="34" charset="0"/>
                <a:cs typeface="Calibri Light" panose="020F0302020204030204" pitchFamily="34" charset="0"/>
              </a:rPr>
              <a:t> </a:t>
            </a:r>
            <a:r>
              <a:rPr lang="en-US" dirty="0">
                <a:effectLst/>
                <a:latin typeface="Calibri Light" panose="020F0302020204030204" pitchFamily="34" charset="0"/>
                <a:cs typeface="Calibri Light" panose="020F0302020204030204" pitchFamily="34" charset="0"/>
              </a:rPr>
              <a:t>time of possible environmental crisis, even the immorality) </a:t>
            </a:r>
          </a:p>
          <a:p>
            <a:r>
              <a:rPr lang="en-US" dirty="0">
                <a:effectLst/>
                <a:latin typeface="Calibri Light" panose="020F0302020204030204" pitchFamily="34" charset="0"/>
                <a:cs typeface="Calibri Light" panose="020F0302020204030204" pitchFamily="34" charset="0"/>
              </a:rPr>
              <a:t>of the pedagogic</a:t>
            </a:r>
            <a:r>
              <a:rPr lang="en-US" dirty="0">
                <a:latin typeface="Calibri Light" panose="020F0302020204030204" pitchFamily="34" charset="0"/>
                <a:cs typeface="Calibri Light" panose="020F0302020204030204" pitchFamily="34" charset="0"/>
              </a:rPr>
              <a:t> </a:t>
            </a:r>
            <a:r>
              <a:rPr lang="en-US" dirty="0">
                <a:effectLst/>
                <a:latin typeface="Calibri Light" panose="020F0302020204030204" pitchFamily="34" charset="0"/>
                <a:cs typeface="Calibri Light" panose="020F0302020204030204" pitchFamily="34" charset="0"/>
              </a:rPr>
              <a:t>limitations that their own norms and paradigms impose.</a:t>
            </a:r>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5127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TextBox 3"/>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04</a:t>
            </a:r>
          </a:p>
        </p:txBody>
      </p:sp>
      <p:sp>
        <p:nvSpPr>
          <p:cNvPr id="5" name="AutoShape 5"/>
          <p:cNvSpPr/>
          <p:nvPr/>
        </p:nvSpPr>
        <p:spPr>
          <a:xfrm>
            <a:off x="7572181" y="-286581"/>
            <a:ext cx="9525" cy="10879211"/>
          </a:xfrm>
          <a:prstGeom prst="rect">
            <a:avLst/>
          </a:prstGeom>
          <a:solidFill>
            <a:srgbClr val="131114"/>
          </a:solidFill>
        </p:spPr>
      </p:sp>
      <p:sp>
        <p:nvSpPr>
          <p:cNvPr id="6" name="TextBox 6"/>
          <p:cNvSpPr txBox="1"/>
          <p:nvPr/>
        </p:nvSpPr>
        <p:spPr>
          <a:xfrm>
            <a:off x="1981543" y="1398051"/>
            <a:ext cx="5124972" cy="7490897"/>
          </a:xfrm>
          <a:prstGeom prst="rect">
            <a:avLst/>
          </a:prstGeom>
        </p:spPr>
        <p:txBody>
          <a:bodyPr wrap="square" lIns="0" tIns="0" rIns="0" bIns="0" rtlCol="0" anchor="t">
            <a:spAutoFit/>
          </a:bodyPr>
          <a:lstStyle/>
          <a:p>
            <a:pPr>
              <a:lnSpc>
                <a:spcPts val="9680"/>
              </a:lnSpc>
            </a:pPr>
            <a:r>
              <a:rPr lang="en-US" sz="8800" dirty="0">
                <a:solidFill>
                  <a:srgbClr val="131114"/>
                </a:solidFill>
                <a:latin typeface="HK Grotesk Medium"/>
              </a:rPr>
              <a:t>Applying a Systems Approach</a:t>
            </a:r>
          </a:p>
          <a:p>
            <a:pPr>
              <a:lnSpc>
                <a:spcPts val="9680"/>
              </a:lnSpc>
            </a:pPr>
            <a:r>
              <a:rPr lang="en-US" sz="8800" dirty="0">
                <a:solidFill>
                  <a:srgbClr val="131114"/>
                </a:solidFill>
                <a:latin typeface="HK Grotesk Medium"/>
              </a:rPr>
              <a:t>to </a:t>
            </a:r>
          </a:p>
          <a:p>
            <a:pPr>
              <a:lnSpc>
                <a:spcPts val="9680"/>
              </a:lnSpc>
            </a:pPr>
            <a:r>
              <a:rPr lang="en-US" sz="8800" dirty="0">
                <a:solidFill>
                  <a:srgbClr val="131114"/>
                </a:solidFill>
                <a:latin typeface="HK Grotesk Medium"/>
              </a:rPr>
              <a:t>Climate </a:t>
            </a:r>
          </a:p>
          <a:p>
            <a:pPr>
              <a:lnSpc>
                <a:spcPts val="9680"/>
              </a:lnSpc>
            </a:pPr>
            <a:r>
              <a:rPr lang="en-US" sz="8800" dirty="0">
                <a:solidFill>
                  <a:srgbClr val="131114"/>
                </a:solidFill>
                <a:latin typeface="HK Grotesk Medium"/>
              </a:rPr>
              <a:t>Change</a:t>
            </a:r>
          </a:p>
        </p:txBody>
      </p:sp>
      <p:grpSp>
        <p:nvGrpSpPr>
          <p:cNvPr id="7" name="Group 7"/>
          <p:cNvGrpSpPr/>
          <p:nvPr/>
        </p:nvGrpSpPr>
        <p:grpSpPr>
          <a:xfrm>
            <a:off x="8599081" y="4700547"/>
            <a:ext cx="8660219" cy="885905"/>
            <a:chOff x="0" y="0"/>
            <a:chExt cx="11546958" cy="1181207"/>
          </a:xfrm>
        </p:grpSpPr>
        <p:sp>
          <p:nvSpPr>
            <p:cNvPr id="8" name="TextBox 8"/>
            <p:cNvSpPr txBox="1"/>
            <p:nvPr/>
          </p:nvSpPr>
          <p:spPr>
            <a:xfrm>
              <a:off x="0" y="666094"/>
              <a:ext cx="11546958" cy="515113"/>
            </a:xfrm>
            <a:prstGeom prst="rect">
              <a:avLst/>
            </a:prstGeom>
          </p:spPr>
          <p:txBody>
            <a:bodyPr lIns="0" tIns="0" rIns="0" bIns="0" rtlCol="0" anchor="t">
              <a:spAutoFit/>
            </a:bodyPr>
            <a:lstStyle/>
            <a:p>
              <a:pPr>
                <a:lnSpc>
                  <a:spcPts val="3120"/>
                </a:lnSpc>
              </a:pPr>
              <a:r>
                <a:rPr lang="en-US" sz="2400" dirty="0">
                  <a:solidFill>
                    <a:srgbClr val="131114"/>
                  </a:solidFill>
                  <a:latin typeface="HK Grotesk Light"/>
                </a:rPr>
                <a:t>Linking critical social theory with biophysical processes</a:t>
              </a:r>
            </a:p>
          </p:txBody>
        </p:sp>
        <p:sp>
          <p:nvSpPr>
            <p:cNvPr id="9" name="TextBox 9"/>
            <p:cNvSpPr txBox="1"/>
            <p:nvPr/>
          </p:nvSpPr>
          <p:spPr>
            <a:xfrm>
              <a:off x="0" y="-28575"/>
              <a:ext cx="11546958" cy="549382"/>
            </a:xfrm>
            <a:prstGeom prst="rect">
              <a:avLst/>
            </a:prstGeom>
          </p:spPr>
          <p:txBody>
            <a:bodyPr lIns="0" tIns="0" rIns="0" bIns="0" rtlCol="0" anchor="t">
              <a:spAutoFit/>
            </a:bodyPr>
            <a:lstStyle/>
            <a:p>
              <a:pPr>
                <a:lnSpc>
                  <a:spcPts val="3379"/>
                </a:lnSpc>
              </a:pPr>
              <a:r>
                <a:rPr lang="en-US" sz="2599">
                  <a:solidFill>
                    <a:srgbClr val="131114"/>
                  </a:solidFill>
                  <a:latin typeface="HK Grotesk Medium"/>
                </a:rPr>
                <a:t>A CRITICAL SYSTEMS APPROACH</a:t>
              </a:r>
            </a:p>
          </p:txBody>
        </p:sp>
      </p:grpSp>
      <p:grpSp>
        <p:nvGrpSpPr>
          <p:cNvPr id="10" name="Group 10"/>
          <p:cNvGrpSpPr/>
          <p:nvPr/>
        </p:nvGrpSpPr>
        <p:grpSpPr>
          <a:xfrm>
            <a:off x="8599081" y="7779320"/>
            <a:ext cx="8660219" cy="1281288"/>
            <a:chOff x="0" y="0"/>
            <a:chExt cx="11546958" cy="1708385"/>
          </a:xfrm>
        </p:grpSpPr>
        <p:sp>
          <p:nvSpPr>
            <p:cNvPr id="11" name="TextBox 11"/>
            <p:cNvSpPr txBox="1"/>
            <p:nvPr/>
          </p:nvSpPr>
          <p:spPr>
            <a:xfrm>
              <a:off x="0" y="666094"/>
              <a:ext cx="11546958" cy="1042291"/>
            </a:xfrm>
            <a:prstGeom prst="rect">
              <a:avLst/>
            </a:prstGeom>
          </p:spPr>
          <p:txBody>
            <a:bodyPr lIns="0" tIns="0" rIns="0" bIns="0" rtlCol="0" anchor="t">
              <a:spAutoFit/>
            </a:bodyPr>
            <a:lstStyle/>
            <a:p>
              <a:pPr>
                <a:lnSpc>
                  <a:spcPts val="3120"/>
                </a:lnSpc>
              </a:pPr>
              <a:r>
                <a:rPr lang="en-US" sz="2400" dirty="0">
                  <a:solidFill>
                    <a:srgbClr val="131114"/>
                  </a:solidFill>
                  <a:latin typeface="HK Grotesk Light"/>
                </a:rPr>
                <a:t>Environmental Justice and Participatory Action Research on storing carbon in urban soils in NYC</a:t>
              </a:r>
            </a:p>
          </p:txBody>
        </p:sp>
        <p:sp>
          <p:nvSpPr>
            <p:cNvPr id="12" name="TextBox 12"/>
            <p:cNvSpPr txBox="1"/>
            <p:nvPr/>
          </p:nvSpPr>
          <p:spPr>
            <a:xfrm>
              <a:off x="0" y="-28575"/>
              <a:ext cx="11546958" cy="549382"/>
            </a:xfrm>
            <a:prstGeom prst="rect">
              <a:avLst/>
            </a:prstGeom>
          </p:spPr>
          <p:txBody>
            <a:bodyPr lIns="0" tIns="0" rIns="0" bIns="0" rtlCol="0" anchor="t">
              <a:spAutoFit/>
            </a:bodyPr>
            <a:lstStyle/>
            <a:p>
              <a:pPr>
                <a:lnSpc>
                  <a:spcPts val="3379"/>
                </a:lnSpc>
              </a:pPr>
              <a:r>
                <a:rPr lang="en-US" sz="2599">
                  <a:solidFill>
                    <a:srgbClr val="131114"/>
                  </a:solidFill>
                  <a:latin typeface="HK Grotesk Medium"/>
                </a:rPr>
                <a:t>APPLIED EXPERIMENTS</a:t>
              </a:r>
            </a:p>
          </p:txBody>
        </p:sp>
      </p:grpSp>
      <p:grpSp>
        <p:nvGrpSpPr>
          <p:cNvPr id="13" name="Group 13"/>
          <p:cNvGrpSpPr/>
          <p:nvPr/>
        </p:nvGrpSpPr>
        <p:grpSpPr>
          <a:xfrm>
            <a:off x="8599081" y="1347163"/>
            <a:ext cx="8660219" cy="885905"/>
            <a:chOff x="0" y="0"/>
            <a:chExt cx="11546958" cy="1181207"/>
          </a:xfrm>
        </p:grpSpPr>
        <p:sp>
          <p:nvSpPr>
            <p:cNvPr id="14" name="TextBox 14"/>
            <p:cNvSpPr txBox="1"/>
            <p:nvPr/>
          </p:nvSpPr>
          <p:spPr>
            <a:xfrm>
              <a:off x="0" y="666094"/>
              <a:ext cx="11546958" cy="515113"/>
            </a:xfrm>
            <a:prstGeom prst="rect">
              <a:avLst/>
            </a:prstGeom>
          </p:spPr>
          <p:txBody>
            <a:bodyPr lIns="0" tIns="0" rIns="0" bIns="0" rtlCol="0" anchor="t">
              <a:spAutoFit/>
            </a:bodyPr>
            <a:lstStyle/>
            <a:p>
              <a:pPr>
                <a:lnSpc>
                  <a:spcPts val="3119"/>
                </a:lnSpc>
              </a:pPr>
              <a:r>
                <a:rPr lang="en-US" sz="2399">
                  <a:solidFill>
                    <a:srgbClr val="131114"/>
                  </a:solidFill>
                  <a:latin typeface="HK Grotesk Light"/>
                </a:rPr>
                <a:t>Multiple scales of inputs, outputs, and feedback</a:t>
              </a:r>
            </a:p>
          </p:txBody>
        </p:sp>
        <p:sp>
          <p:nvSpPr>
            <p:cNvPr id="15" name="TextBox 15"/>
            <p:cNvSpPr txBox="1"/>
            <p:nvPr/>
          </p:nvSpPr>
          <p:spPr>
            <a:xfrm>
              <a:off x="0" y="-28575"/>
              <a:ext cx="11546958" cy="549382"/>
            </a:xfrm>
            <a:prstGeom prst="rect">
              <a:avLst/>
            </a:prstGeom>
          </p:spPr>
          <p:txBody>
            <a:bodyPr lIns="0" tIns="0" rIns="0" bIns="0" rtlCol="0" anchor="t">
              <a:spAutoFit/>
            </a:bodyPr>
            <a:lstStyle/>
            <a:p>
              <a:pPr>
                <a:lnSpc>
                  <a:spcPts val="3379"/>
                </a:lnSpc>
              </a:pPr>
              <a:r>
                <a:rPr lang="en-US" sz="2599" dirty="0">
                  <a:solidFill>
                    <a:srgbClr val="131114"/>
                  </a:solidFill>
                  <a:latin typeface="HK Grotesk Medium"/>
                </a:rPr>
                <a:t>A SYSTEMS APPROACH</a:t>
              </a:r>
            </a:p>
          </p:txBody>
        </p:sp>
      </p:grpSp>
      <p:sp>
        <p:nvSpPr>
          <p:cNvPr id="16" name="AutoShape 16"/>
          <p:cNvSpPr/>
          <p:nvPr/>
        </p:nvSpPr>
        <p:spPr>
          <a:xfrm rot="-5400000">
            <a:off x="12925328" y="-1885493"/>
            <a:ext cx="9525" cy="10715819"/>
          </a:xfrm>
          <a:prstGeom prst="rect">
            <a:avLst/>
          </a:prstGeom>
          <a:solidFill>
            <a:srgbClr val="131114"/>
          </a:solidFill>
        </p:spPr>
      </p:sp>
      <p:sp>
        <p:nvSpPr>
          <p:cNvPr id="17" name="AutoShape 17"/>
          <p:cNvSpPr/>
          <p:nvPr/>
        </p:nvSpPr>
        <p:spPr>
          <a:xfrm rot="-5400000">
            <a:off x="12925328" y="1456674"/>
            <a:ext cx="9525" cy="10715819"/>
          </a:xfrm>
          <a:prstGeom prst="rect">
            <a:avLst/>
          </a:prstGeom>
          <a:solidFill>
            <a:srgbClr val="131114"/>
          </a:solid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rot="-5400000">
            <a:off x="5171119" y="-1215255"/>
            <a:ext cx="9604" cy="7522592"/>
          </a:xfrm>
          <a:prstGeom prst="rect">
            <a:avLst/>
          </a:prstGeom>
          <a:solidFill>
            <a:srgbClr val="131114"/>
          </a:solidFill>
        </p:spPr>
      </p:sp>
      <p:sp>
        <p:nvSpPr>
          <p:cNvPr id="4" name="AutoShape 4"/>
          <p:cNvSpPr/>
          <p:nvPr/>
        </p:nvSpPr>
        <p:spPr>
          <a:xfrm>
            <a:off x="8937217" y="-122164"/>
            <a:ext cx="9543" cy="10560829"/>
          </a:xfrm>
          <a:prstGeom prst="rect">
            <a:avLst/>
          </a:prstGeom>
          <a:solidFill>
            <a:srgbClr val="131114"/>
          </a:solidFill>
        </p:spPr>
      </p:sp>
      <p:sp>
        <p:nvSpPr>
          <p:cNvPr id="5" name="AutoShape 5"/>
          <p:cNvSpPr/>
          <p:nvPr/>
        </p:nvSpPr>
        <p:spPr>
          <a:xfrm>
            <a:off x="8946760" y="8088720"/>
            <a:ext cx="9350783" cy="9525"/>
          </a:xfrm>
          <a:prstGeom prst="rect">
            <a:avLst/>
          </a:prstGeom>
          <a:solidFill>
            <a:srgbClr val="131114"/>
          </a:solidFill>
        </p:spPr>
      </p:sp>
      <p:pic>
        <p:nvPicPr>
          <p:cNvPr id="6" name="Picture 6"/>
          <p:cNvPicPr>
            <a:picLocks noChangeAspect="1"/>
          </p:cNvPicPr>
          <p:nvPr/>
        </p:nvPicPr>
        <p:blipFill>
          <a:blip r:embed="rId2"/>
          <a:srcRect/>
          <a:stretch>
            <a:fillRect/>
          </a:stretch>
        </p:blipFill>
        <p:spPr>
          <a:xfrm>
            <a:off x="1101798" y="1787966"/>
            <a:ext cx="8148246" cy="3684217"/>
          </a:xfrm>
          <a:prstGeom prst="rect">
            <a:avLst/>
          </a:prstGeom>
        </p:spPr>
      </p:pic>
      <p:pic>
        <p:nvPicPr>
          <p:cNvPr id="7" name="Picture 7"/>
          <p:cNvPicPr>
            <a:picLocks noChangeAspect="1"/>
          </p:cNvPicPr>
          <p:nvPr/>
        </p:nvPicPr>
        <p:blipFill>
          <a:blip r:embed="rId3"/>
          <a:srcRect/>
          <a:stretch>
            <a:fillRect/>
          </a:stretch>
        </p:blipFill>
        <p:spPr>
          <a:xfrm>
            <a:off x="10053035" y="4298009"/>
            <a:ext cx="7138234" cy="4960291"/>
          </a:xfrm>
          <a:prstGeom prst="rect">
            <a:avLst/>
          </a:prstGeom>
        </p:spPr>
      </p:pic>
      <p:sp>
        <p:nvSpPr>
          <p:cNvPr id="8" name="TextBox 8"/>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05</a:t>
            </a:r>
          </a:p>
        </p:txBody>
      </p:sp>
      <p:sp>
        <p:nvSpPr>
          <p:cNvPr id="10" name="TextBox 10"/>
          <p:cNvSpPr txBox="1"/>
          <p:nvPr/>
        </p:nvSpPr>
        <p:spPr>
          <a:xfrm>
            <a:off x="2290114" y="762000"/>
            <a:ext cx="5771613" cy="466396"/>
          </a:xfrm>
          <a:prstGeom prst="rect">
            <a:avLst/>
          </a:prstGeom>
        </p:spPr>
        <p:txBody>
          <a:bodyPr lIns="0" tIns="0" rIns="0" bIns="0" rtlCol="0" anchor="t">
            <a:spAutoFit/>
          </a:bodyPr>
          <a:lstStyle/>
          <a:p>
            <a:pPr>
              <a:lnSpc>
                <a:spcPts val="3520"/>
              </a:lnSpc>
            </a:pPr>
            <a:r>
              <a:rPr lang="en-US" sz="3200">
                <a:solidFill>
                  <a:srgbClr val="131114"/>
                </a:solidFill>
                <a:latin typeface="HK Grotesk Light Italics"/>
              </a:rPr>
              <a:t>Success of Climate Science</a:t>
            </a:r>
          </a:p>
        </p:txBody>
      </p:sp>
      <p:sp>
        <p:nvSpPr>
          <p:cNvPr id="11" name="TextBox 11"/>
          <p:cNvSpPr txBox="1"/>
          <p:nvPr/>
        </p:nvSpPr>
        <p:spPr>
          <a:xfrm>
            <a:off x="1732741" y="5642095"/>
            <a:ext cx="5771613" cy="389658"/>
          </a:xfrm>
          <a:prstGeom prst="rect">
            <a:avLst/>
          </a:prstGeom>
        </p:spPr>
        <p:txBody>
          <a:bodyPr lIns="0" tIns="0" rIns="0" bIns="0" rtlCol="0" anchor="t">
            <a:spAutoFit/>
          </a:bodyPr>
          <a:lstStyle/>
          <a:p>
            <a:pPr algn="ctr">
              <a:lnSpc>
                <a:spcPts val="3500"/>
              </a:lnSpc>
            </a:pPr>
            <a:r>
              <a:rPr lang="en-US" sz="1600" dirty="0">
                <a:solidFill>
                  <a:srgbClr val="131114"/>
                </a:solidFill>
                <a:latin typeface="Open Sans Light"/>
              </a:rPr>
              <a:t>https://</a:t>
            </a:r>
            <a:r>
              <a:rPr lang="en-US" sz="1600" dirty="0" err="1">
                <a:solidFill>
                  <a:srgbClr val="131114"/>
                </a:solidFill>
                <a:latin typeface="Open Sans Light"/>
              </a:rPr>
              <a:t>keelingcurve.ucsd.edu</a:t>
            </a:r>
            <a:r>
              <a:rPr lang="en-US" sz="1600" dirty="0">
                <a:solidFill>
                  <a:srgbClr val="131114"/>
                </a:solidFill>
                <a:latin typeface="Open Sans Light"/>
              </a:rPr>
              <a:t>/</a:t>
            </a:r>
          </a:p>
        </p:txBody>
      </p:sp>
      <p:sp>
        <p:nvSpPr>
          <p:cNvPr id="13" name="TextBox 13"/>
          <p:cNvSpPr txBox="1"/>
          <p:nvPr/>
        </p:nvSpPr>
        <p:spPr>
          <a:xfrm>
            <a:off x="1414624" y="9299903"/>
            <a:ext cx="7532135" cy="726289"/>
          </a:xfrm>
          <a:prstGeom prst="rect">
            <a:avLst/>
          </a:prstGeom>
        </p:spPr>
        <p:txBody>
          <a:bodyPr wrap="square" lIns="0" tIns="0" rIns="0" bIns="0" rtlCol="0" anchor="t">
            <a:spAutoFit/>
          </a:bodyPr>
          <a:lstStyle/>
          <a:p>
            <a:pPr algn="ctr">
              <a:lnSpc>
                <a:spcPts val="2981"/>
              </a:lnSpc>
            </a:pPr>
            <a:r>
              <a:rPr lang="en-US" sz="1600" dirty="0">
                <a:solidFill>
                  <a:srgbClr val="131114"/>
                </a:solidFill>
                <a:latin typeface="Open Sans Light"/>
              </a:rPr>
              <a:t>https://</a:t>
            </a:r>
            <a:r>
              <a:rPr lang="en-US" sz="1600" dirty="0" err="1">
                <a:solidFill>
                  <a:srgbClr val="131114"/>
                </a:solidFill>
                <a:latin typeface="Open Sans Light"/>
              </a:rPr>
              <a:t>www.theatlantic.com</a:t>
            </a:r>
            <a:r>
              <a:rPr lang="en-US" sz="1600" dirty="0">
                <a:solidFill>
                  <a:srgbClr val="131114"/>
                </a:solidFill>
                <a:latin typeface="Open Sans Light"/>
              </a:rPr>
              <a:t>/technology/archive/2013/05/the-hockey-stick-the-most-controversial-chart-in-science-explained/275753/</a:t>
            </a:r>
          </a:p>
        </p:txBody>
      </p:sp>
      <p:sp>
        <p:nvSpPr>
          <p:cNvPr id="14" name="TextBox 14"/>
          <p:cNvSpPr txBox="1"/>
          <p:nvPr/>
        </p:nvSpPr>
        <p:spPr>
          <a:xfrm>
            <a:off x="12119137" y="9569296"/>
            <a:ext cx="3006030" cy="389254"/>
          </a:xfrm>
          <a:prstGeom prst="rect">
            <a:avLst/>
          </a:prstGeom>
        </p:spPr>
        <p:txBody>
          <a:bodyPr lIns="0" tIns="0" rIns="0" bIns="0" rtlCol="0" anchor="t">
            <a:spAutoFit/>
          </a:bodyPr>
          <a:lstStyle/>
          <a:p>
            <a:pPr algn="ctr">
              <a:lnSpc>
                <a:spcPts val="3220"/>
              </a:lnSpc>
            </a:pPr>
            <a:r>
              <a:rPr lang="en-US" sz="2300">
                <a:solidFill>
                  <a:srgbClr val="131114"/>
                </a:solidFill>
                <a:latin typeface="Open Sans Light"/>
              </a:rPr>
              <a:t>IPCC Third Assessment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rot="-5400000">
            <a:off x="5171119" y="-1215255"/>
            <a:ext cx="9604" cy="7522592"/>
          </a:xfrm>
          <a:prstGeom prst="rect">
            <a:avLst/>
          </a:prstGeom>
          <a:solidFill>
            <a:srgbClr val="131114"/>
          </a:solidFill>
        </p:spPr>
      </p:sp>
      <p:sp>
        <p:nvSpPr>
          <p:cNvPr id="4" name="AutoShape 4"/>
          <p:cNvSpPr/>
          <p:nvPr/>
        </p:nvSpPr>
        <p:spPr>
          <a:xfrm>
            <a:off x="8937217" y="-122164"/>
            <a:ext cx="9543" cy="10560829"/>
          </a:xfrm>
          <a:prstGeom prst="rect">
            <a:avLst/>
          </a:prstGeom>
          <a:solidFill>
            <a:srgbClr val="131114"/>
          </a:solidFill>
        </p:spPr>
      </p:sp>
      <p:sp>
        <p:nvSpPr>
          <p:cNvPr id="5" name="AutoShape 5"/>
          <p:cNvSpPr/>
          <p:nvPr/>
        </p:nvSpPr>
        <p:spPr>
          <a:xfrm>
            <a:off x="8946760" y="8088720"/>
            <a:ext cx="9350783" cy="9525"/>
          </a:xfrm>
          <a:prstGeom prst="rect">
            <a:avLst/>
          </a:prstGeom>
          <a:solidFill>
            <a:srgbClr val="131114"/>
          </a:solidFill>
        </p:spPr>
      </p:sp>
      <p:pic>
        <p:nvPicPr>
          <p:cNvPr id="6" name="Picture 6"/>
          <p:cNvPicPr>
            <a:picLocks noChangeAspect="1"/>
          </p:cNvPicPr>
          <p:nvPr/>
        </p:nvPicPr>
        <p:blipFill>
          <a:blip r:embed="rId2"/>
          <a:srcRect/>
          <a:stretch>
            <a:fillRect/>
          </a:stretch>
        </p:blipFill>
        <p:spPr>
          <a:xfrm>
            <a:off x="2134250" y="1776961"/>
            <a:ext cx="10254487" cy="7481339"/>
          </a:xfrm>
          <a:prstGeom prst="rect">
            <a:avLst/>
          </a:prstGeom>
        </p:spPr>
      </p:pic>
      <p:sp>
        <p:nvSpPr>
          <p:cNvPr id="7" name="TextBox 7"/>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a:solidFill>
                  <a:srgbClr val="131114"/>
                </a:solidFill>
                <a:latin typeface="HK Grotesk Medium Bold"/>
              </a:rPr>
              <a:t>06</a:t>
            </a:r>
          </a:p>
        </p:txBody>
      </p:sp>
      <p:sp>
        <p:nvSpPr>
          <p:cNvPr id="9" name="TextBox 9"/>
          <p:cNvSpPr txBox="1"/>
          <p:nvPr/>
        </p:nvSpPr>
        <p:spPr>
          <a:xfrm>
            <a:off x="2134250" y="762000"/>
            <a:ext cx="6083343" cy="466396"/>
          </a:xfrm>
          <a:prstGeom prst="rect">
            <a:avLst/>
          </a:prstGeom>
        </p:spPr>
        <p:txBody>
          <a:bodyPr lIns="0" tIns="0" rIns="0" bIns="0" rtlCol="0" anchor="t">
            <a:spAutoFit/>
          </a:bodyPr>
          <a:lstStyle/>
          <a:p>
            <a:pPr>
              <a:lnSpc>
                <a:spcPts val="3520"/>
              </a:lnSpc>
            </a:pPr>
            <a:r>
              <a:rPr lang="en-US" sz="3200">
                <a:solidFill>
                  <a:srgbClr val="131114"/>
                </a:solidFill>
                <a:latin typeface="HK Grotesk Light Italics"/>
              </a:rPr>
              <a:t>Feedbacks in Climate System</a:t>
            </a:r>
          </a:p>
        </p:txBody>
      </p:sp>
      <p:sp>
        <p:nvSpPr>
          <p:cNvPr id="10" name="TextBox 10"/>
          <p:cNvSpPr txBox="1"/>
          <p:nvPr/>
        </p:nvSpPr>
        <p:spPr>
          <a:xfrm>
            <a:off x="2895600" y="9361820"/>
            <a:ext cx="6605998" cy="334900"/>
          </a:xfrm>
          <a:prstGeom prst="rect">
            <a:avLst/>
          </a:prstGeom>
        </p:spPr>
        <p:txBody>
          <a:bodyPr lIns="0" tIns="0" rIns="0" bIns="0" rtlCol="0" anchor="t">
            <a:spAutoFit/>
          </a:bodyPr>
          <a:lstStyle/>
          <a:p>
            <a:pPr algn="ctr">
              <a:lnSpc>
                <a:spcPts val="3032"/>
              </a:lnSpc>
            </a:pPr>
            <a:r>
              <a:rPr lang="en-US" sz="1400" dirty="0">
                <a:solidFill>
                  <a:srgbClr val="131114"/>
                </a:solidFill>
                <a:latin typeface="Open Sans Light"/>
              </a:rPr>
              <a:t>https://</a:t>
            </a:r>
            <a:r>
              <a:rPr lang="en-US" sz="1400" dirty="0" err="1">
                <a:solidFill>
                  <a:srgbClr val="131114"/>
                </a:solidFill>
                <a:latin typeface="Open Sans Light"/>
              </a:rPr>
              <a:t>www.e-education.psu.edu</a:t>
            </a:r>
            <a:r>
              <a:rPr lang="en-US" sz="1400" dirty="0">
                <a:solidFill>
                  <a:srgbClr val="131114"/>
                </a:solidFill>
                <a:latin typeface="Open Sans Light"/>
              </a:rPr>
              <a:t>/earth103/node/668</a:t>
            </a:r>
          </a:p>
        </p:txBody>
      </p:sp>
      <p:sp>
        <p:nvSpPr>
          <p:cNvPr id="11" name="TextBox 11"/>
          <p:cNvSpPr txBox="1"/>
          <p:nvPr/>
        </p:nvSpPr>
        <p:spPr>
          <a:xfrm>
            <a:off x="12643472" y="3968268"/>
            <a:ext cx="5381257" cy="2329997"/>
          </a:xfrm>
          <a:prstGeom prst="rect">
            <a:avLst/>
          </a:prstGeom>
        </p:spPr>
        <p:txBody>
          <a:bodyPr lIns="0" tIns="0" rIns="0" bIns="0" rtlCol="0" anchor="t">
            <a:spAutoFit/>
          </a:bodyPr>
          <a:lstStyle/>
          <a:p>
            <a:pPr algn="ctr">
              <a:lnSpc>
                <a:spcPts val="3652"/>
              </a:lnSpc>
            </a:pPr>
            <a:r>
              <a:rPr lang="en-US" sz="2609" dirty="0">
                <a:solidFill>
                  <a:srgbClr val="131114"/>
                </a:solidFill>
                <a:latin typeface="Calibri Light" panose="020F0302020204030204" pitchFamily="34" charset="0"/>
                <a:cs typeface="Calibri Light" panose="020F0302020204030204" pitchFamily="34" charset="0"/>
              </a:rPr>
              <a:t>- water vapor feedback (positive)</a:t>
            </a:r>
          </a:p>
          <a:p>
            <a:pPr algn="ctr">
              <a:lnSpc>
                <a:spcPts val="3652"/>
              </a:lnSpc>
            </a:pPr>
            <a:r>
              <a:rPr lang="en-US" sz="2609" dirty="0">
                <a:solidFill>
                  <a:srgbClr val="131114"/>
                </a:solidFill>
                <a:latin typeface="Calibri Light" panose="020F0302020204030204" pitchFamily="34" charset="0"/>
                <a:cs typeface="Calibri Light" panose="020F0302020204030204" pitchFamily="34" charset="0"/>
              </a:rPr>
              <a:t>- cloud feedback (positive)</a:t>
            </a:r>
          </a:p>
          <a:p>
            <a:pPr algn="ctr">
              <a:lnSpc>
                <a:spcPts val="3652"/>
              </a:lnSpc>
            </a:pPr>
            <a:r>
              <a:rPr lang="en-US" sz="2609" dirty="0">
                <a:solidFill>
                  <a:srgbClr val="131114"/>
                </a:solidFill>
                <a:latin typeface="Calibri Light" panose="020F0302020204030204" pitchFamily="34" charset="0"/>
                <a:cs typeface="Calibri Light" panose="020F0302020204030204" pitchFamily="34" charset="0"/>
              </a:rPr>
              <a:t>- ice-albedo feedback (positive)</a:t>
            </a:r>
          </a:p>
          <a:p>
            <a:pPr algn="ctr">
              <a:lnSpc>
                <a:spcPts val="3652"/>
              </a:lnSpc>
            </a:pPr>
            <a:r>
              <a:rPr lang="en-US" sz="2609" dirty="0">
                <a:solidFill>
                  <a:srgbClr val="131114"/>
                </a:solidFill>
                <a:latin typeface="Calibri Light" panose="020F0302020204030204" pitchFamily="34" charset="0"/>
                <a:cs typeface="Calibri Light" panose="020F0302020204030204" pitchFamily="34" charset="0"/>
              </a:rPr>
              <a:t>- lapse rate feedback (negative)</a:t>
            </a:r>
          </a:p>
          <a:p>
            <a:pPr algn="ctr">
              <a:lnSpc>
                <a:spcPts val="3652"/>
              </a:lnSpc>
            </a:pPr>
            <a:endParaRPr lang="en-US" sz="2609" dirty="0">
              <a:solidFill>
                <a:srgbClr val="131114"/>
              </a:solidFill>
              <a:latin typeface="Arim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1414625" y="2897098"/>
            <a:ext cx="16873375" cy="9525"/>
          </a:xfrm>
          <a:prstGeom prst="rect">
            <a:avLst/>
          </a:prstGeom>
          <a:solidFill>
            <a:srgbClr val="131114"/>
          </a:solidFill>
        </p:spPr>
      </p:sp>
      <p:sp>
        <p:nvSpPr>
          <p:cNvPr id="4" name="AutoShape 4"/>
          <p:cNvSpPr/>
          <p:nvPr/>
        </p:nvSpPr>
        <p:spPr>
          <a:xfrm>
            <a:off x="6994018" y="2897098"/>
            <a:ext cx="9525" cy="7628649"/>
          </a:xfrm>
          <a:prstGeom prst="rect">
            <a:avLst/>
          </a:prstGeom>
          <a:solidFill>
            <a:srgbClr val="131114"/>
          </a:solidFill>
        </p:spPr>
      </p:sp>
      <p:sp>
        <p:nvSpPr>
          <p:cNvPr id="5" name="AutoShape 5"/>
          <p:cNvSpPr/>
          <p:nvPr/>
        </p:nvSpPr>
        <p:spPr>
          <a:xfrm>
            <a:off x="12573484" y="2897098"/>
            <a:ext cx="9549" cy="7628649"/>
          </a:xfrm>
          <a:prstGeom prst="rect">
            <a:avLst/>
          </a:prstGeom>
          <a:solidFill>
            <a:srgbClr val="131114"/>
          </a:solidFill>
        </p:spPr>
      </p:sp>
      <p:sp>
        <p:nvSpPr>
          <p:cNvPr id="6" name="AutoShape 6"/>
          <p:cNvSpPr/>
          <p:nvPr/>
        </p:nvSpPr>
        <p:spPr>
          <a:xfrm>
            <a:off x="1424168" y="3792448"/>
            <a:ext cx="16873375" cy="9525"/>
          </a:xfrm>
          <a:prstGeom prst="rect">
            <a:avLst/>
          </a:prstGeom>
          <a:solidFill>
            <a:srgbClr val="131114"/>
          </a:solidFill>
        </p:spPr>
      </p:sp>
      <p:sp>
        <p:nvSpPr>
          <p:cNvPr id="7" name="AutoShape 7"/>
          <p:cNvSpPr/>
          <p:nvPr/>
        </p:nvSpPr>
        <p:spPr>
          <a:xfrm>
            <a:off x="1424168" y="7511060"/>
            <a:ext cx="16873375" cy="9525"/>
          </a:xfrm>
          <a:prstGeom prst="rect">
            <a:avLst/>
          </a:prstGeom>
          <a:solidFill>
            <a:srgbClr val="131114"/>
          </a:solidFill>
        </p:spPr>
      </p:sp>
      <p:pic>
        <p:nvPicPr>
          <p:cNvPr id="8" name="Picture 8"/>
          <p:cNvPicPr>
            <a:picLocks noChangeAspect="1"/>
          </p:cNvPicPr>
          <p:nvPr/>
        </p:nvPicPr>
        <p:blipFill>
          <a:blip r:embed="rId2"/>
          <a:srcRect l="6524" t="4862" r="5955" b="5614"/>
          <a:stretch>
            <a:fillRect/>
          </a:stretch>
        </p:blipFill>
        <p:spPr>
          <a:xfrm>
            <a:off x="1424168" y="3995809"/>
            <a:ext cx="5569850" cy="3219795"/>
          </a:xfrm>
          <a:prstGeom prst="rect">
            <a:avLst/>
          </a:prstGeom>
        </p:spPr>
      </p:pic>
      <p:pic>
        <p:nvPicPr>
          <p:cNvPr id="9" name="Picture 9"/>
          <p:cNvPicPr>
            <a:picLocks noChangeAspect="1"/>
          </p:cNvPicPr>
          <p:nvPr/>
        </p:nvPicPr>
        <p:blipFill>
          <a:blip r:embed="rId3"/>
          <a:srcRect l="1831" t="5488" r="3555" b="3034"/>
          <a:stretch>
            <a:fillRect/>
          </a:stretch>
        </p:blipFill>
        <p:spPr>
          <a:xfrm>
            <a:off x="7046909" y="3976759"/>
            <a:ext cx="5484038" cy="3361185"/>
          </a:xfrm>
          <a:prstGeom prst="rect">
            <a:avLst/>
          </a:prstGeom>
        </p:spPr>
      </p:pic>
      <p:pic>
        <p:nvPicPr>
          <p:cNvPr id="10" name="Picture 10"/>
          <p:cNvPicPr>
            <a:picLocks noChangeAspect="1"/>
          </p:cNvPicPr>
          <p:nvPr/>
        </p:nvPicPr>
        <p:blipFill>
          <a:blip r:embed="rId4"/>
          <a:srcRect/>
          <a:stretch>
            <a:fillRect/>
          </a:stretch>
        </p:blipFill>
        <p:spPr>
          <a:xfrm>
            <a:off x="12668757" y="3811498"/>
            <a:ext cx="5470684" cy="3564546"/>
          </a:xfrm>
          <a:prstGeom prst="rect">
            <a:avLst/>
          </a:prstGeom>
        </p:spPr>
      </p:pic>
      <p:sp>
        <p:nvSpPr>
          <p:cNvPr id="11" name="TextBox 11"/>
          <p:cNvSpPr txBox="1"/>
          <p:nvPr/>
        </p:nvSpPr>
        <p:spPr>
          <a:xfrm>
            <a:off x="55155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07</a:t>
            </a:r>
          </a:p>
        </p:txBody>
      </p:sp>
      <p:sp>
        <p:nvSpPr>
          <p:cNvPr id="13" name="TextBox 13"/>
          <p:cNvSpPr txBox="1"/>
          <p:nvPr/>
        </p:nvSpPr>
        <p:spPr>
          <a:xfrm>
            <a:off x="2630914" y="1085850"/>
            <a:ext cx="14440797" cy="1036869"/>
          </a:xfrm>
          <a:prstGeom prst="rect">
            <a:avLst/>
          </a:prstGeom>
        </p:spPr>
        <p:txBody>
          <a:bodyPr lIns="0" tIns="0" rIns="0" bIns="0" rtlCol="0" anchor="t">
            <a:spAutoFit/>
          </a:bodyPr>
          <a:lstStyle/>
          <a:p>
            <a:pPr algn="ctr">
              <a:lnSpc>
                <a:spcPts val="7920"/>
              </a:lnSpc>
            </a:pPr>
            <a:r>
              <a:rPr lang="en-US" sz="7200">
                <a:solidFill>
                  <a:srgbClr val="131114"/>
                </a:solidFill>
                <a:latin typeface="HK Grotesk Medium"/>
              </a:rPr>
              <a:t>CAUSES OF CLIMATE CRISIS</a:t>
            </a:r>
          </a:p>
        </p:txBody>
      </p:sp>
      <p:sp>
        <p:nvSpPr>
          <p:cNvPr id="14" name="TextBox 14"/>
          <p:cNvSpPr txBox="1"/>
          <p:nvPr/>
        </p:nvSpPr>
        <p:spPr>
          <a:xfrm>
            <a:off x="2254187" y="8218514"/>
            <a:ext cx="3979759" cy="693826"/>
          </a:xfrm>
          <a:prstGeom prst="rect">
            <a:avLst/>
          </a:prstGeom>
        </p:spPr>
        <p:txBody>
          <a:bodyPr lIns="0" tIns="0" rIns="0" bIns="0" rtlCol="0" anchor="t">
            <a:spAutoFit/>
          </a:bodyPr>
          <a:lstStyle/>
          <a:p>
            <a:pPr algn="ctr">
              <a:lnSpc>
                <a:spcPts val="2730"/>
              </a:lnSpc>
            </a:pPr>
            <a:r>
              <a:rPr lang="en-US" sz="2100" dirty="0">
                <a:solidFill>
                  <a:srgbClr val="131114"/>
                </a:solidFill>
                <a:latin typeface="HK Grotesk Light"/>
              </a:rPr>
              <a:t>Neoliberal Framework</a:t>
            </a:r>
          </a:p>
          <a:p>
            <a:pPr algn="ctr">
              <a:lnSpc>
                <a:spcPts val="2730"/>
              </a:lnSpc>
            </a:pPr>
            <a:r>
              <a:rPr lang="en-US" sz="2100" dirty="0">
                <a:solidFill>
                  <a:srgbClr val="131114"/>
                </a:solidFill>
                <a:latin typeface="HK Grotesk Light"/>
              </a:rPr>
              <a:t>"Carbon Footprints"</a:t>
            </a:r>
          </a:p>
        </p:txBody>
      </p:sp>
      <p:sp>
        <p:nvSpPr>
          <p:cNvPr id="15" name="TextBox 15"/>
          <p:cNvSpPr txBox="1"/>
          <p:nvPr/>
        </p:nvSpPr>
        <p:spPr>
          <a:xfrm>
            <a:off x="2254187" y="3112927"/>
            <a:ext cx="3979759" cy="419180"/>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INDIVIDUALS</a:t>
            </a:r>
          </a:p>
        </p:txBody>
      </p:sp>
      <p:sp>
        <p:nvSpPr>
          <p:cNvPr id="16" name="TextBox 16"/>
          <p:cNvSpPr txBox="1"/>
          <p:nvPr/>
        </p:nvSpPr>
        <p:spPr>
          <a:xfrm>
            <a:off x="7870976" y="3112927"/>
            <a:ext cx="3979759" cy="419180"/>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CORPORATIONS</a:t>
            </a:r>
          </a:p>
        </p:txBody>
      </p:sp>
      <p:sp>
        <p:nvSpPr>
          <p:cNvPr id="17" name="TextBox 17"/>
          <p:cNvSpPr txBox="1"/>
          <p:nvPr/>
        </p:nvSpPr>
        <p:spPr>
          <a:xfrm>
            <a:off x="13471676" y="3112927"/>
            <a:ext cx="3979759" cy="419180"/>
          </a:xfrm>
          <a:prstGeom prst="rect">
            <a:avLst/>
          </a:prstGeom>
        </p:spPr>
        <p:txBody>
          <a:bodyPr lIns="0" tIns="0" rIns="0" bIns="0" rtlCol="0" anchor="t">
            <a:spAutoFit/>
          </a:bodyPr>
          <a:lstStyle/>
          <a:p>
            <a:pPr algn="ctr">
              <a:lnSpc>
                <a:spcPts val="3379"/>
              </a:lnSpc>
            </a:pPr>
            <a:r>
              <a:rPr lang="en-US" sz="2599">
                <a:solidFill>
                  <a:srgbClr val="131114"/>
                </a:solidFill>
                <a:latin typeface="HK Grotesk Medium"/>
              </a:rPr>
              <a:t>HUMAN SPECIES</a:t>
            </a:r>
          </a:p>
        </p:txBody>
      </p:sp>
      <p:sp>
        <p:nvSpPr>
          <p:cNvPr id="18" name="TextBox 18"/>
          <p:cNvSpPr txBox="1"/>
          <p:nvPr/>
        </p:nvSpPr>
        <p:spPr>
          <a:xfrm>
            <a:off x="7861433" y="8391494"/>
            <a:ext cx="3979759" cy="347865"/>
          </a:xfrm>
          <a:prstGeom prst="rect">
            <a:avLst/>
          </a:prstGeom>
        </p:spPr>
        <p:txBody>
          <a:bodyPr lIns="0" tIns="0" rIns="0" bIns="0" rtlCol="0" anchor="t">
            <a:spAutoFit/>
          </a:bodyPr>
          <a:lstStyle/>
          <a:p>
            <a:pPr algn="ctr">
              <a:lnSpc>
                <a:spcPts val="2730"/>
              </a:lnSpc>
            </a:pPr>
            <a:r>
              <a:rPr lang="en-US" sz="2100" dirty="0">
                <a:solidFill>
                  <a:srgbClr val="131114"/>
                </a:solidFill>
                <a:latin typeface="HK Grotesk Light"/>
              </a:rPr>
              <a:t>"Bad Actors"</a:t>
            </a:r>
          </a:p>
        </p:txBody>
      </p:sp>
      <p:sp>
        <p:nvSpPr>
          <p:cNvPr id="19" name="TextBox 19"/>
          <p:cNvSpPr txBox="1"/>
          <p:nvPr/>
        </p:nvSpPr>
        <p:spPr>
          <a:xfrm>
            <a:off x="13378054" y="8218514"/>
            <a:ext cx="3979759" cy="693826"/>
          </a:xfrm>
          <a:prstGeom prst="rect">
            <a:avLst/>
          </a:prstGeom>
        </p:spPr>
        <p:txBody>
          <a:bodyPr lIns="0" tIns="0" rIns="0" bIns="0" rtlCol="0" anchor="t">
            <a:spAutoFit/>
          </a:bodyPr>
          <a:lstStyle/>
          <a:p>
            <a:pPr algn="ctr">
              <a:lnSpc>
                <a:spcPts val="2730"/>
              </a:lnSpc>
            </a:pPr>
            <a:r>
              <a:rPr lang="en-US" sz="2100" dirty="0">
                <a:solidFill>
                  <a:srgbClr val="131114"/>
                </a:solidFill>
                <a:latin typeface="HK Grotesk Light"/>
              </a:rPr>
              <a:t>Anthropogenic Impacts</a:t>
            </a:r>
          </a:p>
          <a:p>
            <a:pPr algn="ctr">
              <a:lnSpc>
                <a:spcPts val="2730"/>
              </a:lnSpc>
            </a:pPr>
            <a:r>
              <a:rPr lang="en-US" sz="2100" dirty="0">
                <a:solidFill>
                  <a:srgbClr val="131114"/>
                </a:solidFill>
                <a:latin typeface="HK Grotesk Light"/>
              </a:rPr>
              <a:t>"Anthropocene"</a:t>
            </a:r>
          </a:p>
        </p:txBody>
      </p:sp>
      <p:sp>
        <p:nvSpPr>
          <p:cNvPr id="20" name="TextBox 20"/>
          <p:cNvSpPr txBox="1"/>
          <p:nvPr/>
        </p:nvSpPr>
        <p:spPr>
          <a:xfrm>
            <a:off x="1407130" y="9841271"/>
            <a:ext cx="5586888" cy="261080"/>
          </a:xfrm>
          <a:prstGeom prst="rect">
            <a:avLst/>
          </a:prstGeom>
        </p:spPr>
        <p:txBody>
          <a:bodyPr lIns="0" tIns="0" rIns="0" bIns="0" rtlCol="0" anchor="t">
            <a:spAutoFit/>
          </a:bodyPr>
          <a:lstStyle/>
          <a:p>
            <a:pPr algn="ctr">
              <a:lnSpc>
                <a:spcPts val="2181"/>
              </a:lnSpc>
            </a:pPr>
            <a:r>
              <a:rPr lang="en-US" sz="1558">
                <a:solidFill>
                  <a:srgbClr val="131114"/>
                </a:solidFill>
                <a:latin typeface="Open Sans Light"/>
              </a:rPr>
              <a:t>https://www.ecomatcher.com/the-basics-of-a-carbon-footprint/</a:t>
            </a:r>
          </a:p>
        </p:txBody>
      </p:sp>
      <p:sp>
        <p:nvSpPr>
          <p:cNvPr id="21" name="TextBox 21"/>
          <p:cNvSpPr txBox="1"/>
          <p:nvPr/>
        </p:nvSpPr>
        <p:spPr>
          <a:xfrm>
            <a:off x="6990128" y="9447254"/>
            <a:ext cx="5540819" cy="816610"/>
          </a:xfrm>
          <a:prstGeom prst="rect">
            <a:avLst/>
          </a:prstGeom>
        </p:spPr>
        <p:txBody>
          <a:bodyPr lIns="0" tIns="0" rIns="0" bIns="0" rtlCol="0" anchor="t">
            <a:spAutoFit/>
          </a:bodyPr>
          <a:lstStyle/>
          <a:p>
            <a:pPr algn="ctr">
              <a:lnSpc>
                <a:spcPts val="2239"/>
              </a:lnSpc>
            </a:pPr>
            <a:r>
              <a:rPr lang="en-US" sz="1599" dirty="0">
                <a:solidFill>
                  <a:srgbClr val="131114"/>
                </a:solidFill>
                <a:latin typeface="Open Sans Light"/>
              </a:rPr>
              <a:t>https://</a:t>
            </a:r>
            <a:r>
              <a:rPr lang="en-US" sz="1599" dirty="0" err="1">
                <a:solidFill>
                  <a:srgbClr val="131114"/>
                </a:solidFill>
                <a:latin typeface="Open Sans Light"/>
              </a:rPr>
              <a:t>www.forbes.com</a:t>
            </a:r>
            <a:r>
              <a:rPr lang="en-US" sz="1599" dirty="0">
                <a:solidFill>
                  <a:srgbClr val="131114"/>
                </a:solidFill>
                <a:latin typeface="Open Sans Light"/>
              </a:rPr>
              <a:t>/sites/</a:t>
            </a:r>
            <a:r>
              <a:rPr lang="en-US" sz="1599" dirty="0" err="1">
                <a:solidFill>
                  <a:srgbClr val="131114"/>
                </a:solidFill>
                <a:latin typeface="Open Sans Light"/>
              </a:rPr>
              <a:t>arielcohen</a:t>
            </a:r>
            <a:r>
              <a:rPr lang="en-US" sz="1599" dirty="0">
                <a:solidFill>
                  <a:srgbClr val="131114"/>
                </a:solidFill>
                <a:latin typeface="Open Sans Light"/>
              </a:rPr>
              <a:t>/2020/08/05/amidst-17-billion-in-q2-losses-bp-unveils-new-green-strategy/?</a:t>
            </a:r>
            <a:r>
              <a:rPr lang="en-US" sz="1599" dirty="0" err="1">
                <a:solidFill>
                  <a:srgbClr val="131114"/>
                </a:solidFill>
                <a:latin typeface="Open Sans Light"/>
              </a:rPr>
              <a:t>sh</a:t>
            </a:r>
            <a:r>
              <a:rPr lang="en-US" sz="1599" dirty="0">
                <a:solidFill>
                  <a:srgbClr val="131114"/>
                </a:solidFill>
                <a:latin typeface="Open Sans Light"/>
              </a:rPr>
              <a:t>=3b5d7c362aa4</a:t>
            </a:r>
          </a:p>
        </p:txBody>
      </p:sp>
      <p:sp>
        <p:nvSpPr>
          <p:cNvPr id="22" name="TextBox 22"/>
          <p:cNvSpPr txBox="1"/>
          <p:nvPr/>
        </p:nvSpPr>
        <p:spPr>
          <a:xfrm>
            <a:off x="14307951" y="9746117"/>
            <a:ext cx="2763760" cy="356234"/>
          </a:xfrm>
          <a:prstGeom prst="rect">
            <a:avLst/>
          </a:prstGeom>
        </p:spPr>
        <p:txBody>
          <a:bodyPr wrap="square" lIns="0" tIns="0" rIns="0" bIns="0" rtlCol="0" anchor="t">
            <a:spAutoFit/>
          </a:bodyPr>
          <a:lstStyle/>
          <a:p>
            <a:pPr algn="ctr">
              <a:lnSpc>
                <a:spcPts val="2940"/>
              </a:lnSpc>
            </a:pPr>
            <a:r>
              <a:rPr lang="en-US" sz="2100" dirty="0">
                <a:solidFill>
                  <a:srgbClr val="131114"/>
                </a:solidFill>
                <a:latin typeface="Open Sans Light"/>
              </a:rPr>
              <a:t>Steffen et al. (2018)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rot="-5400000">
            <a:off x="5171119" y="-1215255"/>
            <a:ext cx="9604" cy="7522592"/>
          </a:xfrm>
          <a:prstGeom prst="rect">
            <a:avLst/>
          </a:prstGeom>
          <a:solidFill>
            <a:srgbClr val="131114"/>
          </a:solidFill>
        </p:spPr>
      </p:sp>
      <p:sp>
        <p:nvSpPr>
          <p:cNvPr id="4" name="AutoShape 4"/>
          <p:cNvSpPr/>
          <p:nvPr/>
        </p:nvSpPr>
        <p:spPr>
          <a:xfrm>
            <a:off x="8937217" y="-122164"/>
            <a:ext cx="9543" cy="10560829"/>
          </a:xfrm>
          <a:prstGeom prst="rect">
            <a:avLst/>
          </a:prstGeom>
          <a:solidFill>
            <a:srgbClr val="131114"/>
          </a:solidFill>
        </p:spPr>
      </p:sp>
      <p:sp>
        <p:nvSpPr>
          <p:cNvPr id="5" name="AutoShape 5"/>
          <p:cNvSpPr/>
          <p:nvPr/>
        </p:nvSpPr>
        <p:spPr>
          <a:xfrm>
            <a:off x="8946760" y="8088720"/>
            <a:ext cx="9350783" cy="9525"/>
          </a:xfrm>
          <a:prstGeom prst="rect">
            <a:avLst/>
          </a:prstGeom>
          <a:solidFill>
            <a:srgbClr val="131114"/>
          </a:solidFill>
        </p:spPr>
      </p:sp>
      <p:pic>
        <p:nvPicPr>
          <p:cNvPr id="6" name="Picture 6"/>
          <p:cNvPicPr>
            <a:picLocks noChangeAspect="1"/>
          </p:cNvPicPr>
          <p:nvPr/>
        </p:nvPicPr>
        <p:blipFill>
          <a:blip r:embed="rId2"/>
          <a:srcRect l="6405" t="14904" r="6220" b="7217"/>
          <a:stretch>
            <a:fillRect/>
          </a:stretch>
        </p:blipFill>
        <p:spPr>
          <a:xfrm>
            <a:off x="3171584" y="1686637"/>
            <a:ext cx="13189539" cy="7945084"/>
          </a:xfrm>
          <a:prstGeom prst="rect">
            <a:avLst/>
          </a:prstGeom>
        </p:spPr>
      </p:pic>
      <p:sp>
        <p:nvSpPr>
          <p:cNvPr id="7" name="TextBox 7"/>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08</a:t>
            </a:r>
          </a:p>
        </p:txBody>
      </p:sp>
      <p:sp>
        <p:nvSpPr>
          <p:cNvPr id="9" name="TextBox 9"/>
          <p:cNvSpPr txBox="1"/>
          <p:nvPr/>
        </p:nvSpPr>
        <p:spPr>
          <a:xfrm>
            <a:off x="1869800" y="454947"/>
            <a:ext cx="5771613" cy="911203"/>
          </a:xfrm>
          <a:prstGeom prst="rect">
            <a:avLst/>
          </a:prstGeom>
        </p:spPr>
        <p:txBody>
          <a:bodyPr lIns="0" tIns="0" rIns="0" bIns="0" rtlCol="0" anchor="t">
            <a:spAutoFit/>
          </a:bodyPr>
          <a:lstStyle/>
          <a:p>
            <a:pPr>
              <a:lnSpc>
                <a:spcPts val="3519"/>
              </a:lnSpc>
            </a:pPr>
            <a:r>
              <a:rPr lang="en-US" sz="3199">
                <a:solidFill>
                  <a:srgbClr val="131114"/>
                </a:solidFill>
                <a:latin typeface="HK Grotesk Light Italics"/>
              </a:rPr>
              <a:t>Mapping Social Feedbacks </a:t>
            </a:r>
          </a:p>
          <a:p>
            <a:pPr>
              <a:lnSpc>
                <a:spcPts val="3520"/>
              </a:lnSpc>
            </a:pPr>
            <a:r>
              <a:rPr lang="en-US" sz="3200">
                <a:solidFill>
                  <a:srgbClr val="131114"/>
                </a:solidFill>
                <a:latin typeface="HK Grotesk Light Italics"/>
              </a:rPr>
              <a:t>in Climate System</a:t>
            </a:r>
          </a:p>
        </p:txBody>
      </p:sp>
      <p:pic>
        <p:nvPicPr>
          <p:cNvPr id="10" name="Picture 9">
            <a:extLst>
              <a:ext uri="{FF2B5EF4-FFF2-40B4-BE49-F238E27FC236}">
                <a16:creationId xmlns:a16="http://schemas.microsoft.com/office/drawing/2014/main" id="{1C6BF809-04DB-6B18-21C1-0A890DF5A031}"/>
              </a:ext>
            </a:extLst>
          </p:cNvPr>
          <p:cNvPicPr>
            <a:picLocks noChangeAspect="1"/>
          </p:cNvPicPr>
          <p:nvPr/>
        </p:nvPicPr>
        <p:blipFill rotWithShape="1">
          <a:blip r:embed="rId3">
            <a:extLst>
              <a:ext uri="{28A0092B-C50C-407E-A947-70E740481C1C}">
                <a14:useLocalDpi xmlns:a14="http://schemas.microsoft.com/office/drawing/2010/main" val="0"/>
              </a:ext>
            </a:extLst>
          </a:blip>
          <a:srcRect l="12541" t="20579" r="13232" b="21628"/>
          <a:stretch/>
        </p:blipFill>
        <p:spPr>
          <a:xfrm>
            <a:off x="317085" y="8314272"/>
            <a:ext cx="3824877" cy="174051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1414625" y="3373337"/>
            <a:ext cx="17384601" cy="9525"/>
          </a:xfrm>
          <a:prstGeom prst="rect">
            <a:avLst/>
          </a:prstGeom>
          <a:solidFill>
            <a:srgbClr val="131114"/>
          </a:solidFill>
        </p:spPr>
      </p:sp>
      <p:sp>
        <p:nvSpPr>
          <p:cNvPr id="4" name="AutoShape 4"/>
          <p:cNvSpPr/>
          <p:nvPr/>
        </p:nvSpPr>
        <p:spPr>
          <a:xfrm>
            <a:off x="7543945" y="3373337"/>
            <a:ext cx="9576" cy="6913663"/>
          </a:xfrm>
          <a:prstGeom prst="rect">
            <a:avLst/>
          </a:prstGeom>
          <a:solidFill>
            <a:srgbClr val="131114"/>
          </a:solidFill>
        </p:spPr>
      </p:sp>
      <p:sp>
        <p:nvSpPr>
          <p:cNvPr id="5" name="AutoShape 5"/>
          <p:cNvSpPr/>
          <p:nvPr/>
        </p:nvSpPr>
        <p:spPr>
          <a:xfrm>
            <a:off x="1424168" y="5632888"/>
            <a:ext cx="6129352" cy="9525"/>
          </a:xfrm>
          <a:prstGeom prst="rect">
            <a:avLst/>
          </a:prstGeom>
          <a:solidFill>
            <a:srgbClr val="131114"/>
          </a:solidFill>
        </p:spPr>
      </p:sp>
      <p:sp>
        <p:nvSpPr>
          <p:cNvPr id="6" name="AutoShape 6"/>
          <p:cNvSpPr/>
          <p:nvPr/>
        </p:nvSpPr>
        <p:spPr>
          <a:xfrm>
            <a:off x="1424168" y="7892438"/>
            <a:ext cx="6129352" cy="9525"/>
          </a:xfrm>
          <a:prstGeom prst="rect">
            <a:avLst/>
          </a:prstGeom>
          <a:solidFill>
            <a:srgbClr val="131114"/>
          </a:solidFill>
        </p:spPr>
      </p:sp>
      <p:pic>
        <p:nvPicPr>
          <p:cNvPr id="7" name="Picture 7"/>
          <p:cNvPicPr>
            <a:picLocks noChangeAspect="1"/>
          </p:cNvPicPr>
          <p:nvPr/>
        </p:nvPicPr>
        <p:blipFill>
          <a:blip r:embed="rId2"/>
          <a:srcRect/>
          <a:stretch>
            <a:fillRect/>
          </a:stretch>
        </p:blipFill>
        <p:spPr>
          <a:xfrm>
            <a:off x="7728276" y="3799296"/>
            <a:ext cx="10375876" cy="5187938"/>
          </a:xfrm>
          <a:prstGeom prst="rect">
            <a:avLst/>
          </a:prstGeom>
        </p:spPr>
      </p:pic>
      <p:sp>
        <p:nvSpPr>
          <p:cNvPr id="8" name="TextBox 8"/>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09</a:t>
            </a:r>
          </a:p>
        </p:txBody>
      </p:sp>
      <p:sp>
        <p:nvSpPr>
          <p:cNvPr id="10" name="TextBox 10"/>
          <p:cNvSpPr txBox="1"/>
          <p:nvPr/>
        </p:nvSpPr>
        <p:spPr>
          <a:xfrm>
            <a:off x="8001386" y="500169"/>
            <a:ext cx="9257914" cy="2515176"/>
          </a:xfrm>
          <a:prstGeom prst="rect">
            <a:avLst/>
          </a:prstGeom>
        </p:spPr>
        <p:txBody>
          <a:bodyPr lIns="0" tIns="0" rIns="0" bIns="0" rtlCol="0" anchor="t">
            <a:spAutoFit/>
          </a:bodyPr>
          <a:lstStyle/>
          <a:p>
            <a:pPr>
              <a:lnSpc>
                <a:spcPts val="9680"/>
              </a:lnSpc>
            </a:pPr>
            <a:r>
              <a:rPr lang="en-US" sz="8800" dirty="0">
                <a:solidFill>
                  <a:srgbClr val="131114"/>
                </a:solidFill>
                <a:latin typeface="HK Grotesk Medium"/>
              </a:rPr>
              <a:t>3 Steps </a:t>
            </a:r>
            <a:r>
              <a:rPr lang="en-US" sz="8800">
                <a:solidFill>
                  <a:srgbClr val="131114"/>
                </a:solidFill>
                <a:latin typeface="HK Grotesk Medium"/>
              </a:rPr>
              <a:t>for Critical Systems Approach</a:t>
            </a:r>
          </a:p>
        </p:txBody>
      </p:sp>
      <p:grpSp>
        <p:nvGrpSpPr>
          <p:cNvPr id="11" name="Group 11"/>
          <p:cNvGrpSpPr/>
          <p:nvPr/>
        </p:nvGrpSpPr>
        <p:grpSpPr>
          <a:xfrm>
            <a:off x="2124200" y="3799296"/>
            <a:ext cx="4729288" cy="1391063"/>
            <a:chOff x="0" y="0"/>
            <a:chExt cx="6305717" cy="1854751"/>
          </a:xfrm>
        </p:grpSpPr>
        <p:sp>
          <p:nvSpPr>
            <p:cNvPr id="12" name="TextBox 12"/>
            <p:cNvSpPr txBox="1"/>
            <p:nvPr/>
          </p:nvSpPr>
          <p:spPr>
            <a:xfrm>
              <a:off x="0" y="812460"/>
              <a:ext cx="6305717" cy="1042291"/>
            </a:xfrm>
            <a:prstGeom prst="rect">
              <a:avLst/>
            </a:prstGeom>
          </p:spPr>
          <p:txBody>
            <a:bodyPr lIns="0" tIns="0" rIns="0" bIns="0" rtlCol="0" anchor="t">
              <a:spAutoFit/>
            </a:bodyPr>
            <a:lstStyle/>
            <a:p>
              <a:pPr algn="ctr">
                <a:lnSpc>
                  <a:spcPts val="3120"/>
                </a:lnSpc>
              </a:pPr>
              <a:r>
                <a:rPr lang="en-US" sz="2400">
                  <a:solidFill>
                    <a:srgbClr val="131114"/>
                  </a:solidFill>
                  <a:latin typeface="HK Grotesk Light"/>
                </a:rPr>
                <a:t>Critically -- attending to power </a:t>
              </a:r>
            </a:p>
            <a:p>
              <a:pPr algn="ctr">
                <a:lnSpc>
                  <a:spcPts val="3119"/>
                </a:lnSpc>
              </a:pPr>
              <a:r>
                <a:rPr lang="en-US" sz="2399">
                  <a:solidFill>
                    <a:srgbClr val="131114"/>
                  </a:solidFill>
                  <a:latin typeface="HK Grotesk Light"/>
                </a:rPr>
                <a:t>at all scales</a:t>
              </a:r>
            </a:p>
          </p:txBody>
        </p:sp>
        <p:sp>
          <p:nvSpPr>
            <p:cNvPr id="13" name="TextBox 13"/>
            <p:cNvSpPr txBox="1"/>
            <p:nvPr/>
          </p:nvSpPr>
          <p:spPr>
            <a:xfrm>
              <a:off x="0" y="-28575"/>
              <a:ext cx="6305717" cy="556048"/>
            </a:xfrm>
            <a:prstGeom prst="rect">
              <a:avLst/>
            </a:prstGeom>
          </p:spPr>
          <p:txBody>
            <a:bodyPr lIns="0" tIns="0" rIns="0" bIns="0" rtlCol="0" anchor="t">
              <a:spAutoFit/>
            </a:bodyPr>
            <a:lstStyle/>
            <a:p>
              <a:pPr algn="ctr">
                <a:lnSpc>
                  <a:spcPts val="3380"/>
                </a:lnSpc>
              </a:pPr>
              <a:r>
                <a:rPr lang="en-US" sz="2600" dirty="0">
                  <a:solidFill>
                    <a:srgbClr val="131114"/>
                  </a:solidFill>
                  <a:latin typeface="HK Grotesk Medium"/>
                </a:rPr>
                <a:t>1. MAP THE SYSTEM</a:t>
              </a:r>
            </a:p>
          </p:txBody>
        </p:sp>
      </p:grpSp>
      <p:grpSp>
        <p:nvGrpSpPr>
          <p:cNvPr id="14" name="Group 14"/>
          <p:cNvGrpSpPr/>
          <p:nvPr/>
        </p:nvGrpSpPr>
        <p:grpSpPr>
          <a:xfrm>
            <a:off x="2124200" y="6070462"/>
            <a:ext cx="4729288" cy="1386063"/>
            <a:chOff x="0" y="0"/>
            <a:chExt cx="6305717" cy="1848085"/>
          </a:xfrm>
        </p:grpSpPr>
        <p:sp>
          <p:nvSpPr>
            <p:cNvPr id="15" name="TextBox 15"/>
            <p:cNvSpPr txBox="1"/>
            <p:nvPr/>
          </p:nvSpPr>
          <p:spPr>
            <a:xfrm>
              <a:off x="0" y="805794"/>
              <a:ext cx="6305717" cy="1042291"/>
            </a:xfrm>
            <a:prstGeom prst="rect">
              <a:avLst/>
            </a:prstGeom>
          </p:spPr>
          <p:txBody>
            <a:bodyPr lIns="0" tIns="0" rIns="0" bIns="0" rtlCol="0" anchor="t">
              <a:spAutoFit/>
            </a:bodyPr>
            <a:lstStyle/>
            <a:p>
              <a:pPr algn="ctr">
                <a:lnSpc>
                  <a:spcPts val="3119"/>
                </a:lnSpc>
              </a:pPr>
              <a:r>
                <a:rPr lang="en-US" sz="2399">
                  <a:solidFill>
                    <a:srgbClr val="131114"/>
                  </a:solidFill>
                  <a:latin typeface="HK Grotesk Light"/>
                </a:rPr>
                <a:t>What has been attempted? What creates systemic changes? How?</a:t>
              </a:r>
            </a:p>
          </p:txBody>
        </p:sp>
        <p:sp>
          <p:nvSpPr>
            <p:cNvPr id="16" name="TextBox 16"/>
            <p:cNvSpPr txBox="1"/>
            <p:nvPr/>
          </p:nvSpPr>
          <p:spPr>
            <a:xfrm>
              <a:off x="0" y="-28575"/>
              <a:ext cx="6305717" cy="549382"/>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2. IDENTIFY INTERVENTIONS</a:t>
              </a:r>
            </a:p>
          </p:txBody>
        </p:sp>
      </p:grpSp>
      <p:grpSp>
        <p:nvGrpSpPr>
          <p:cNvPr id="17" name="Group 17"/>
          <p:cNvGrpSpPr/>
          <p:nvPr/>
        </p:nvGrpSpPr>
        <p:grpSpPr>
          <a:xfrm>
            <a:off x="2124200" y="8096511"/>
            <a:ext cx="4729288" cy="1781447"/>
            <a:chOff x="0" y="0"/>
            <a:chExt cx="6305717" cy="2375262"/>
          </a:xfrm>
        </p:grpSpPr>
        <p:sp>
          <p:nvSpPr>
            <p:cNvPr id="18" name="TextBox 18"/>
            <p:cNvSpPr txBox="1"/>
            <p:nvPr/>
          </p:nvSpPr>
          <p:spPr>
            <a:xfrm>
              <a:off x="0" y="805794"/>
              <a:ext cx="6305717" cy="1569468"/>
            </a:xfrm>
            <a:prstGeom prst="rect">
              <a:avLst/>
            </a:prstGeom>
          </p:spPr>
          <p:txBody>
            <a:bodyPr lIns="0" tIns="0" rIns="0" bIns="0" rtlCol="0" anchor="t">
              <a:spAutoFit/>
            </a:bodyPr>
            <a:lstStyle/>
            <a:p>
              <a:pPr algn="ctr">
                <a:lnSpc>
                  <a:spcPts val="3119"/>
                </a:lnSpc>
              </a:pPr>
              <a:r>
                <a:rPr lang="en-US" sz="2399">
                  <a:solidFill>
                    <a:srgbClr val="131114"/>
                  </a:solidFill>
                  <a:latin typeface="HK Grotesk Light"/>
                </a:rPr>
                <a:t>Study degree to which systems move towards just and sustainable outputs and feedbacks</a:t>
              </a:r>
            </a:p>
          </p:txBody>
        </p:sp>
        <p:sp>
          <p:nvSpPr>
            <p:cNvPr id="19" name="TextBox 19"/>
            <p:cNvSpPr txBox="1"/>
            <p:nvPr/>
          </p:nvSpPr>
          <p:spPr>
            <a:xfrm>
              <a:off x="0" y="-28575"/>
              <a:ext cx="6305717" cy="549382"/>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3. APPLY EXPERIMENTS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1414625" y="2897098"/>
            <a:ext cx="16873375" cy="9525"/>
          </a:xfrm>
          <a:prstGeom prst="rect">
            <a:avLst/>
          </a:prstGeom>
          <a:solidFill>
            <a:srgbClr val="131114"/>
          </a:solidFill>
        </p:spPr>
      </p:sp>
      <p:sp>
        <p:nvSpPr>
          <p:cNvPr id="4" name="AutoShape 4"/>
          <p:cNvSpPr/>
          <p:nvPr/>
        </p:nvSpPr>
        <p:spPr>
          <a:xfrm>
            <a:off x="6994018" y="2897098"/>
            <a:ext cx="9525" cy="7628649"/>
          </a:xfrm>
          <a:prstGeom prst="rect">
            <a:avLst/>
          </a:prstGeom>
          <a:solidFill>
            <a:srgbClr val="131114"/>
          </a:solidFill>
        </p:spPr>
      </p:sp>
      <p:sp>
        <p:nvSpPr>
          <p:cNvPr id="5" name="AutoShape 5"/>
          <p:cNvSpPr/>
          <p:nvPr/>
        </p:nvSpPr>
        <p:spPr>
          <a:xfrm>
            <a:off x="12573484" y="2897098"/>
            <a:ext cx="9549" cy="7628649"/>
          </a:xfrm>
          <a:prstGeom prst="rect">
            <a:avLst/>
          </a:prstGeom>
          <a:solidFill>
            <a:srgbClr val="131114"/>
          </a:solidFill>
        </p:spPr>
      </p:sp>
      <p:sp>
        <p:nvSpPr>
          <p:cNvPr id="6" name="AutoShape 6"/>
          <p:cNvSpPr/>
          <p:nvPr/>
        </p:nvSpPr>
        <p:spPr>
          <a:xfrm>
            <a:off x="1424168" y="3792448"/>
            <a:ext cx="16873375" cy="9525"/>
          </a:xfrm>
          <a:prstGeom prst="rect">
            <a:avLst/>
          </a:prstGeom>
          <a:solidFill>
            <a:srgbClr val="131114"/>
          </a:solidFill>
        </p:spPr>
      </p:sp>
      <p:sp>
        <p:nvSpPr>
          <p:cNvPr id="7" name="AutoShape 7"/>
          <p:cNvSpPr/>
          <p:nvPr/>
        </p:nvSpPr>
        <p:spPr>
          <a:xfrm>
            <a:off x="1513812" y="8420069"/>
            <a:ext cx="16873375" cy="9525"/>
          </a:xfrm>
          <a:prstGeom prst="rect">
            <a:avLst/>
          </a:prstGeom>
          <a:solidFill>
            <a:srgbClr val="131114"/>
          </a:solidFill>
        </p:spPr>
      </p:sp>
      <p:pic>
        <p:nvPicPr>
          <p:cNvPr id="8" name="Picture 8"/>
          <p:cNvPicPr>
            <a:picLocks noChangeAspect="1"/>
          </p:cNvPicPr>
          <p:nvPr/>
        </p:nvPicPr>
        <p:blipFill>
          <a:blip r:embed="rId2"/>
          <a:srcRect l="4727" t="3689" r="2614" b="6100"/>
          <a:stretch>
            <a:fillRect/>
          </a:stretch>
        </p:blipFill>
        <p:spPr>
          <a:xfrm>
            <a:off x="1828800" y="3967470"/>
            <a:ext cx="4732625" cy="4279200"/>
          </a:xfrm>
          <a:prstGeom prst="rect">
            <a:avLst/>
          </a:prstGeom>
        </p:spPr>
      </p:pic>
      <p:pic>
        <p:nvPicPr>
          <p:cNvPr id="9" name="Picture 9"/>
          <p:cNvPicPr>
            <a:picLocks noChangeAspect="1"/>
          </p:cNvPicPr>
          <p:nvPr/>
        </p:nvPicPr>
        <p:blipFill>
          <a:blip r:embed="rId3"/>
          <a:srcRect/>
          <a:stretch>
            <a:fillRect/>
          </a:stretch>
        </p:blipFill>
        <p:spPr>
          <a:xfrm>
            <a:off x="7060693" y="4125792"/>
            <a:ext cx="5457722" cy="3638481"/>
          </a:xfrm>
          <a:prstGeom prst="rect">
            <a:avLst/>
          </a:prstGeom>
        </p:spPr>
      </p:pic>
      <p:pic>
        <p:nvPicPr>
          <p:cNvPr id="10" name="Picture 10"/>
          <p:cNvPicPr>
            <a:picLocks noChangeAspect="1"/>
          </p:cNvPicPr>
          <p:nvPr/>
        </p:nvPicPr>
        <p:blipFill>
          <a:blip r:embed="rId4"/>
          <a:srcRect l="6057" r="3712" b="1719"/>
          <a:stretch>
            <a:fillRect/>
          </a:stretch>
        </p:blipFill>
        <p:spPr>
          <a:xfrm>
            <a:off x="12587726" y="4528433"/>
            <a:ext cx="5700274" cy="2714220"/>
          </a:xfrm>
          <a:prstGeom prst="rect">
            <a:avLst/>
          </a:prstGeom>
        </p:spPr>
      </p:pic>
      <p:sp>
        <p:nvSpPr>
          <p:cNvPr id="11" name="TextBox 11"/>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10</a:t>
            </a:r>
          </a:p>
        </p:txBody>
      </p:sp>
      <p:sp>
        <p:nvSpPr>
          <p:cNvPr id="13" name="TextBox 13"/>
          <p:cNvSpPr txBox="1"/>
          <p:nvPr/>
        </p:nvSpPr>
        <p:spPr>
          <a:xfrm>
            <a:off x="2630914" y="1085850"/>
            <a:ext cx="14440797" cy="1036869"/>
          </a:xfrm>
          <a:prstGeom prst="rect">
            <a:avLst/>
          </a:prstGeom>
        </p:spPr>
        <p:txBody>
          <a:bodyPr lIns="0" tIns="0" rIns="0" bIns="0" rtlCol="0" anchor="t">
            <a:spAutoFit/>
          </a:bodyPr>
          <a:lstStyle/>
          <a:p>
            <a:pPr algn="ctr">
              <a:lnSpc>
                <a:spcPts val="7920"/>
              </a:lnSpc>
            </a:pPr>
            <a:r>
              <a:rPr lang="en-US" sz="7200">
                <a:solidFill>
                  <a:srgbClr val="131114"/>
                </a:solidFill>
                <a:latin typeface="HK Grotesk Medium"/>
              </a:rPr>
              <a:t>CRITICAL CAUSES OF CRISIS</a:t>
            </a:r>
          </a:p>
        </p:txBody>
      </p:sp>
      <p:sp>
        <p:nvSpPr>
          <p:cNvPr id="14" name="TextBox 14"/>
          <p:cNvSpPr txBox="1"/>
          <p:nvPr/>
        </p:nvSpPr>
        <p:spPr>
          <a:xfrm>
            <a:off x="2254187" y="8710784"/>
            <a:ext cx="3979759" cy="1039786"/>
          </a:xfrm>
          <a:prstGeom prst="rect">
            <a:avLst/>
          </a:prstGeom>
        </p:spPr>
        <p:txBody>
          <a:bodyPr lIns="0" tIns="0" rIns="0" bIns="0" rtlCol="0" anchor="t">
            <a:spAutoFit/>
          </a:bodyPr>
          <a:lstStyle/>
          <a:p>
            <a:pPr algn="ctr">
              <a:lnSpc>
                <a:spcPts val="2730"/>
              </a:lnSpc>
            </a:pPr>
            <a:r>
              <a:rPr lang="en-US" sz="2100" dirty="0">
                <a:solidFill>
                  <a:srgbClr val="131114"/>
                </a:solidFill>
                <a:latin typeface="HK Grotesk Light"/>
              </a:rPr>
              <a:t>Imbalances between humans, living organisms, nonliving entities, all constantly shifting</a:t>
            </a:r>
          </a:p>
        </p:txBody>
      </p:sp>
      <p:sp>
        <p:nvSpPr>
          <p:cNvPr id="15" name="TextBox 15"/>
          <p:cNvSpPr txBox="1"/>
          <p:nvPr/>
        </p:nvSpPr>
        <p:spPr>
          <a:xfrm>
            <a:off x="2254187" y="3112927"/>
            <a:ext cx="3979759" cy="419180"/>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POWER RELATIONS</a:t>
            </a:r>
          </a:p>
        </p:txBody>
      </p:sp>
      <p:sp>
        <p:nvSpPr>
          <p:cNvPr id="16" name="TextBox 16"/>
          <p:cNvSpPr txBox="1"/>
          <p:nvPr/>
        </p:nvSpPr>
        <p:spPr>
          <a:xfrm>
            <a:off x="7870976" y="3112927"/>
            <a:ext cx="3979759" cy="419180"/>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RACISM AND CLASSISM</a:t>
            </a:r>
          </a:p>
        </p:txBody>
      </p:sp>
      <p:sp>
        <p:nvSpPr>
          <p:cNvPr id="17" name="TextBox 17"/>
          <p:cNvSpPr txBox="1"/>
          <p:nvPr/>
        </p:nvSpPr>
        <p:spPr>
          <a:xfrm>
            <a:off x="12587726" y="3112927"/>
            <a:ext cx="5700274" cy="419180"/>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COLONIALISM AND CAPITALISM</a:t>
            </a:r>
          </a:p>
        </p:txBody>
      </p:sp>
      <p:sp>
        <p:nvSpPr>
          <p:cNvPr id="18" name="TextBox 18"/>
          <p:cNvSpPr txBox="1"/>
          <p:nvPr/>
        </p:nvSpPr>
        <p:spPr>
          <a:xfrm>
            <a:off x="7861433" y="8910435"/>
            <a:ext cx="4178132" cy="347865"/>
          </a:xfrm>
          <a:prstGeom prst="rect">
            <a:avLst/>
          </a:prstGeom>
        </p:spPr>
        <p:txBody>
          <a:bodyPr lIns="0" tIns="0" rIns="0" bIns="0" rtlCol="0" anchor="t">
            <a:spAutoFit/>
          </a:bodyPr>
          <a:lstStyle/>
          <a:p>
            <a:pPr algn="ctr">
              <a:lnSpc>
                <a:spcPts val="2730"/>
              </a:lnSpc>
            </a:pPr>
            <a:r>
              <a:rPr lang="en-US" sz="2100" dirty="0">
                <a:solidFill>
                  <a:srgbClr val="131114"/>
                </a:solidFill>
                <a:latin typeface="HK Grotesk Light"/>
              </a:rPr>
              <a:t>Ableism, Sexism, Transphobia, etc.</a:t>
            </a:r>
          </a:p>
        </p:txBody>
      </p:sp>
      <p:sp>
        <p:nvSpPr>
          <p:cNvPr id="19" name="TextBox 19"/>
          <p:cNvSpPr txBox="1"/>
          <p:nvPr/>
        </p:nvSpPr>
        <p:spPr>
          <a:xfrm>
            <a:off x="13447984" y="8737454"/>
            <a:ext cx="3979759" cy="693826"/>
          </a:xfrm>
          <a:prstGeom prst="rect">
            <a:avLst/>
          </a:prstGeom>
        </p:spPr>
        <p:txBody>
          <a:bodyPr lIns="0" tIns="0" rIns="0" bIns="0" rtlCol="0" anchor="t">
            <a:spAutoFit/>
          </a:bodyPr>
          <a:lstStyle/>
          <a:p>
            <a:pPr algn="ctr">
              <a:lnSpc>
                <a:spcPts val="2730"/>
              </a:lnSpc>
            </a:pPr>
            <a:r>
              <a:rPr lang="en-US" sz="2100" dirty="0">
                <a:solidFill>
                  <a:srgbClr val="131114"/>
                </a:solidFill>
                <a:latin typeface="HK Grotesk Light"/>
              </a:rPr>
              <a:t>Macroscale systemic imbalances between living and beyond living</a:t>
            </a:r>
          </a:p>
        </p:txBody>
      </p:sp>
      <p:sp>
        <p:nvSpPr>
          <p:cNvPr id="20" name="TextBox 20"/>
          <p:cNvSpPr txBox="1"/>
          <p:nvPr/>
        </p:nvSpPr>
        <p:spPr>
          <a:xfrm>
            <a:off x="2630914" y="9769060"/>
            <a:ext cx="3092706" cy="517940"/>
          </a:xfrm>
          <a:prstGeom prst="rect">
            <a:avLst/>
          </a:prstGeom>
        </p:spPr>
        <p:txBody>
          <a:bodyPr lIns="0" tIns="0" rIns="0" bIns="0" rtlCol="0" anchor="t">
            <a:spAutoFit/>
          </a:bodyPr>
          <a:lstStyle/>
          <a:p>
            <a:pPr algn="ctr">
              <a:lnSpc>
                <a:spcPts val="2141"/>
              </a:lnSpc>
            </a:pPr>
            <a:r>
              <a:rPr lang="en-US" sz="1529" dirty="0">
                <a:solidFill>
                  <a:srgbClr val="131114"/>
                </a:solidFill>
                <a:latin typeface="Open Sans Light"/>
              </a:rPr>
              <a:t>https://</a:t>
            </a:r>
            <a:r>
              <a:rPr lang="en-US" sz="1529" dirty="0" err="1">
                <a:solidFill>
                  <a:srgbClr val="131114"/>
                </a:solidFill>
                <a:latin typeface="Open Sans Light"/>
              </a:rPr>
              <a:t>themediastudentsblog.wordpress.com</a:t>
            </a:r>
            <a:r>
              <a:rPr lang="en-US" sz="1529" dirty="0">
                <a:solidFill>
                  <a:srgbClr val="131114"/>
                </a:solidFill>
                <a:latin typeface="Open Sans Light"/>
              </a:rPr>
              <a:t>/2017/02/11/</a:t>
            </a:r>
            <a:r>
              <a:rPr lang="en-US" sz="1529" dirty="0" err="1">
                <a:solidFill>
                  <a:srgbClr val="131114"/>
                </a:solidFill>
                <a:latin typeface="Open Sans Light"/>
              </a:rPr>
              <a:t>foucault</a:t>
            </a:r>
            <a:r>
              <a:rPr lang="en-US" sz="1529" dirty="0">
                <a:solidFill>
                  <a:srgbClr val="131114"/>
                </a:solidFill>
                <a:latin typeface="Open Sans Light"/>
              </a:rPr>
              <a:t>/</a:t>
            </a:r>
          </a:p>
        </p:txBody>
      </p:sp>
      <p:sp>
        <p:nvSpPr>
          <p:cNvPr id="21" name="TextBox 21"/>
          <p:cNvSpPr txBox="1"/>
          <p:nvPr/>
        </p:nvSpPr>
        <p:spPr>
          <a:xfrm>
            <a:off x="7390469" y="9721996"/>
            <a:ext cx="4978873" cy="465055"/>
          </a:xfrm>
          <a:prstGeom prst="rect">
            <a:avLst/>
          </a:prstGeom>
        </p:spPr>
        <p:txBody>
          <a:bodyPr lIns="0" tIns="0" rIns="0" bIns="0" rtlCol="0" anchor="t">
            <a:spAutoFit/>
          </a:bodyPr>
          <a:lstStyle/>
          <a:p>
            <a:pPr algn="ctr">
              <a:lnSpc>
                <a:spcPts val="1865"/>
              </a:lnSpc>
            </a:pPr>
            <a:r>
              <a:rPr lang="en-US" sz="1332" dirty="0">
                <a:solidFill>
                  <a:srgbClr val="131114"/>
                </a:solidFill>
                <a:latin typeface="Open Sans Light"/>
              </a:rPr>
              <a:t>https://</a:t>
            </a:r>
            <a:r>
              <a:rPr lang="en-US" sz="1332" dirty="0" err="1">
                <a:solidFill>
                  <a:srgbClr val="131114"/>
                </a:solidFill>
                <a:latin typeface="Open Sans Light"/>
              </a:rPr>
              <a:t>www.race.ed.ac.uk</a:t>
            </a:r>
            <a:r>
              <a:rPr lang="en-US" sz="1332" dirty="0">
                <a:solidFill>
                  <a:srgbClr val="131114"/>
                </a:solidFill>
                <a:latin typeface="Open Sans Light"/>
              </a:rPr>
              <a:t>/understanding-racial-capitalism-in-africa-a-study-of-the-nigerian-oil-dependent-capitalist-economy/</a:t>
            </a:r>
          </a:p>
        </p:txBody>
      </p:sp>
      <p:sp>
        <p:nvSpPr>
          <p:cNvPr id="22" name="TextBox 22"/>
          <p:cNvSpPr txBox="1"/>
          <p:nvPr/>
        </p:nvSpPr>
        <p:spPr>
          <a:xfrm>
            <a:off x="13982685" y="9721996"/>
            <a:ext cx="3089026" cy="465055"/>
          </a:xfrm>
          <a:prstGeom prst="rect">
            <a:avLst/>
          </a:prstGeom>
        </p:spPr>
        <p:txBody>
          <a:bodyPr lIns="0" tIns="0" rIns="0" bIns="0" rtlCol="0" anchor="t">
            <a:spAutoFit/>
          </a:bodyPr>
          <a:lstStyle/>
          <a:p>
            <a:pPr algn="ctr">
              <a:lnSpc>
                <a:spcPts val="1865"/>
              </a:lnSpc>
            </a:pPr>
            <a:r>
              <a:rPr lang="en-US" sz="1332" dirty="0">
                <a:solidFill>
                  <a:srgbClr val="131114"/>
                </a:solidFill>
                <a:latin typeface="Open Sans Light"/>
              </a:rPr>
              <a:t>https://</a:t>
            </a:r>
            <a:r>
              <a:rPr lang="en-US" sz="1332" dirty="0" err="1">
                <a:solidFill>
                  <a:srgbClr val="131114"/>
                </a:solidFill>
                <a:latin typeface="Open Sans Light"/>
              </a:rPr>
              <a:t>decolonialatlas.wordpress.com</a:t>
            </a:r>
            <a:r>
              <a:rPr lang="en-US" sz="1332" dirty="0">
                <a:solidFill>
                  <a:srgbClr val="131114"/>
                </a:solidFill>
                <a:latin typeface="Open Sans Light"/>
              </a:rPr>
              <a:t>/2014/11/03/settler-states-of-the-world/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rot="-5400000">
            <a:off x="5171119" y="-1215255"/>
            <a:ext cx="9604" cy="7522592"/>
          </a:xfrm>
          <a:prstGeom prst="rect">
            <a:avLst/>
          </a:prstGeom>
          <a:solidFill>
            <a:srgbClr val="131114"/>
          </a:solidFill>
        </p:spPr>
      </p:sp>
      <p:sp>
        <p:nvSpPr>
          <p:cNvPr id="5" name="AutoShape 5"/>
          <p:cNvSpPr/>
          <p:nvPr/>
        </p:nvSpPr>
        <p:spPr>
          <a:xfrm>
            <a:off x="8946760" y="8088720"/>
            <a:ext cx="9350783" cy="9525"/>
          </a:xfrm>
          <a:prstGeom prst="rect">
            <a:avLst/>
          </a:prstGeom>
          <a:solidFill>
            <a:srgbClr val="131114"/>
          </a:solidFill>
        </p:spPr>
      </p:sp>
      <p:pic>
        <p:nvPicPr>
          <p:cNvPr id="6" name="Picture 6"/>
          <p:cNvPicPr>
            <a:picLocks noChangeAspect="1"/>
          </p:cNvPicPr>
          <p:nvPr/>
        </p:nvPicPr>
        <p:blipFill>
          <a:blip r:embed="rId2"/>
          <a:srcRect l="5971" t="14726" r="5451" b="7298"/>
          <a:stretch>
            <a:fillRect/>
          </a:stretch>
        </p:blipFill>
        <p:spPr>
          <a:xfrm>
            <a:off x="3047753" y="1773759"/>
            <a:ext cx="13208038" cy="7857962"/>
          </a:xfrm>
          <a:prstGeom prst="rect">
            <a:avLst/>
          </a:prstGeom>
        </p:spPr>
      </p:pic>
      <p:sp>
        <p:nvSpPr>
          <p:cNvPr id="7" name="TextBox 7"/>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11</a:t>
            </a:r>
          </a:p>
        </p:txBody>
      </p:sp>
      <p:sp>
        <p:nvSpPr>
          <p:cNvPr id="9" name="TextBox 9"/>
          <p:cNvSpPr txBox="1"/>
          <p:nvPr/>
        </p:nvSpPr>
        <p:spPr>
          <a:xfrm>
            <a:off x="1855503" y="589280"/>
            <a:ext cx="7081713" cy="908518"/>
          </a:xfrm>
          <a:prstGeom prst="rect">
            <a:avLst/>
          </a:prstGeom>
        </p:spPr>
        <p:txBody>
          <a:bodyPr lIns="0" tIns="0" rIns="0" bIns="0" rtlCol="0" anchor="t">
            <a:spAutoFit/>
          </a:bodyPr>
          <a:lstStyle/>
          <a:p>
            <a:pPr marL="345440" lvl="1">
              <a:lnSpc>
                <a:spcPts val="3519"/>
              </a:lnSpc>
            </a:pPr>
            <a:r>
              <a:rPr lang="en-US" sz="3199" dirty="0">
                <a:solidFill>
                  <a:srgbClr val="131114"/>
                </a:solidFill>
                <a:latin typeface="HK Grotesk Light Italics"/>
              </a:rPr>
              <a:t>1. Mapping </a:t>
            </a:r>
            <a:r>
              <a:rPr lang="en-US" sz="3199" dirty="0">
                <a:solidFill>
                  <a:srgbClr val="FF1616"/>
                </a:solidFill>
                <a:latin typeface="HK Grotesk Light Bold Italics"/>
              </a:rPr>
              <a:t>Critical</a:t>
            </a:r>
            <a:r>
              <a:rPr lang="en-US" sz="3199" dirty="0">
                <a:solidFill>
                  <a:srgbClr val="131114"/>
                </a:solidFill>
                <a:latin typeface="HK Grotesk Light Italics"/>
              </a:rPr>
              <a:t> Social Feedbacks </a:t>
            </a:r>
          </a:p>
          <a:p>
            <a:pPr>
              <a:lnSpc>
                <a:spcPts val="3520"/>
              </a:lnSpc>
            </a:pPr>
            <a:r>
              <a:rPr lang="en-US" sz="3200" dirty="0">
                <a:solidFill>
                  <a:srgbClr val="131114"/>
                </a:solidFill>
                <a:latin typeface="HK Grotesk Light Italics"/>
              </a:rPr>
              <a:t>      in Climate System</a:t>
            </a:r>
          </a:p>
        </p:txBody>
      </p:sp>
      <p:pic>
        <p:nvPicPr>
          <p:cNvPr id="10" name="Picture 9">
            <a:extLst>
              <a:ext uri="{FF2B5EF4-FFF2-40B4-BE49-F238E27FC236}">
                <a16:creationId xmlns:a16="http://schemas.microsoft.com/office/drawing/2014/main" id="{AF2EF78D-91CC-8D65-F687-1E8E01E24889}"/>
              </a:ext>
            </a:extLst>
          </p:cNvPr>
          <p:cNvPicPr>
            <a:picLocks noChangeAspect="1"/>
          </p:cNvPicPr>
          <p:nvPr/>
        </p:nvPicPr>
        <p:blipFill rotWithShape="1">
          <a:blip r:embed="rId3">
            <a:extLst>
              <a:ext uri="{28A0092B-C50C-407E-A947-70E740481C1C}">
                <a14:useLocalDpi xmlns:a14="http://schemas.microsoft.com/office/drawing/2010/main" val="0"/>
              </a:ext>
            </a:extLst>
          </a:blip>
          <a:srcRect l="12541" t="20579" r="13232" b="21628"/>
          <a:stretch/>
        </p:blipFill>
        <p:spPr>
          <a:xfrm>
            <a:off x="119770" y="8513241"/>
            <a:ext cx="3824877" cy="174051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1414625" y="4189546"/>
            <a:ext cx="16995136" cy="9525"/>
          </a:xfrm>
          <a:prstGeom prst="rect">
            <a:avLst/>
          </a:prstGeom>
          <a:solidFill>
            <a:srgbClr val="131114"/>
          </a:solidFill>
        </p:spPr>
      </p:sp>
      <p:sp>
        <p:nvSpPr>
          <p:cNvPr id="4" name="AutoShape 4"/>
          <p:cNvSpPr/>
          <p:nvPr/>
        </p:nvSpPr>
        <p:spPr>
          <a:xfrm>
            <a:off x="7035958" y="4189546"/>
            <a:ext cx="9525" cy="6097454"/>
          </a:xfrm>
          <a:prstGeom prst="rect">
            <a:avLst/>
          </a:prstGeom>
          <a:solidFill>
            <a:srgbClr val="131114"/>
          </a:solidFill>
        </p:spPr>
      </p:sp>
      <p:sp>
        <p:nvSpPr>
          <p:cNvPr id="5" name="AutoShape 5"/>
          <p:cNvSpPr/>
          <p:nvPr/>
        </p:nvSpPr>
        <p:spPr>
          <a:xfrm>
            <a:off x="12650629" y="4199071"/>
            <a:ext cx="9525" cy="6097454"/>
          </a:xfrm>
          <a:prstGeom prst="rect">
            <a:avLst/>
          </a:prstGeom>
          <a:solidFill>
            <a:srgbClr val="131114"/>
          </a:solidFill>
        </p:spPr>
      </p:sp>
      <p:sp>
        <p:nvSpPr>
          <p:cNvPr id="6" name="AutoShape 6"/>
          <p:cNvSpPr/>
          <p:nvPr/>
        </p:nvSpPr>
        <p:spPr>
          <a:xfrm>
            <a:off x="9793367" y="-122164"/>
            <a:ext cx="9525" cy="4330760"/>
          </a:xfrm>
          <a:prstGeom prst="rect">
            <a:avLst/>
          </a:prstGeom>
          <a:solidFill>
            <a:srgbClr val="131114"/>
          </a:solidFill>
        </p:spPr>
      </p:sp>
      <p:pic>
        <p:nvPicPr>
          <p:cNvPr id="7" name="Picture 7"/>
          <p:cNvPicPr>
            <a:picLocks noChangeAspect="1"/>
          </p:cNvPicPr>
          <p:nvPr/>
        </p:nvPicPr>
        <p:blipFill>
          <a:blip r:embed="rId2"/>
          <a:srcRect l="12898" t="13756" r="13248" b="6663"/>
          <a:stretch>
            <a:fillRect/>
          </a:stretch>
        </p:blipFill>
        <p:spPr>
          <a:xfrm>
            <a:off x="4343400" y="1483448"/>
            <a:ext cx="9815474" cy="8571459"/>
          </a:xfrm>
          <a:prstGeom prst="rect">
            <a:avLst/>
          </a:prstGeom>
        </p:spPr>
      </p:pic>
      <p:sp>
        <p:nvSpPr>
          <p:cNvPr id="8" name="TextBox 8"/>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12</a:t>
            </a:r>
          </a:p>
        </p:txBody>
      </p:sp>
      <p:sp>
        <p:nvSpPr>
          <p:cNvPr id="10" name="TextBox 10"/>
          <p:cNvSpPr txBox="1"/>
          <p:nvPr/>
        </p:nvSpPr>
        <p:spPr>
          <a:xfrm>
            <a:off x="2424501" y="762000"/>
            <a:ext cx="6009740" cy="466396"/>
          </a:xfrm>
          <a:prstGeom prst="rect">
            <a:avLst/>
          </a:prstGeom>
        </p:spPr>
        <p:txBody>
          <a:bodyPr lIns="0" tIns="0" rIns="0" bIns="0" rtlCol="0" anchor="t">
            <a:spAutoFit/>
          </a:bodyPr>
          <a:lstStyle/>
          <a:p>
            <a:pPr>
              <a:lnSpc>
                <a:spcPts val="3520"/>
              </a:lnSpc>
            </a:pPr>
            <a:r>
              <a:rPr lang="en-US" sz="3200">
                <a:solidFill>
                  <a:srgbClr val="131114"/>
                </a:solidFill>
                <a:latin typeface="HK Grotesk Light Italics"/>
              </a:rPr>
              <a:t>2. Identifying Interventions</a:t>
            </a:r>
          </a:p>
        </p:txBody>
      </p:sp>
      <p:pic>
        <p:nvPicPr>
          <p:cNvPr id="12" name="Picture 11">
            <a:extLst>
              <a:ext uri="{FF2B5EF4-FFF2-40B4-BE49-F238E27FC236}">
                <a16:creationId xmlns:a16="http://schemas.microsoft.com/office/drawing/2014/main" id="{A1F6B2D1-2351-7913-A899-9F0E7D5056D2}"/>
              </a:ext>
            </a:extLst>
          </p:cNvPr>
          <p:cNvPicPr>
            <a:picLocks noChangeAspect="1"/>
          </p:cNvPicPr>
          <p:nvPr/>
        </p:nvPicPr>
        <p:blipFill rotWithShape="1">
          <a:blip r:embed="rId3">
            <a:extLst>
              <a:ext uri="{28A0092B-C50C-407E-A947-70E740481C1C}">
                <a14:useLocalDpi xmlns:a14="http://schemas.microsoft.com/office/drawing/2010/main" val="0"/>
              </a:ext>
            </a:extLst>
          </a:blip>
          <a:srcRect l="12541" t="20579" r="13232" b="21628"/>
          <a:stretch/>
        </p:blipFill>
        <p:spPr>
          <a:xfrm>
            <a:off x="14370107" y="7518357"/>
            <a:ext cx="3824877" cy="174051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5" name="AutoShape 5"/>
          <p:cNvSpPr/>
          <p:nvPr/>
        </p:nvSpPr>
        <p:spPr>
          <a:xfrm>
            <a:off x="7572181" y="-286581"/>
            <a:ext cx="9525" cy="10879211"/>
          </a:xfrm>
          <a:prstGeom prst="rect">
            <a:avLst/>
          </a:prstGeom>
          <a:solidFill>
            <a:srgbClr val="131114"/>
          </a:solidFill>
        </p:spPr>
      </p:sp>
      <p:sp>
        <p:nvSpPr>
          <p:cNvPr id="6" name="TextBox 6"/>
          <p:cNvSpPr txBox="1"/>
          <p:nvPr/>
        </p:nvSpPr>
        <p:spPr>
          <a:xfrm>
            <a:off x="2125350" y="3885912"/>
            <a:ext cx="4745649" cy="2515176"/>
          </a:xfrm>
          <a:prstGeom prst="rect">
            <a:avLst/>
          </a:prstGeom>
        </p:spPr>
        <p:txBody>
          <a:bodyPr lIns="0" tIns="0" rIns="0" bIns="0" rtlCol="0" anchor="t">
            <a:spAutoFit/>
          </a:bodyPr>
          <a:lstStyle/>
          <a:p>
            <a:pPr>
              <a:lnSpc>
                <a:spcPts val="9680"/>
              </a:lnSpc>
            </a:pPr>
            <a:r>
              <a:rPr lang="en-US" sz="8800" dirty="0">
                <a:solidFill>
                  <a:srgbClr val="131114"/>
                </a:solidFill>
                <a:latin typeface="HK Grotesk Medium"/>
              </a:rPr>
              <a:t>Class</a:t>
            </a:r>
          </a:p>
          <a:p>
            <a:pPr>
              <a:lnSpc>
                <a:spcPts val="9680"/>
              </a:lnSpc>
            </a:pPr>
            <a:r>
              <a:rPr lang="en-US" sz="8800" dirty="0">
                <a:solidFill>
                  <a:srgbClr val="131114"/>
                </a:solidFill>
                <a:latin typeface="HK Grotesk Medium"/>
              </a:rPr>
              <a:t>Overview</a:t>
            </a:r>
          </a:p>
        </p:txBody>
      </p:sp>
      <p:grpSp>
        <p:nvGrpSpPr>
          <p:cNvPr id="7" name="Group 7"/>
          <p:cNvGrpSpPr/>
          <p:nvPr/>
        </p:nvGrpSpPr>
        <p:grpSpPr>
          <a:xfrm>
            <a:off x="8282888" y="5028064"/>
            <a:ext cx="8675459" cy="608015"/>
            <a:chOff x="-20320" y="375978"/>
            <a:chExt cx="11567278" cy="810687"/>
          </a:xfrm>
        </p:grpSpPr>
        <p:sp>
          <p:nvSpPr>
            <p:cNvPr id="8" name="TextBox 8"/>
            <p:cNvSpPr txBox="1"/>
            <p:nvPr/>
          </p:nvSpPr>
          <p:spPr>
            <a:xfrm>
              <a:off x="0" y="666094"/>
              <a:ext cx="11546958" cy="520571"/>
            </a:xfrm>
            <a:prstGeom prst="rect">
              <a:avLst/>
            </a:prstGeom>
          </p:spPr>
          <p:txBody>
            <a:bodyPr lIns="0" tIns="0" rIns="0" bIns="0" rtlCol="0" anchor="t">
              <a:spAutoFit/>
            </a:bodyPr>
            <a:lstStyle/>
            <a:p>
              <a:pPr>
                <a:lnSpc>
                  <a:spcPts val="3120"/>
                </a:lnSpc>
              </a:pPr>
              <a:endParaRPr lang="en-US" sz="2400" dirty="0">
                <a:solidFill>
                  <a:srgbClr val="131114"/>
                </a:solidFill>
                <a:latin typeface="HK Grotesk Light"/>
              </a:endParaRPr>
            </a:p>
          </p:txBody>
        </p:sp>
        <p:sp>
          <p:nvSpPr>
            <p:cNvPr id="9" name="TextBox 9"/>
            <p:cNvSpPr txBox="1"/>
            <p:nvPr/>
          </p:nvSpPr>
          <p:spPr>
            <a:xfrm>
              <a:off x="-20320" y="375978"/>
              <a:ext cx="11546958" cy="569216"/>
            </a:xfrm>
            <a:prstGeom prst="rect">
              <a:avLst/>
            </a:prstGeom>
          </p:spPr>
          <p:txBody>
            <a:bodyPr lIns="0" tIns="0" rIns="0" bIns="0" rtlCol="0" anchor="t">
              <a:spAutoFit/>
            </a:bodyPr>
            <a:lstStyle/>
            <a:p>
              <a:pPr>
                <a:lnSpc>
                  <a:spcPts val="3379"/>
                </a:lnSpc>
              </a:pPr>
              <a:r>
                <a:rPr lang="en-US" sz="2599" dirty="0">
                  <a:solidFill>
                    <a:srgbClr val="131114"/>
                  </a:solidFill>
                  <a:latin typeface="HK Grotesk Medium"/>
                </a:rPr>
                <a:t>Applying A Critical Systems Approach to Climate Change</a:t>
              </a:r>
            </a:p>
          </p:txBody>
        </p:sp>
      </p:grpSp>
      <p:sp>
        <p:nvSpPr>
          <p:cNvPr id="12" name="TextBox 12"/>
          <p:cNvSpPr txBox="1"/>
          <p:nvPr/>
        </p:nvSpPr>
        <p:spPr>
          <a:xfrm>
            <a:off x="8298128" y="7779632"/>
            <a:ext cx="8660219" cy="426912"/>
          </a:xfrm>
          <a:prstGeom prst="rect">
            <a:avLst/>
          </a:prstGeom>
        </p:spPr>
        <p:txBody>
          <a:bodyPr lIns="0" tIns="0" rIns="0" bIns="0" rtlCol="0" anchor="t">
            <a:spAutoFit/>
          </a:bodyPr>
          <a:lstStyle/>
          <a:p>
            <a:pPr>
              <a:lnSpc>
                <a:spcPts val="3379"/>
              </a:lnSpc>
            </a:pPr>
            <a:r>
              <a:rPr lang="en-US" sz="2599" dirty="0">
                <a:solidFill>
                  <a:srgbClr val="131114"/>
                </a:solidFill>
                <a:latin typeface="HK Grotesk Medium"/>
              </a:rPr>
              <a:t>Discussion</a:t>
            </a:r>
          </a:p>
        </p:txBody>
      </p:sp>
      <p:sp>
        <p:nvSpPr>
          <p:cNvPr id="15" name="TextBox 15"/>
          <p:cNvSpPr txBox="1"/>
          <p:nvPr/>
        </p:nvSpPr>
        <p:spPr>
          <a:xfrm>
            <a:off x="8095156" y="910506"/>
            <a:ext cx="9679394" cy="2507994"/>
          </a:xfrm>
          <a:prstGeom prst="rect">
            <a:avLst/>
          </a:prstGeom>
        </p:spPr>
        <p:txBody>
          <a:bodyPr wrap="square" lIns="0" tIns="0" rIns="0" bIns="0" rtlCol="0" anchor="t">
            <a:spAutoFit/>
          </a:bodyPr>
          <a:lstStyle/>
          <a:p>
            <a:pPr>
              <a:lnSpc>
                <a:spcPts val="3379"/>
              </a:lnSpc>
            </a:pPr>
            <a:r>
              <a:rPr lang="en-US" sz="2599" dirty="0">
                <a:solidFill>
                  <a:srgbClr val="131114"/>
                </a:solidFill>
                <a:latin typeface="HK Grotesk Medium"/>
              </a:rPr>
              <a:t>- Bali Principles of Climate Justice, (2002)</a:t>
            </a:r>
          </a:p>
          <a:p>
            <a:pPr>
              <a:lnSpc>
                <a:spcPts val="3379"/>
              </a:lnSpc>
            </a:pPr>
            <a:r>
              <a:rPr lang="en-US" sz="2599" dirty="0">
                <a:solidFill>
                  <a:srgbClr val="131114"/>
                </a:solidFill>
                <a:latin typeface="HK Grotesk Medium"/>
              </a:rPr>
              <a:t>- Shephard and Corbin-Mark (2009), Climate Justice</a:t>
            </a:r>
          </a:p>
          <a:p>
            <a:r>
              <a:rPr lang="en-US" sz="2599" dirty="0">
                <a:solidFill>
                  <a:srgbClr val="131114"/>
                </a:solidFill>
                <a:latin typeface="HK Grotesk Medium"/>
              </a:rPr>
              <a:t>- Lennon (2021) Energy transitions in a time of intersecting precarities: from reductive environmentalism to antiracist praxis</a:t>
            </a:r>
          </a:p>
          <a:p>
            <a:r>
              <a:rPr lang="en-US" sz="2599">
                <a:solidFill>
                  <a:srgbClr val="131114"/>
                </a:solidFill>
                <a:latin typeface="HK Grotesk Medium"/>
              </a:rPr>
              <a:t>- Hebdon</a:t>
            </a:r>
            <a:r>
              <a:rPr lang="en-US" sz="2599" dirty="0">
                <a:solidFill>
                  <a:srgbClr val="131114"/>
                </a:solidFill>
                <a:latin typeface="HK Grotesk Medium"/>
              </a:rPr>
              <a:t> et al (2016), Pedagogy and Climate Change</a:t>
            </a:r>
          </a:p>
          <a:p>
            <a:endParaRPr lang="en-US" sz="2599" dirty="0">
              <a:solidFill>
                <a:srgbClr val="131114"/>
              </a:solidFill>
              <a:latin typeface="HK Grotesk Medium"/>
            </a:endParaRPr>
          </a:p>
        </p:txBody>
      </p:sp>
      <p:sp>
        <p:nvSpPr>
          <p:cNvPr id="16" name="AutoShape 16"/>
          <p:cNvSpPr/>
          <p:nvPr/>
        </p:nvSpPr>
        <p:spPr>
          <a:xfrm rot="-5400000">
            <a:off x="12925328" y="-1885493"/>
            <a:ext cx="9525" cy="10715819"/>
          </a:xfrm>
          <a:prstGeom prst="rect">
            <a:avLst/>
          </a:prstGeom>
          <a:solidFill>
            <a:srgbClr val="131114"/>
          </a:solidFill>
        </p:spPr>
      </p:sp>
      <p:sp>
        <p:nvSpPr>
          <p:cNvPr id="17" name="AutoShape 17"/>
          <p:cNvSpPr/>
          <p:nvPr/>
        </p:nvSpPr>
        <p:spPr>
          <a:xfrm rot="-5400000">
            <a:off x="12925328" y="1456674"/>
            <a:ext cx="9525" cy="10715819"/>
          </a:xfrm>
          <a:prstGeom prst="rect">
            <a:avLst/>
          </a:prstGeom>
          <a:solidFill>
            <a:srgbClr val="131114"/>
          </a:solidFill>
        </p:spPr>
      </p:sp>
    </p:spTree>
    <p:extLst>
      <p:ext uri="{BB962C8B-B14F-4D97-AF65-F5344CB8AC3E}">
        <p14:creationId xmlns:p14="http://schemas.microsoft.com/office/powerpoint/2010/main" val="588224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7948927" y="-74539"/>
            <a:ext cx="9537" cy="10536221"/>
          </a:xfrm>
          <a:prstGeom prst="rect">
            <a:avLst/>
          </a:prstGeom>
          <a:solidFill>
            <a:srgbClr val="131114"/>
          </a:solidFill>
        </p:spPr>
      </p:sp>
      <p:sp>
        <p:nvSpPr>
          <p:cNvPr id="4" name="AutoShape 4"/>
          <p:cNvSpPr/>
          <p:nvPr/>
        </p:nvSpPr>
        <p:spPr>
          <a:xfrm>
            <a:off x="13597778" y="-80132"/>
            <a:ext cx="9525" cy="10541814"/>
          </a:xfrm>
          <a:prstGeom prst="rect">
            <a:avLst/>
          </a:prstGeom>
          <a:solidFill>
            <a:srgbClr val="131114"/>
          </a:solidFill>
        </p:spPr>
      </p:sp>
      <p:sp>
        <p:nvSpPr>
          <p:cNvPr id="5" name="AutoShape 5"/>
          <p:cNvSpPr/>
          <p:nvPr/>
        </p:nvSpPr>
        <p:spPr>
          <a:xfrm>
            <a:off x="13597778" y="5135497"/>
            <a:ext cx="4690222" cy="9525"/>
          </a:xfrm>
          <a:prstGeom prst="rect">
            <a:avLst/>
          </a:prstGeom>
          <a:solidFill>
            <a:srgbClr val="131114"/>
          </a:solidFill>
        </p:spPr>
      </p:sp>
      <p:pic>
        <p:nvPicPr>
          <p:cNvPr id="6" name="Picture 6"/>
          <p:cNvPicPr>
            <a:picLocks noChangeAspect="1"/>
          </p:cNvPicPr>
          <p:nvPr/>
        </p:nvPicPr>
        <p:blipFill>
          <a:blip r:embed="rId2"/>
          <a:srcRect l="8407" t="17811" r="8708" b="10525"/>
          <a:stretch>
            <a:fillRect/>
          </a:stretch>
        </p:blipFill>
        <p:spPr>
          <a:xfrm>
            <a:off x="876300" y="900869"/>
            <a:ext cx="16726100" cy="9386131"/>
          </a:xfrm>
          <a:prstGeom prst="rect">
            <a:avLst/>
          </a:prstGeom>
        </p:spPr>
      </p:pic>
      <p:sp>
        <p:nvSpPr>
          <p:cNvPr id="7" name="TextBox 7"/>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13</a:t>
            </a:r>
          </a:p>
        </p:txBody>
      </p:sp>
      <p:sp>
        <p:nvSpPr>
          <p:cNvPr id="8" name="TextBox 8"/>
          <p:cNvSpPr txBox="1"/>
          <p:nvPr/>
        </p:nvSpPr>
        <p:spPr>
          <a:xfrm>
            <a:off x="13691988" y="118480"/>
            <a:ext cx="4501802" cy="466396"/>
          </a:xfrm>
          <a:prstGeom prst="rect">
            <a:avLst/>
          </a:prstGeom>
        </p:spPr>
        <p:txBody>
          <a:bodyPr lIns="0" tIns="0" rIns="0" bIns="0" rtlCol="0" anchor="t">
            <a:spAutoFit/>
          </a:bodyPr>
          <a:lstStyle/>
          <a:p>
            <a:pPr>
              <a:lnSpc>
                <a:spcPts val="3520"/>
              </a:lnSpc>
            </a:pPr>
            <a:r>
              <a:rPr lang="en-US" sz="3200">
                <a:solidFill>
                  <a:srgbClr val="131114"/>
                </a:solidFill>
                <a:latin typeface="HK Grotesk Light Italics"/>
              </a:rPr>
              <a:t>3. Applying Experiments</a:t>
            </a:r>
          </a:p>
        </p:txBody>
      </p:sp>
      <p:pic>
        <p:nvPicPr>
          <p:cNvPr id="9" name="Picture 8">
            <a:extLst>
              <a:ext uri="{FF2B5EF4-FFF2-40B4-BE49-F238E27FC236}">
                <a16:creationId xmlns:a16="http://schemas.microsoft.com/office/drawing/2014/main" id="{FB44C3B0-6472-D84E-ADF1-1520613B5374}"/>
              </a:ext>
            </a:extLst>
          </p:cNvPr>
          <p:cNvPicPr>
            <a:picLocks noChangeAspect="1"/>
          </p:cNvPicPr>
          <p:nvPr/>
        </p:nvPicPr>
        <p:blipFill rotWithShape="1">
          <a:blip r:embed="rId3">
            <a:extLst>
              <a:ext uri="{28A0092B-C50C-407E-A947-70E740481C1C}">
                <a14:useLocalDpi xmlns:a14="http://schemas.microsoft.com/office/drawing/2010/main" val="0"/>
              </a:ext>
            </a:extLst>
          </a:blip>
          <a:srcRect l="12541" t="20579" r="13232" b="21628"/>
          <a:stretch/>
        </p:blipFill>
        <p:spPr>
          <a:xfrm>
            <a:off x="14507573" y="8268067"/>
            <a:ext cx="3137169" cy="142757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7007383" y="-112639"/>
            <a:ext cx="9525" cy="10713964"/>
          </a:xfrm>
          <a:prstGeom prst="rect">
            <a:avLst/>
          </a:prstGeom>
          <a:solidFill>
            <a:srgbClr val="131114"/>
          </a:solidFill>
        </p:spPr>
      </p:sp>
      <p:sp>
        <p:nvSpPr>
          <p:cNvPr id="4" name="AutoShape 4"/>
          <p:cNvSpPr/>
          <p:nvPr/>
        </p:nvSpPr>
        <p:spPr>
          <a:xfrm>
            <a:off x="12600140" y="0"/>
            <a:ext cx="9569" cy="10161514"/>
          </a:xfrm>
          <a:prstGeom prst="rect">
            <a:avLst/>
          </a:prstGeom>
          <a:solidFill>
            <a:srgbClr val="131114"/>
          </a:solidFill>
        </p:spPr>
      </p:sp>
      <p:sp>
        <p:nvSpPr>
          <p:cNvPr id="5" name="AutoShape 5"/>
          <p:cNvSpPr/>
          <p:nvPr/>
        </p:nvSpPr>
        <p:spPr>
          <a:xfrm>
            <a:off x="12609710" y="5143500"/>
            <a:ext cx="5678290" cy="9657"/>
          </a:xfrm>
          <a:prstGeom prst="rect">
            <a:avLst/>
          </a:prstGeom>
          <a:solidFill>
            <a:srgbClr val="131114"/>
          </a:solidFill>
        </p:spPr>
      </p:sp>
      <p:sp>
        <p:nvSpPr>
          <p:cNvPr id="6" name="AutoShape 6"/>
          <p:cNvSpPr/>
          <p:nvPr/>
        </p:nvSpPr>
        <p:spPr>
          <a:xfrm>
            <a:off x="1424168" y="5022317"/>
            <a:ext cx="5583215" cy="9657"/>
          </a:xfrm>
          <a:prstGeom prst="rect">
            <a:avLst/>
          </a:prstGeom>
          <a:solidFill>
            <a:srgbClr val="131114"/>
          </a:solidFill>
        </p:spPr>
      </p:sp>
      <p:pic>
        <p:nvPicPr>
          <p:cNvPr id="7" name="Picture 7"/>
          <p:cNvPicPr>
            <a:picLocks noChangeAspect="1"/>
          </p:cNvPicPr>
          <p:nvPr/>
        </p:nvPicPr>
        <p:blipFill>
          <a:blip r:embed="rId2"/>
          <a:srcRect/>
          <a:stretch>
            <a:fillRect/>
          </a:stretch>
        </p:blipFill>
        <p:spPr>
          <a:xfrm>
            <a:off x="7921899" y="361620"/>
            <a:ext cx="9738783" cy="7318724"/>
          </a:xfrm>
          <a:prstGeom prst="rect">
            <a:avLst/>
          </a:prstGeom>
        </p:spPr>
      </p:pic>
      <p:pic>
        <p:nvPicPr>
          <p:cNvPr id="8" name="Picture 8"/>
          <p:cNvPicPr>
            <a:picLocks noChangeAspect="1"/>
          </p:cNvPicPr>
          <p:nvPr/>
        </p:nvPicPr>
        <p:blipFill>
          <a:blip r:embed="rId3"/>
          <a:srcRect/>
          <a:stretch>
            <a:fillRect/>
          </a:stretch>
        </p:blipFill>
        <p:spPr>
          <a:xfrm>
            <a:off x="1859680" y="5512782"/>
            <a:ext cx="5775878" cy="4335125"/>
          </a:xfrm>
          <a:prstGeom prst="rect">
            <a:avLst/>
          </a:prstGeom>
        </p:spPr>
      </p:pic>
      <p:sp>
        <p:nvSpPr>
          <p:cNvPr id="9" name="TextBox 9"/>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14</a:t>
            </a:r>
          </a:p>
        </p:txBody>
      </p:sp>
      <p:sp>
        <p:nvSpPr>
          <p:cNvPr id="11" name="TextBox 11"/>
          <p:cNvSpPr txBox="1"/>
          <p:nvPr/>
        </p:nvSpPr>
        <p:spPr>
          <a:xfrm>
            <a:off x="1859680" y="2978233"/>
            <a:ext cx="3863365" cy="1800815"/>
          </a:xfrm>
          <a:prstGeom prst="rect">
            <a:avLst/>
          </a:prstGeom>
        </p:spPr>
        <p:txBody>
          <a:bodyPr lIns="0" tIns="0" rIns="0" bIns="0" rtlCol="0" anchor="t">
            <a:spAutoFit/>
          </a:bodyPr>
          <a:lstStyle/>
          <a:p>
            <a:pPr>
              <a:lnSpc>
                <a:spcPts val="3520"/>
              </a:lnSpc>
            </a:pPr>
            <a:r>
              <a:rPr lang="en-US" sz="3200">
                <a:solidFill>
                  <a:srgbClr val="131114"/>
                </a:solidFill>
                <a:latin typeface="HK Grotesk Light Italics"/>
              </a:rPr>
              <a:t>The NYC Mayor's Office of Environmental Remediation</a:t>
            </a:r>
          </a:p>
        </p:txBody>
      </p:sp>
      <p:sp>
        <p:nvSpPr>
          <p:cNvPr id="12" name="TextBox 12"/>
          <p:cNvSpPr txBox="1"/>
          <p:nvPr/>
        </p:nvSpPr>
        <p:spPr>
          <a:xfrm>
            <a:off x="1859680" y="390195"/>
            <a:ext cx="3455702" cy="2568988"/>
          </a:xfrm>
          <a:prstGeom prst="rect">
            <a:avLst/>
          </a:prstGeom>
        </p:spPr>
        <p:txBody>
          <a:bodyPr lIns="0" tIns="0" rIns="0" bIns="0" rtlCol="0" anchor="t">
            <a:spAutoFit/>
          </a:bodyPr>
          <a:lstStyle/>
          <a:p>
            <a:pPr>
              <a:lnSpc>
                <a:spcPts val="5003"/>
              </a:lnSpc>
            </a:pPr>
            <a:r>
              <a:rPr lang="en-US" sz="4548" dirty="0">
                <a:solidFill>
                  <a:srgbClr val="131114"/>
                </a:solidFill>
                <a:latin typeface="HK Grotesk Medium"/>
              </a:rPr>
              <a:t>Clean </a:t>
            </a:r>
          </a:p>
          <a:p>
            <a:pPr>
              <a:lnSpc>
                <a:spcPts val="5003"/>
              </a:lnSpc>
            </a:pPr>
            <a:r>
              <a:rPr lang="en-US" sz="4548" dirty="0">
                <a:solidFill>
                  <a:srgbClr val="131114"/>
                </a:solidFill>
                <a:latin typeface="HK Grotesk Medium"/>
              </a:rPr>
              <a:t>Soil </a:t>
            </a:r>
          </a:p>
          <a:p>
            <a:pPr>
              <a:lnSpc>
                <a:spcPts val="5003"/>
              </a:lnSpc>
            </a:pPr>
            <a:r>
              <a:rPr lang="en-US" sz="4548" dirty="0">
                <a:solidFill>
                  <a:srgbClr val="131114"/>
                </a:solidFill>
                <a:latin typeface="HK Grotesk Medium"/>
              </a:rPr>
              <a:t>Bank Sediments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7007383" y="-112639"/>
            <a:ext cx="9525" cy="10713964"/>
          </a:xfrm>
          <a:prstGeom prst="rect">
            <a:avLst/>
          </a:prstGeom>
          <a:solidFill>
            <a:srgbClr val="131114"/>
          </a:solidFill>
        </p:spPr>
      </p:sp>
      <p:sp>
        <p:nvSpPr>
          <p:cNvPr id="4" name="AutoShape 4"/>
          <p:cNvSpPr/>
          <p:nvPr/>
        </p:nvSpPr>
        <p:spPr>
          <a:xfrm>
            <a:off x="12600140" y="0"/>
            <a:ext cx="9569" cy="10161514"/>
          </a:xfrm>
          <a:prstGeom prst="rect">
            <a:avLst/>
          </a:prstGeom>
          <a:solidFill>
            <a:srgbClr val="131114"/>
          </a:solidFill>
        </p:spPr>
      </p:sp>
      <p:sp>
        <p:nvSpPr>
          <p:cNvPr id="5" name="AutoShape 5"/>
          <p:cNvSpPr/>
          <p:nvPr/>
        </p:nvSpPr>
        <p:spPr>
          <a:xfrm>
            <a:off x="12609710" y="5143500"/>
            <a:ext cx="5678290" cy="9657"/>
          </a:xfrm>
          <a:prstGeom prst="rect">
            <a:avLst/>
          </a:prstGeom>
          <a:solidFill>
            <a:srgbClr val="131114"/>
          </a:solidFill>
        </p:spPr>
      </p:sp>
      <p:sp>
        <p:nvSpPr>
          <p:cNvPr id="6" name="AutoShape 6"/>
          <p:cNvSpPr/>
          <p:nvPr/>
        </p:nvSpPr>
        <p:spPr>
          <a:xfrm>
            <a:off x="1424168" y="5022317"/>
            <a:ext cx="5583215" cy="9657"/>
          </a:xfrm>
          <a:prstGeom prst="rect">
            <a:avLst/>
          </a:prstGeom>
          <a:solidFill>
            <a:srgbClr val="131114"/>
          </a:solidFill>
        </p:spPr>
      </p:sp>
      <p:pic>
        <p:nvPicPr>
          <p:cNvPr id="7" name="Picture 7"/>
          <p:cNvPicPr>
            <a:picLocks noChangeAspect="1"/>
          </p:cNvPicPr>
          <p:nvPr/>
        </p:nvPicPr>
        <p:blipFill>
          <a:blip r:embed="rId2"/>
          <a:srcRect/>
          <a:stretch>
            <a:fillRect/>
          </a:stretch>
        </p:blipFill>
        <p:spPr>
          <a:xfrm>
            <a:off x="8920642" y="406613"/>
            <a:ext cx="6892257" cy="9189676"/>
          </a:xfrm>
          <a:prstGeom prst="rect">
            <a:avLst/>
          </a:prstGeom>
        </p:spPr>
      </p:pic>
      <p:sp>
        <p:nvSpPr>
          <p:cNvPr id="8" name="TextBox 8"/>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15</a:t>
            </a:r>
          </a:p>
        </p:txBody>
      </p:sp>
      <p:sp>
        <p:nvSpPr>
          <p:cNvPr id="10" name="TextBox 10"/>
          <p:cNvSpPr txBox="1"/>
          <p:nvPr/>
        </p:nvSpPr>
        <p:spPr>
          <a:xfrm>
            <a:off x="1859680" y="2516789"/>
            <a:ext cx="3863365" cy="2245621"/>
          </a:xfrm>
          <a:prstGeom prst="rect">
            <a:avLst/>
          </a:prstGeom>
        </p:spPr>
        <p:txBody>
          <a:bodyPr lIns="0" tIns="0" rIns="0" bIns="0" rtlCol="0" anchor="t">
            <a:spAutoFit/>
          </a:bodyPr>
          <a:lstStyle/>
          <a:p>
            <a:pPr>
              <a:lnSpc>
                <a:spcPts val="3519"/>
              </a:lnSpc>
            </a:pPr>
            <a:r>
              <a:rPr lang="en-US" sz="3199">
                <a:solidFill>
                  <a:srgbClr val="131114"/>
                </a:solidFill>
                <a:latin typeface="HK Grotesk Light Italics"/>
              </a:rPr>
              <a:t>The NYC Department of Sanitation</a:t>
            </a:r>
          </a:p>
          <a:p>
            <a:pPr>
              <a:lnSpc>
                <a:spcPts val="3519"/>
              </a:lnSpc>
            </a:pPr>
            <a:r>
              <a:rPr lang="en-US" sz="3199">
                <a:solidFill>
                  <a:srgbClr val="131114"/>
                </a:solidFill>
                <a:latin typeface="HK Grotesk Light Italics"/>
              </a:rPr>
              <a:t>The NYC Compost Project</a:t>
            </a:r>
          </a:p>
          <a:p>
            <a:pPr>
              <a:lnSpc>
                <a:spcPts val="3520"/>
              </a:lnSpc>
            </a:pPr>
            <a:r>
              <a:rPr lang="en-US" sz="3200">
                <a:solidFill>
                  <a:srgbClr val="131114"/>
                </a:solidFill>
                <a:latin typeface="HK Grotesk Light Italics"/>
              </a:rPr>
              <a:t>Many other sites</a:t>
            </a:r>
          </a:p>
        </p:txBody>
      </p:sp>
      <p:sp>
        <p:nvSpPr>
          <p:cNvPr id="11" name="TextBox 11"/>
          <p:cNvSpPr txBox="1"/>
          <p:nvPr/>
        </p:nvSpPr>
        <p:spPr>
          <a:xfrm>
            <a:off x="1859680" y="613451"/>
            <a:ext cx="3455702" cy="1299088"/>
          </a:xfrm>
          <a:prstGeom prst="rect">
            <a:avLst/>
          </a:prstGeom>
        </p:spPr>
        <p:txBody>
          <a:bodyPr lIns="0" tIns="0" rIns="0" bIns="0" rtlCol="0" anchor="t">
            <a:spAutoFit/>
          </a:bodyPr>
          <a:lstStyle/>
          <a:p>
            <a:pPr>
              <a:lnSpc>
                <a:spcPts val="5003"/>
              </a:lnSpc>
            </a:pPr>
            <a:r>
              <a:rPr lang="en-US" sz="4548">
                <a:solidFill>
                  <a:srgbClr val="131114"/>
                </a:solidFill>
                <a:latin typeface="HK Grotesk Medium"/>
              </a:rPr>
              <a:t>Urban Composts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2557417" y="-286581"/>
            <a:ext cx="9525" cy="10879211"/>
          </a:xfrm>
          <a:prstGeom prst="rect">
            <a:avLst/>
          </a:prstGeom>
          <a:solidFill>
            <a:srgbClr val="131114"/>
          </a:solidFill>
        </p:spPr>
      </p:sp>
      <p:sp>
        <p:nvSpPr>
          <p:cNvPr id="3" name="AutoShape 3"/>
          <p:cNvSpPr/>
          <p:nvPr/>
        </p:nvSpPr>
        <p:spPr>
          <a:xfrm>
            <a:off x="1414625" y="0"/>
            <a:ext cx="9543" cy="10287000"/>
          </a:xfrm>
          <a:prstGeom prst="rect">
            <a:avLst/>
          </a:prstGeom>
          <a:solidFill>
            <a:srgbClr val="131114"/>
          </a:solidFill>
        </p:spPr>
      </p:sp>
      <p:sp>
        <p:nvSpPr>
          <p:cNvPr id="4" name="AutoShape 4"/>
          <p:cNvSpPr/>
          <p:nvPr/>
        </p:nvSpPr>
        <p:spPr>
          <a:xfrm>
            <a:off x="9788596" y="-592211"/>
            <a:ext cx="9525" cy="10879211"/>
          </a:xfrm>
          <a:prstGeom prst="rect">
            <a:avLst/>
          </a:prstGeom>
          <a:solidFill>
            <a:srgbClr val="131114"/>
          </a:solidFill>
        </p:spPr>
      </p:sp>
      <p:sp>
        <p:nvSpPr>
          <p:cNvPr id="5" name="AutoShape 5"/>
          <p:cNvSpPr/>
          <p:nvPr/>
        </p:nvSpPr>
        <p:spPr>
          <a:xfrm rot="-5400000">
            <a:off x="9973983" y="-3415858"/>
            <a:ext cx="9525" cy="17128242"/>
          </a:xfrm>
          <a:prstGeom prst="rect">
            <a:avLst/>
          </a:prstGeom>
          <a:solidFill>
            <a:srgbClr val="131114"/>
          </a:solidFill>
        </p:spPr>
      </p:sp>
      <p:pic>
        <p:nvPicPr>
          <p:cNvPr id="6" name="Picture 6"/>
          <p:cNvPicPr>
            <a:picLocks noChangeAspect="1"/>
          </p:cNvPicPr>
          <p:nvPr/>
        </p:nvPicPr>
        <p:blipFill>
          <a:blip r:embed="rId2"/>
          <a:srcRect/>
          <a:stretch>
            <a:fillRect/>
          </a:stretch>
        </p:blipFill>
        <p:spPr>
          <a:xfrm>
            <a:off x="7467924" y="82734"/>
            <a:ext cx="9791376" cy="10204266"/>
          </a:xfrm>
          <a:prstGeom prst="rect">
            <a:avLst/>
          </a:prstGeom>
        </p:spPr>
      </p:pic>
      <p:sp>
        <p:nvSpPr>
          <p:cNvPr id="7" name="TextBox 7"/>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16</a:t>
            </a:r>
          </a:p>
        </p:txBody>
      </p:sp>
      <p:sp>
        <p:nvSpPr>
          <p:cNvPr id="9" name="TextBox 9"/>
          <p:cNvSpPr txBox="1"/>
          <p:nvPr/>
        </p:nvSpPr>
        <p:spPr>
          <a:xfrm>
            <a:off x="2374312" y="1377961"/>
            <a:ext cx="5644455" cy="1800964"/>
          </a:xfrm>
          <a:prstGeom prst="rect">
            <a:avLst/>
          </a:prstGeom>
        </p:spPr>
        <p:txBody>
          <a:bodyPr lIns="0" tIns="0" rIns="0" bIns="0" rtlCol="0" anchor="t">
            <a:spAutoFit/>
          </a:bodyPr>
          <a:lstStyle/>
          <a:p>
            <a:pPr>
              <a:lnSpc>
                <a:spcPts val="7019"/>
              </a:lnSpc>
            </a:pPr>
            <a:r>
              <a:rPr lang="en-US" sz="6381">
                <a:solidFill>
                  <a:srgbClr val="131114"/>
                </a:solidFill>
                <a:latin typeface="HK Grotesk Medium"/>
              </a:rPr>
              <a:t>CARBON SPONGE</a:t>
            </a:r>
          </a:p>
        </p:txBody>
      </p:sp>
      <p:sp>
        <p:nvSpPr>
          <p:cNvPr id="10" name="TextBox 10"/>
          <p:cNvSpPr txBox="1"/>
          <p:nvPr/>
        </p:nvSpPr>
        <p:spPr>
          <a:xfrm>
            <a:off x="1424168" y="6391278"/>
            <a:ext cx="6005587" cy="834524"/>
          </a:xfrm>
          <a:prstGeom prst="rect">
            <a:avLst/>
          </a:prstGeom>
        </p:spPr>
        <p:txBody>
          <a:bodyPr wrap="square" lIns="0" tIns="0" rIns="0" bIns="0" rtlCol="0" anchor="t">
            <a:spAutoFit/>
          </a:bodyPr>
          <a:lstStyle/>
          <a:p>
            <a:pPr algn="ctr">
              <a:lnSpc>
                <a:spcPts val="7279"/>
              </a:lnSpc>
            </a:pPr>
            <a:r>
              <a:rPr lang="en-US" sz="4000" dirty="0" err="1">
                <a:solidFill>
                  <a:srgbClr val="131114"/>
                </a:solidFill>
                <a:latin typeface="Open Sans"/>
              </a:rPr>
              <a:t>www.carbonsponge.nyc</a:t>
            </a:r>
            <a:endParaRPr lang="en-US" sz="4000" dirty="0">
              <a:solidFill>
                <a:srgbClr val="131114"/>
              </a:solidFill>
              <a:latin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1424168" y="7810291"/>
            <a:ext cx="17291705" cy="9525"/>
          </a:xfrm>
          <a:prstGeom prst="rect">
            <a:avLst/>
          </a:prstGeom>
          <a:solidFill>
            <a:srgbClr val="131114"/>
          </a:solidFill>
        </p:spPr>
      </p:sp>
      <p:sp>
        <p:nvSpPr>
          <p:cNvPr id="4" name="AutoShape 4"/>
          <p:cNvSpPr/>
          <p:nvPr/>
        </p:nvSpPr>
        <p:spPr>
          <a:xfrm>
            <a:off x="4197068" y="7810291"/>
            <a:ext cx="10108" cy="646846"/>
          </a:xfrm>
          <a:prstGeom prst="rect">
            <a:avLst/>
          </a:prstGeom>
          <a:solidFill>
            <a:srgbClr val="131114"/>
          </a:solidFill>
        </p:spPr>
      </p:sp>
      <p:sp>
        <p:nvSpPr>
          <p:cNvPr id="5" name="AutoShape 5"/>
          <p:cNvSpPr/>
          <p:nvPr/>
        </p:nvSpPr>
        <p:spPr>
          <a:xfrm>
            <a:off x="9787742" y="2864188"/>
            <a:ext cx="9622" cy="5679840"/>
          </a:xfrm>
          <a:prstGeom prst="rect">
            <a:avLst/>
          </a:prstGeom>
          <a:solidFill>
            <a:srgbClr val="131114"/>
          </a:solidFill>
        </p:spPr>
      </p:sp>
      <p:sp>
        <p:nvSpPr>
          <p:cNvPr id="6" name="AutoShape 6"/>
          <p:cNvSpPr/>
          <p:nvPr/>
        </p:nvSpPr>
        <p:spPr>
          <a:xfrm>
            <a:off x="16166771" y="7810291"/>
            <a:ext cx="10108" cy="646846"/>
          </a:xfrm>
          <a:prstGeom prst="rect">
            <a:avLst/>
          </a:prstGeom>
          <a:solidFill>
            <a:srgbClr val="131114"/>
          </a:solidFill>
        </p:spPr>
      </p:sp>
      <p:pic>
        <p:nvPicPr>
          <p:cNvPr id="7" name="Picture 7"/>
          <p:cNvPicPr>
            <a:picLocks noChangeAspect="1"/>
          </p:cNvPicPr>
          <p:nvPr/>
        </p:nvPicPr>
        <p:blipFill>
          <a:blip r:embed="rId2"/>
          <a:srcRect/>
          <a:stretch>
            <a:fillRect/>
          </a:stretch>
        </p:blipFill>
        <p:spPr>
          <a:xfrm>
            <a:off x="2286364" y="1912539"/>
            <a:ext cx="4333586" cy="5778115"/>
          </a:xfrm>
          <a:prstGeom prst="rect">
            <a:avLst/>
          </a:prstGeom>
        </p:spPr>
      </p:pic>
      <p:pic>
        <p:nvPicPr>
          <p:cNvPr id="8" name="Picture 8"/>
          <p:cNvPicPr>
            <a:picLocks noChangeAspect="1"/>
          </p:cNvPicPr>
          <p:nvPr/>
        </p:nvPicPr>
        <p:blipFill>
          <a:blip r:embed="rId3"/>
          <a:srcRect/>
          <a:stretch>
            <a:fillRect/>
          </a:stretch>
        </p:blipFill>
        <p:spPr>
          <a:xfrm>
            <a:off x="7736808" y="1912539"/>
            <a:ext cx="4333586" cy="5778115"/>
          </a:xfrm>
          <a:prstGeom prst="rect">
            <a:avLst/>
          </a:prstGeom>
        </p:spPr>
      </p:pic>
      <p:pic>
        <p:nvPicPr>
          <p:cNvPr id="9" name="Picture 9"/>
          <p:cNvPicPr>
            <a:picLocks noChangeAspect="1"/>
          </p:cNvPicPr>
          <p:nvPr/>
        </p:nvPicPr>
        <p:blipFill>
          <a:blip r:embed="rId4"/>
          <a:srcRect/>
          <a:stretch>
            <a:fillRect/>
          </a:stretch>
        </p:blipFill>
        <p:spPr>
          <a:xfrm>
            <a:off x="13499507" y="1912539"/>
            <a:ext cx="4269089" cy="5692119"/>
          </a:xfrm>
          <a:prstGeom prst="rect">
            <a:avLst/>
          </a:prstGeom>
        </p:spPr>
      </p:pic>
      <p:sp>
        <p:nvSpPr>
          <p:cNvPr id="10" name="TextBox 10"/>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18</a:t>
            </a:r>
          </a:p>
        </p:txBody>
      </p:sp>
      <p:sp>
        <p:nvSpPr>
          <p:cNvPr id="11" name="TextBox 11"/>
          <p:cNvSpPr txBox="1"/>
          <p:nvPr/>
        </p:nvSpPr>
        <p:spPr>
          <a:xfrm rot="-5400000">
            <a:off x="-2296884" y="6477586"/>
            <a:ext cx="6001647" cy="306622"/>
          </a:xfrm>
          <a:prstGeom prst="rect">
            <a:avLst/>
          </a:prstGeom>
        </p:spPr>
        <p:txBody>
          <a:bodyPr lIns="0" tIns="0" rIns="0" bIns="0" rtlCol="0" anchor="t">
            <a:spAutoFit/>
          </a:bodyPr>
          <a:lstStyle/>
          <a:p>
            <a:pPr>
              <a:lnSpc>
                <a:spcPts val="2310"/>
              </a:lnSpc>
            </a:pPr>
            <a:endParaRPr lang="en-US" sz="2100" dirty="0">
              <a:solidFill>
                <a:srgbClr val="131114"/>
              </a:solidFill>
              <a:latin typeface="HK Grotesk Light"/>
            </a:endParaRPr>
          </a:p>
        </p:txBody>
      </p:sp>
      <p:sp>
        <p:nvSpPr>
          <p:cNvPr id="12" name="TextBox 12"/>
          <p:cNvSpPr txBox="1"/>
          <p:nvPr/>
        </p:nvSpPr>
        <p:spPr>
          <a:xfrm>
            <a:off x="1859680" y="930927"/>
            <a:ext cx="5751167" cy="664138"/>
          </a:xfrm>
          <a:prstGeom prst="rect">
            <a:avLst/>
          </a:prstGeom>
        </p:spPr>
        <p:txBody>
          <a:bodyPr lIns="0" tIns="0" rIns="0" bIns="0" rtlCol="0" anchor="t">
            <a:spAutoFit/>
          </a:bodyPr>
          <a:lstStyle/>
          <a:p>
            <a:pPr>
              <a:lnSpc>
                <a:spcPts val="5003"/>
              </a:lnSpc>
            </a:pPr>
            <a:r>
              <a:rPr lang="en-US" sz="4548">
                <a:solidFill>
                  <a:srgbClr val="131114"/>
                </a:solidFill>
                <a:latin typeface="HK Grotesk Medium"/>
              </a:rPr>
              <a:t>Soil EJ PAR in NYC</a:t>
            </a:r>
          </a:p>
        </p:txBody>
      </p:sp>
      <p:grpSp>
        <p:nvGrpSpPr>
          <p:cNvPr id="13" name="Group 13"/>
          <p:cNvGrpSpPr/>
          <p:nvPr/>
        </p:nvGrpSpPr>
        <p:grpSpPr>
          <a:xfrm>
            <a:off x="3134141" y="8640107"/>
            <a:ext cx="2164841" cy="1291028"/>
            <a:chOff x="0" y="0"/>
            <a:chExt cx="2886454" cy="1721370"/>
          </a:xfrm>
        </p:grpSpPr>
        <p:sp>
          <p:nvSpPr>
            <p:cNvPr id="14" name="TextBox 14"/>
            <p:cNvSpPr txBox="1"/>
            <p:nvPr/>
          </p:nvSpPr>
          <p:spPr>
            <a:xfrm>
              <a:off x="0" y="805794"/>
              <a:ext cx="2886454" cy="915576"/>
            </a:xfrm>
            <a:prstGeom prst="rect">
              <a:avLst/>
            </a:prstGeom>
          </p:spPr>
          <p:txBody>
            <a:bodyPr lIns="0" tIns="0" rIns="0" bIns="0" rtlCol="0" anchor="t">
              <a:spAutoFit/>
            </a:bodyPr>
            <a:lstStyle/>
            <a:p>
              <a:pPr algn="ctr">
                <a:lnSpc>
                  <a:spcPts val="2730"/>
                </a:lnSpc>
              </a:pPr>
              <a:r>
                <a:rPr lang="en-US" sz="2100">
                  <a:solidFill>
                    <a:srgbClr val="131114"/>
                  </a:solidFill>
                  <a:latin typeface="HK Grotesk Light"/>
                </a:rPr>
                <a:t>PAR with NYCHA Ravenswood</a:t>
              </a:r>
            </a:p>
          </p:txBody>
        </p:sp>
        <p:sp>
          <p:nvSpPr>
            <p:cNvPr id="15" name="TextBox 15"/>
            <p:cNvSpPr txBox="1"/>
            <p:nvPr/>
          </p:nvSpPr>
          <p:spPr>
            <a:xfrm>
              <a:off x="0" y="-28575"/>
              <a:ext cx="2886454" cy="549382"/>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JUST SOIL</a:t>
              </a:r>
            </a:p>
          </p:txBody>
        </p:sp>
      </p:grpSp>
      <p:grpSp>
        <p:nvGrpSpPr>
          <p:cNvPr id="16" name="Group 16"/>
          <p:cNvGrpSpPr/>
          <p:nvPr/>
        </p:nvGrpSpPr>
        <p:grpSpPr>
          <a:xfrm>
            <a:off x="8714943" y="8573954"/>
            <a:ext cx="2164841" cy="1368692"/>
            <a:chOff x="0" y="0"/>
            <a:chExt cx="2886454" cy="1824923"/>
          </a:xfrm>
        </p:grpSpPr>
        <p:sp>
          <p:nvSpPr>
            <p:cNvPr id="17" name="TextBox 17"/>
            <p:cNvSpPr txBox="1"/>
            <p:nvPr/>
          </p:nvSpPr>
          <p:spPr>
            <a:xfrm>
              <a:off x="0" y="1370627"/>
              <a:ext cx="2886454" cy="454296"/>
            </a:xfrm>
            <a:prstGeom prst="rect">
              <a:avLst/>
            </a:prstGeom>
          </p:spPr>
          <p:txBody>
            <a:bodyPr lIns="0" tIns="0" rIns="0" bIns="0" rtlCol="0" anchor="t">
              <a:spAutoFit/>
            </a:bodyPr>
            <a:lstStyle/>
            <a:p>
              <a:pPr algn="ctr">
                <a:lnSpc>
                  <a:spcPts val="2730"/>
                </a:lnSpc>
              </a:pPr>
              <a:r>
                <a:rPr lang="en-US" sz="2100">
                  <a:solidFill>
                    <a:srgbClr val="131114"/>
                  </a:solidFill>
                  <a:latin typeface="HK Grotesk Light"/>
                </a:rPr>
                <a:t>Soil Distribution</a:t>
              </a:r>
            </a:p>
          </p:txBody>
        </p:sp>
        <p:sp>
          <p:nvSpPr>
            <p:cNvPr id="18" name="TextBox 18"/>
            <p:cNvSpPr txBox="1"/>
            <p:nvPr/>
          </p:nvSpPr>
          <p:spPr>
            <a:xfrm>
              <a:off x="0" y="-28575"/>
              <a:ext cx="2886454" cy="1114215"/>
            </a:xfrm>
            <a:prstGeom prst="rect">
              <a:avLst/>
            </a:prstGeom>
          </p:spPr>
          <p:txBody>
            <a:bodyPr lIns="0" tIns="0" rIns="0" bIns="0" rtlCol="0" anchor="t">
              <a:spAutoFit/>
            </a:bodyPr>
            <a:lstStyle/>
            <a:p>
              <a:pPr algn="ctr">
                <a:lnSpc>
                  <a:spcPts val="3379"/>
                </a:lnSpc>
              </a:pPr>
              <a:r>
                <a:rPr lang="en-US" sz="2599">
                  <a:solidFill>
                    <a:srgbClr val="131114"/>
                  </a:solidFill>
                  <a:latin typeface="HK Grotesk Medium"/>
                </a:rPr>
                <a:t>EAST NEW YORK FARMS</a:t>
              </a:r>
            </a:p>
          </p:txBody>
        </p:sp>
      </p:grpSp>
      <p:grpSp>
        <p:nvGrpSpPr>
          <p:cNvPr id="19" name="Group 19"/>
          <p:cNvGrpSpPr/>
          <p:nvPr/>
        </p:nvGrpSpPr>
        <p:grpSpPr>
          <a:xfrm>
            <a:off x="14585163" y="8544028"/>
            <a:ext cx="3183433" cy="1714653"/>
            <a:chOff x="0" y="0"/>
            <a:chExt cx="4244577" cy="2286203"/>
          </a:xfrm>
        </p:grpSpPr>
        <p:sp>
          <p:nvSpPr>
            <p:cNvPr id="20" name="TextBox 20"/>
            <p:cNvSpPr txBox="1"/>
            <p:nvPr/>
          </p:nvSpPr>
          <p:spPr>
            <a:xfrm>
              <a:off x="0" y="1370627"/>
              <a:ext cx="4244577" cy="915576"/>
            </a:xfrm>
            <a:prstGeom prst="rect">
              <a:avLst/>
            </a:prstGeom>
          </p:spPr>
          <p:txBody>
            <a:bodyPr lIns="0" tIns="0" rIns="0" bIns="0" rtlCol="0" anchor="t">
              <a:spAutoFit/>
            </a:bodyPr>
            <a:lstStyle/>
            <a:p>
              <a:pPr algn="ctr">
                <a:lnSpc>
                  <a:spcPts val="2730"/>
                </a:lnSpc>
              </a:pPr>
              <a:r>
                <a:rPr lang="en-US" sz="2100">
                  <a:solidFill>
                    <a:srgbClr val="131114"/>
                  </a:solidFill>
                  <a:latin typeface="HK Grotesk Light"/>
                </a:rPr>
                <a:t>NYC Compost Project and DSNY</a:t>
              </a:r>
            </a:p>
          </p:txBody>
        </p:sp>
        <p:sp>
          <p:nvSpPr>
            <p:cNvPr id="21" name="TextBox 21"/>
            <p:cNvSpPr txBox="1"/>
            <p:nvPr/>
          </p:nvSpPr>
          <p:spPr>
            <a:xfrm>
              <a:off x="0" y="-28575"/>
              <a:ext cx="4244577" cy="1114215"/>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CITY-WIDE COMPOST STUDIES</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7007383" y="-112639"/>
            <a:ext cx="9525" cy="10713964"/>
          </a:xfrm>
          <a:prstGeom prst="rect">
            <a:avLst/>
          </a:prstGeom>
          <a:solidFill>
            <a:srgbClr val="131114"/>
          </a:solidFill>
        </p:spPr>
      </p:sp>
      <p:sp>
        <p:nvSpPr>
          <p:cNvPr id="4" name="AutoShape 4"/>
          <p:cNvSpPr/>
          <p:nvPr/>
        </p:nvSpPr>
        <p:spPr>
          <a:xfrm>
            <a:off x="12600140" y="0"/>
            <a:ext cx="9569" cy="10161514"/>
          </a:xfrm>
          <a:prstGeom prst="rect">
            <a:avLst/>
          </a:prstGeom>
          <a:solidFill>
            <a:srgbClr val="131114"/>
          </a:solidFill>
        </p:spPr>
      </p:sp>
      <p:sp>
        <p:nvSpPr>
          <p:cNvPr id="5" name="AutoShape 5"/>
          <p:cNvSpPr/>
          <p:nvPr/>
        </p:nvSpPr>
        <p:spPr>
          <a:xfrm>
            <a:off x="12609710" y="5143500"/>
            <a:ext cx="5678290" cy="9657"/>
          </a:xfrm>
          <a:prstGeom prst="rect">
            <a:avLst/>
          </a:prstGeom>
          <a:solidFill>
            <a:srgbClr val="131114"/>
          </a:solidFill>
        </p:spPr>
      </p:sp>
      <p:sp>
        <p:nvSpPr>
          <p:cNvPr id="6" name="AutoShape 6"/>
          <p:cNvSpPr/>
          <p:nvPr/>
        </p:nvSpPr>
        <p:spPr>
          <a:xfrm>
            <a:off x="1424168" y="5022317"/>
            <a:ext cx="5583215" cy="9657"/>
          </a:xfrm>
          <a:prstGeom prst="rect">
            <a:avLst/>
          </a:prstGeom>
          <a:solidFill>
            <a:srgbClr val="131114"/>
          </a:solidFill>
        </p:spPr>
      </p:sp>
      <p:pic>
        <p:nvPicPr>
          <p:cNvPr id="7" name="Picture 7"/>
          <p:cNvPicPr>
            <a:picLocks noChangeAspect="1"/>
          </p:cNvPicPr>
          <p:nvPr/>
        </p:nvPicPr>
        <p:blipFill>
          <a:blip r:embed="rId2"/>
          <a:srcRect/>
          <a:stretch>
            <a:fillRect/>
          </a:stretch>
        </p:blipFill>
        <p:spPr>
          <a:xfrm>
            <a:off x="1859680" y="5022317"/>
            <a:ext cx="5865000" cy="4398750"/>
          </a:xfrm>
          <a:prstGeom prst="rect">
            <a:avLst/>
          </a:prstGeom>
        </p:spPr>
      </p:pic>
      <p:pic>
        <p:nvPicPr>
          <p:cNvPr id="8" name="Picture 8"/>
          <p:cNvPicPr>
            <a:picLocks noChangeAspect="1"/>
          </p:cNvPicPr>
          <p:nvPr/>
        </p:nvPicPr>
        <p:blipFill>
          <a:blip r:embed="rId3"/>
          <a:srcRect/>
          <a:stretch>
            <a:fillRect/>
          </a:stretch>
        </p:blipFill>
        <p:spPr>
          <a:xfrm>
            <a:off x="10095289" y="139820"/>
            <a:ext cx="6028800" cy="4515328"/>
          </a:xfrm>
          <a:prstGeom prst="rect">
            <a:avLst/>
          </a:prstGeom>
        </p:spPr>
      </p:pic>
      <p:pic>
        <p:nvPicPr>
          <p:cNvPr id="9" name="Picture 9"/>
          <p:cNvPicPr>
            <a:picLocks noChangeAspect="1"/>
          </p:cNvPicPr>
          <p:nvPr/>
        </p:nvPicPr>
        <p:blipFill>
          <a:blip r:embed="rId4"/>
          <a:srcRect/>
          <a:stretch>
            <a:fillRect/>
          </a:stretch>
        </p:blipFill>
        <p:spPr>
          <a:xfrm>
            <a:off x="3530021" y="185134"/>
            <a:ext cx="5712186" cy="4278198"/>
          </a:xfrm>
          <a:prstGeom prst="rect">
            <a:avLst/>
          </a:prstGeom>
        </p:spPr>
      </p:pic>
      <p:pic>
        <p:nvPicPr>
          <p:cNvPr id="10" name="Picture 10"/>
          <p:cNvPicPr>
            <a:picLocks noChangeAspect="1"/>
          </p:cNvPicPr>
          <p:nvPr/>
        </p:nvPicPr>
        <p:blipFill>
          <a:blip r:embed="rId5"/>
          <a:srcRect/>
          <a:stretch>
            <a:fillRect/>
          </a:stretch>
        </p:blipFill>
        <p:spPr>
          <a:xfrm>
            <a:off x="7938549" y="3995930"/>
            <a:ext cx="4237280" cy="5635791"/>
          </a:xfrm>
          <a:prstGeom prst="rect">
            <a:avLst/>
          </a:prstGeom>
        </p:spPr>
      </p:pic>
      <p:pic>
        <p:nvPicPr>
          <p:cNvPr id="11" name="Picture 11"/>
          <p:cNvPicPr>
            <a:picLocks noChangeAspect="1"/>
          </p:cNvPicPr>
          <p:nvPr/>
        </p:nvPicPr>
        <p:blipFill>
          <a:blip r:embed="rId6"/>
          <a:srcRect/>
          <a:stretch>
            <a:fillRect/>
          </a:stretch>
        </p:blipFill>
        <p:spPr>
          <a:xfrm>
            <a:off x="12342864" y="5154484"/>
            <a:ext cx="5682836" cy="4256216"/>
          </a:xfrm>
          <a:prstGeom prst="rect">
            <a:avLst/>
          </a:prstGeom>
        </p:spPr>
      </p:pic>
      <p:sp>
        <p:nvSpPr>
          <p:cNvPr id="12" name="TextBox 12"/>
          <p:cNvSpPr txBox="1"/>
          <p:nvPr/>
        </p:nvSpPr>
        <p:spPr>
          <a:xfrm>
            <a:off x="457200"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19</a:t>
            </a:r>
          </a:p>
        </p:txBody>
      </p:sp>
      <p:sp>
        <p:nvSpPr>
          <p:cNvPr id="14" name="TextBox 14"/>
          <p:cNvSpPr txBox="1"/>
          <p:nvPr/>
        </p:nvSpPr>
        <p:spPr>
          <a:xfrm>
            <a:off x="1859680" y="1025145"/>
            <a:ext cx="1670341" cy="1299088"/>
          </a:xfrm>
          <a:prstGeom prst="rect">
            <a:avLst/>
          </a:prstGeom>
        </p:spPr>
        <p:txBody>
          <a:bodyPr lIns="0" tIns="0" rIns="0" bIns="0" rtlCol="0" anchor="t">
            <a:spAutoFit/>
          </a:bodyPr>
          <a:lstStyle/>
          <a:p>
            <a:pPr>
              <a:lnSpc>
                <a:spcPts val="5003"/>
              </a:lnSpc>
            </a:pPr>
            <a:r>
              <a:rPr lang="en-US" sz="4548">
                <a:solidFill>
                  <a:srgbClr val="131114"/>
                </a:solidFill>
                <a:latin typeface="HK Grotesk Medium"/>
              </a:rPr>
              <a:t>JUST SOIL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7007383" y="-112639"/>
            <a:ext cx="9525" cy="10713964"/>
          </a:xfrm>
          <a:prstGeom prst="rect">
            <a:avLst/>
          </a:prstGeom>
          <a:solidFill>
            <a:srgbClr val="131114"/>
          </a:solidFill>
        </p:spPr>
      </p:sp>
      <p:sp>
        <p:nvSpPr>
          <p:cNvPr id="4" name="AutoShape 4"/>
          <p:cNvSpPr/>
          <p:nvPr/>
        </p:nvSpPr>
        <p:spPr>
          <a:xfrm>
            <a:off x="12600140" y="0"/>
            <a:ext cx="9569" cy="10161514"/>
          </a:xfrm>
          <a:prstGeom prst="rect">
            <a:avLst/>
          </a:prstGeom>
          <a:solidFill>
            <a:srgbClr val="131114"/>
          </a:solidFill>
        </p:spPr>
      </p:sp>
      <p:sp>
        <p:nvSpPr>
          <p:cNvPr id="5" name="AutoShape 5"/>
          <p:cNvSpPr/>
          <p:nvPr/>
        </p:nvSpPr>
        <p:spPr>
          <a:xfrm>
            <a:off x="12609710" y="5143500"/>
            <a:ext cx="5678290" cy="9657"/>
          </a:xfrm>
          <a:prstGeom prst="rect">
            <a:avLst/>
          </a:prstGeom>
          <a:solidFill>
            <a:srgbClr val="131114"/>
          </a:solidFill>
        </p:spPr>
      </p:sp>
      <p:sp>
        <p:nvSpPr>
          <p:cNvPr id="6" name="AutoShape 6"/>
          <p:cNvSpPr/>
          <p:nvPr/>
        </p:nvSpPr>
        <p:spPr>
          <a:xfrm>
            <a:off x="1424168" y="5022317"/>
            <a:ext cx="5583215" cy="9657"/>
          </a:xfrm>
          <a:prstGeom prst="rect">
            <a:avLst/>
          </a:prstGeom>
          <a:solidFill>
            <a:srgbClr val="131114"/>
          </a:solidFill>
        </p:spPr>
      </p:sp>
      <p:pic>
        <p:nvPicPr>
          <p:cNvPr id="7" name="Picture 7"/>
          <p:cNvPicPr>
            <a:picLocks noChangeAspect="1"/>
          </p:cNvPicPr>
          <p:nvPr/>
        </p:nvPicPr>
        <p:blipFill>
          <a:blip r:embed="rId2"/>
          <a:srcRect/>
          <a:stretch>
            <a:fillRect/>
          </a:stretch>
        </p:blipFill>
        <p:spPr>
          <a:xfrm>
            <a:off x="4508268" y="253688"/>
            <a:ext cx="4998230" cy="4768629"/>
          </a:xfrm>
          <a:prstGeom prst="rect">
            <a:avLst/>
          </a:prstGeom>
        </p:spPr>
      </p:pic>
      <p:pic>
        <p:nvPicPr>
          <p:cNvPr id="8" name="Picture 8"/>
          <p:cNvPicPr>
            <a:picLocks noChangeAspect="1"/>
          </p:cNvPicPr>
          <p:nvPr/>
        </p:nvPicPr>
        <p:blipFill>
          <a:blip r:embed="rId3"/>
          <a:srcRect/>
          <a:stretch>
            <a:fillRect/>
          </a:stretch>
        </p:blipFill>
        <p:spPr>
          <a:xfrm>
            <a:off x="10029804" y="319430"/>
            <a:ext cx="6205326" cy="4653995"/>
          </a:xfrm>
          <a:prstGeom prst="rect">
            <a:avLst/>
          </a:prstGeom>
        </p:spPr>
      </p:pic>
      <p:pic>
        <p:nvPicPr>
          <p:cNvPr id="9" name="Picture 9"/>
          <p:cNvPicPr>
            <a:picLocks noChangeAspect="1"/>
          </p:cNvPicPr>
          <p:nvPr/>
        </p:nvPicPr>
        <p:blipFill>
          <a:blip r:embed="rId4"/>
          <a:srcRect/>
          <a:stretch>
            <a:fillRect/>
          </a:stretch>
        </p:blipFill>
        <p:spPr>
          <a:xfrm>
            <a:off x="3632429" y="5501625"/>
            <a:ext cx="5874069" cy="4405552"/>
          </a:xfrm>
          <a:prstGeom prst="rect">
            <a:avLst/>
          </a:prstGeom>
        </p:spPr>
      </p:pic>
      <p:pic>
        <p:nvPicPr>
          <p:cNvPr id="10" name="Picture 10"/>
          <p:cNvPicPr>
            <a:picLocks noChangeAspect="1"/>
          </p:cNvPicPr>
          <p:nvPr/>
        </p:nvPicPr>
        <p:blipFill>
          <a:blip r:embed="rId5"/>
          <a:srcRect/>
          <a:stretch>
            <a:fillRect/>
          </a:stretch>
        </p:blipFill>
        <p:spPr>
          <a:xfrm>
            <a:off x="10029804" y="5409807"/>
            <a:ext cx="5996493" cy="4497370"/>
          </a:xfrm>
          <a:prstGeom prst="rect">
            <a:avLst/>
          </a:prstGeom>
        </p:spPr>
      </p:pic>
      <p:sp>
        <p:nvSpPr>
          <p:cNvPr id="11" name="TextBox 11"/>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20</a:t>
            </a:r>
          </a:p>
        </p:txBody>
      </p:sp>
      <p:sp>
        <p:nvSpPr>
          <p:cNvPr id="13" name="TextBox 13"/>
          <p:cNvSpPr txBox="1"/>
          <p:nvPr/>
        </p:nvSpPr>
        <p:spPr>
          <a:xfrm>
            <a:off x="1689645" y="348005"/>
            <a:ext cx="1840375" cy="2568988"/>
          </a:xfrm>
          <a:prstGeom prst="rect">
            <a:avLst/>
          </a:prstGeom>
        </p:spPr>
        <p:txBody>
          <a:bodyPr lIns="0" tIns="0" rIns="0" bIns="0" rtlCol="0" anchor="t">
            <a:spAutoFit/>
          </a:bodyPr>
          <a:lstStyle/>
          <a:p>
            <a:pPr>
              <a:lnSpc>
                <a:spcPts val="5003"/>
              </a:lnSpc>
            </a:pPr>
            <a:r>
              <a:rPr lang="en-US" sz="4548">
                <a:solidFill>
                  <a:srgbClr val="131114"/>
                </a:solidFill>
                <a:latin typeface="HK Grotesk Medium"/>
              </a:rPr>
              <a:t>East New York Farms!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7007383" y="-112639"/>
            <a:ext cx="9525" cy="10713964"/>
          </a:xfrm>
          <a:prstGeom prst="rect">
            <a:avLst/>
          </a:prstGeom>
          <a:solidFill>
            <a:srgbClr val="131114"/>
          </a:solidFill>
        </p:spPr>
      </p:sp>
      <p:sp>
        <p:nvSpPr>
          <p:cNvPr id="4" name="AutoShape 4"/>
          <p:cNvSpPr/>
          <p:nvPr/>
        </p:nvSpPr>
        <p:spPr>
          <a:xfrm>
            <a:off x="12600140" y="0"/>
            <a:ext cx="9569" cy="10161514"/>
          </a:xfrm>
          <a:prstGeom prst="rect">
            <a:avLst/>
          </a:prstGeom>
          <a:solidFill>
            <a:srgbClr val="131114"/>
          </a:solidFill>
        </p:spPr>
      </p:sp>
      <p:sp>
        <p:nvSpPr>
          <p:cNvPr id="5" name="AutoShape 5"/>
          <p:cNvSpPr/>
          <p:nvPr/>
        </p:nvSpPr>
        <p:spPr>
          <a:xfrm>
            <a:off x="12609710" y="5143500"/>
            <a:ext cx="5678290" cy="9657"/>
          </a:xfrm>
          <a:prstGeom prst="rect">
            <a:avLst/>
          </a:prstGeom>
          <a:solidFill>
            <a:srgbClr val="131114"/>
          </a:solidFill>
        </p:spPr>
      </p:sp>
      <p:sp>
        <p:nvSpPr>
          <p:cNvPr id="6" name="AutoShape 6"/>
          <p:cNvSpPr/>
          <p:nvPr/>
        </p:nvSpPr>
        <p:spPr>
          <a:xfrm>
            <a:off x="1424168" y="5022317"/>
            <a:ext cx="5583215" cy="9657"/>
          </a:xfrm>
          <a:prstGeom prst="rect">
            <a:avLst/>
          </a:prstGeom>
          <a:solidFill>
            <a:srgbClr val="131114"/>
          </a:solidFill>
        </p:spPr>
      </p:sp>
      <p:sp>
        <p:nvSpPr>
          <p:cNvPr id="10" name="TextBox 10"/>
          <p:cNvSpPr txBox="1"/>
          <p:nvPr/>
        </p:nvSpPr>
        <p:spPr>
          <a:xfrm>
            <a:off x="7234858" y="8628818"/>
            <a:ext cx="5365265" cy="1346522"/>
          </a:xfrm>
          <a:prstGeom prst="rect">
            <a:avLst/>
          </a:prstGeom>
        </p:spPr>
        <p:txBody>
          <a:bodyPr wrap="square" lIns="0" tIns="0" rIns="0" bIns="0" rtlCol="0" anchor="t">
            <a:spAutoFit/>
          </a:bodyPr>
          <a:lstStyle/>
          <a:p>
            <a:pPr algn="ctr">
              <a:lnSpc>
                <a:spcPts val="3519"/>
              </a:lnSpc>
            </a:pPr>
            <a:r>
              <a:rPr lang="en-US" sz="3199" dirty="0">
                <a:solidFill>
                  <a:srgbClr val="131114"/>
                </a:solidFill>
                <a:latin typeface="HK Grotesk Light Italics"/>
              </a:rPr>
              <a:t>DSNY, NYC Compost Project,</a:t>
            </a:r>
          </a:p>
          <a:p>
            <a:pPr algn="ctr">
              <a:lnSpc>
                <a:spcPts val="3519"/>
              </a:lnSpc>
            </a:pPr>
            <a:r>
              <a:rPr lang="en-US" sz="3199" dirty="0">
                <a:solidFill>
                  <a:srgbClr val="131114"/>
                </a:solidFill>
                <a:latin typeface="HK Grotesk Light Italics"/>
              </a:rPr>
              <a:t>Brooklyn College</a:t>
            </a:r>
          </a:p>
          <a:p>
            <a:pPr>
              <a:lnSpc>
                <a:spcPts val="3520"/>
              </a:lnSpc>
            </a:pPr>
            <a:endParaRPr lang="en-US" sz="3199" dirty="0">
              <a:solidFill>
                <a:srgbClr val="131114"/>
              </a:solidFill>
              <a:latin typeface="HK Grotesk Light Italics"/>
            </a:endParaRPr>
          </a:p>
        </p:txBody>
      </p:sp>
      <p:sp>
        <p:nvSpPr>
          <p:cNvPr id="11" name="TextBox 11"/>
          <p:cNvSpPr txBox="1"/>
          <p:nvPr/>
        </p:nvSpPr>
        <p:spPr>
          <a:xfrm>
            <a:off x="12609710" y="8500513"/>
            <a:ext cx="5678290" cy="1248996"/>
          </a:xfrm>
          <a:prstGeom prst="rect">
            <a:avLst/>
          </a:prstGeom>
        </p:spPr>
        <p:txBody>
          <a:bodyPr wrap="square" lIns="0" tIns="0" rIns="0" bIns="0" rtlCol="0" anchor="t">
            <a:spAutoFit/>
          </a:bodyPr>
          <a:lstStyle/>
          <a:p>
            <a:pPr algn="ctr">
              <a:lnSpc>
                <a:spcPts val="3273"/>
              </a:lnSpc>
            </a:pPr>
            <a:r>
              <a:rPr lang="en-US" sz="2518" dirty="0">
                <a:solidFill>
                  <a:srgbClr val="131114"/>
                </a:solidFill>
                <a:latin typeface="HK Grotesk Light"/>
              </a:rPr>
              <a:t>Greenhouse Study of 9 local composts</a:t>
            </a:r>
          </a:p>
          <a:p>
            <a:pPr algn="ctr">
              <a:lnSpc>
                <a:spcPts val="3273"/>
              </a:lnSpc>
            </a:pPr>
            <a:endParaRPr lang="en-US" sz="2518" dirty="0">
              <a:solidFill>
                <a:srgbClr val="131114"/>
              </a:solidFill>
              <a:latin typeface="HK Grotesk Light"/>
            </a:endParaRPr>
          </a:p>
          <a:p>
            <a:pPr algn="ctr">
              <a:lnSpc>
                <a:spcPts val="3273"/>
              </a:lnSpc>
            </a:pPr>
            <a:r>
              <a:rPr lang="en-US" sz="2518" dirty="0">
                <a:solidFill>
                  <a:srgbClr val="131114"/>
                </a:solidFill>
                <a:latin typeface="HK Grotesk Light"/>
              </a:rPr>
              <a:t>THANK YOU STUDENTS!!!</a:t>
            </a:r>
          </a:p>
        </p:txBody>
      </p:sp>
      <p:sp>
        <p:nvSpPr>
          <p:cNvPr id="12" name="TextBox 12"/>
          <p:cNvSpPr txBox="1"/>
          <p:nvPr/>
        </p:nvSpPr>
        <p:spPr>
          <a:xfrm>
            <a:off x="1638933" y="8540761"/>
            <a:ext cx="5044742" cy="1282402"/>
          </a:xfrm>
          <a:prstGeom prst="rect">
            <a:avLst/>
          </a:prstGeom>
        </p:spPr>
        <p:txBody>
          <a:bodyPr wrap="square" lIns="0" tIns="0" rIns="0" bIns="0" rtlCol="0" anchor="t">
            <a:spAutoFit/>
          </a:bodyPr>
          <a:lstStyle/>
          <a:p>
            <a:pPr algn="ctr">
              <a:lnSpc>
                <a:spcPts val="5003"/>
              </a:lnSpc>
            </a:pPr>
            <a:r>
              <a:rPr lang="en-US" sz="4548" dirty="0">
                <a:solidFill>
                  <a:srgbClr val="131114"/>
                </a:solidFill>
                <a:latin typeface="HK Grotesk Medium"/>
              </a:rPr>
              <a:t>City-Wide Compost Studies</a:t>
            </a:r>
          </a:p>
        </p:txBody>
      </p:sp>
      <p:pic>
        <p:nvPicPr>
          <p:cNvPr id="15" name="Picture 14" descr="A group of plants in pots&#10;&#10;Description automatically generated with low confidence">
            <a:extLst>
              <a:ext uri="{FF2B5EF4-FFF2-40B4-BE49-F238E27FC236}">
                <a16:creationId xmlns:a16="http://schemas.microsoft.com/office/drawing/2014/main" id="{D1D08199-A4A4-1AD6-A762-44CC449BA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17" y="416757"/>
            <a:ext cx="5676095" cy="7568127"/>
          </a:xfrm>
          <a:prstGeom prst="rect">
            <a:avLst/>
          </a:prstGeom>
        </p:spPr>
      </p:pic>
      <p:pic>
        <p:nvPicPr>
          <p:cNvPr id="17" name="Picture 16" descr="A group of potted plants&#10;&#10;Description automatically generated with medium confidence">
            <a:extLst>
              <a:ext uri="{FF2B5EF4-FFF2-40B4-BE49-F238E27FC236}">
                <a16:creationId xmlns:a16="http://schemas.microsoft.com/office/drawing/2014/main" id="{456BDC56-7E61-E1ED-D726-29D75467D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8200" y="413293"/>
            <a:ext cx="5756411" cy="7675215"/>
          </a:xfrm>
          <a:prstGeom prst="rect">
            <a:avLst/>
          </a:prstGeom>
        </p:spPr>
      </p:pic>
      <p:pic>
        <p:nvPicPr>
          <p:cNvPr id="19" name="Picture 18" descr="A picture containing plant, flower, vegetable&#10;&#10;Description automatically generated">
            <a:extLst>
              <a:ext uri="{FF2B5EF4-FFF2-40B4-BE49-F238E27FC236}">
                <a16:creationId xmlns:a16="http://schemas.microsoft.com/office/drawing/2014/main" id="{7BD668AE-2A39-3698-F63C-82B706EDE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044" y="398943"/>
            <a:ext cx="5751911" cy="7669214"/>
          </a:xfrm>
          <a:prstGeom prst="rect">
            <a:avLst/>
          </a:prstGeom>
        </p:spPr>
      </p:pic>
    </p:spTree>
    <p:extLst>
      <p:ext uri="{BB962C8B-B14F-4D97-AF65-F5344CB8AC3E}">
        <p14:creationId xmlns:p14="http://schemas.microsoft.com/office/powerpoint/2010/main" val="260364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7007383" y="-112639"/>
            <a:ext cx="9525" cy="10713964"/>
          </a:xfrm>
          <a:prstGeom prst="rect">
            <a:avLst/>
          </a:prstGeom>
          <a:solidFill>
            <a:srgbClr val="131114"/>
          </a:solidFill>
        </p:spPr>
      </p:sp>
      <p:sp>
        <p:nvSpPr>
          <p:cNvPr id="4" name="AutoShape 4"/>
          <p:cNvSpPr/>
          <p:nvPr/>
        </p:nvSpPr>
        <p:spPr>
          <a:xfrm>
            <a:off x="12600140" y="0"/>
            <a:ext cx="9569" cy="10161514"/>
          </a:xfrm>
          <a:prstGeom prst="rect">
            <a:avLst/>
          </a:prstGeom>
          <a:solidFill>
            <a:srgbClr val="131114"/>
          </a:solidFill>
        </p:spPr>
      </p:sp>
      <p:sp>
        <p:nvSpPr>
          <p:cNvPr id="5" name="AutoShape 5"/>
          <p:cNvSpPr/>
          <p:nvPr/>
        </p:nvSpPr>
        <p:spPr>
          <a:xfrm>
            <a:off x="12609710" y="5143500"/>
            <a:ext cx="5678290" cy="9657"/>
          </a:xfrm>
          <a:prstGeom prst="rect">
            <a:avLst/>
          </a:prstGeom>
          <a:solidFill>
            <a:srgbClr val="131114"/>
          </a:solidFill>
        </p:spPr>
      </p:sp>
      <p:sp>
        <p:nvSpPr>
          <p:cNvPr id="6" name="AutoShape 6"/>
          <p:cNvSpPr/>
          <p:nvPr/>
        </p:nvSpPr>
        <p:spPr>
          <a:xfrm>
            <a:off x="1424168" y="5022317"/>
            <a:ext cx="5583215" cy="9657"/>
          </a:xfrm>
          <a:prstGeom prst="rect">
            <a:avLst/>
          </a:prstGeom>
          <a:solidFill>
            <a:srgbClr val="131114"/>
          </a:solidFill>
        </p:spPr>
      </p:sp>
      <p:pic>
        <p:nvPicPr>
          <p:cNvPr id="7" name="Picture 7"/>
          <p:cNvPicPr>
            <a:picLocks noChangeAspect="1"/>
          </p:cNvPicPr>
          <p:nvPr/>
        </p:nvPicPr>
        <p:blipFill>
          <a:blip r:embed="rId2"/>
          <a:srcRect/>
          <a:stretch>
            <a:fillRect/>
          </a:stretch>
        </p:blipFill>
        <p:spPr>
          <a:xfrm>
            <a:off x="5289914" y="16080"/>
            <a:ext cx="12974671" cy="10274153"/>
          </a:xfrm>
          <a:prstGeom prst="rect">
            <a:avLst/>
          </a:prstGeom>
        </p:spPr>
      </p:pic>
      <p:sp>
        <p:nvSpPr>
          <p:cNvPr id="8" name="TextBox 8"/>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21</a:t>
            </a:r>
          </a:p>
        </p:txBody>
      </p:sp>
      <p:sp>
        <p:nvSpPr>
          <p:cNvPr id="10" name="TextBox 10"/>
          <p:cNvSpPr txBox="1"/>
          <p:nvPr/>
        </p:nvSpPr>
        <p:spPr>
          <a:xfrm>
            <a:off x="1639752" y="2025246"/>
            <a:ext cx="1727851" cy="2245621"/>
          </a:xfrm>
          <a:prstGeom prst="rect">
            <a:avLst/>
          </a:prstGeom>
        </p:spPr>
        <p:txBody>
          <a:bodyPr lIns="0" tIns="0" rIns="0" bIns="0" rtlCol="0" anchor="t">
            <a:spAutoFit/>
          </a:bodyPr>
          <a:lstStyle/>
          <a:p>
            <a:pPr>
              <a:lnSpc>
                <a:spcPts val="3519"/>
              </a:lnSpc>
            </a:pPr>
            <a:r>
              <a:rPr lang="en-US" sz="3199">
                <a:solidFill>
                  <a:srgbClr val="131114"/>
                </a:solidFill>
                <a:latin typeface="HK Grotesk Light Italics"/>
              </a:rPr>
              <a:t>NYC Clean Soil Bank Stockpile </a:t>
            </a:r>
          </a:p>
          <a:p>
            <a:pPr>
              <a:lnSpc>
                <a:spcPts val="3520"/>
              </a:lnSpc>
            </a:pPr>
            <a:endParaRPr lang="en-US" sz="3199">
              <a:solidFill>
                <a:srgbClr val="131114"/>
              </a:solidFill>
              <a:latin typeface="HK Grotesk Light Italics"/>
            </a:endParaRPr>
          </a:p>
        </p:txBody>
      </p:sp>
      <p:sp>
        <p:nvSpPr>
          <p:cNvPr id="11" name="TextBox 11"/>
          <p:cNvSpPr txBox="1"/>
          <p:nvPr/>
        </p:nvSpPr>
        <p:spPr>
          <a:xfrm>
            <a:off x="1639752" y="6602323"/>
            <a:ext cx="3650162" cy="1656079"/>
          </a:xfrm>
          <a:prstGeom prst="rect">
            <a:avLst/>
          </a:prstGeom>
        </p:spPr>
        <p:txBody>
          <a:bodyPr lIns="0" tIns="0" rIns="0" bIns="0" rtlCol="0" anchor="t">
            <a:spAutoFit/>
          </a:bodyPr>
          <a:lstStyle/>
          <a:p>
            <a:pPr>
              <a:lnSpc>
                <a:spcPts val="3273"/>
              </a:lnSpc>
            </a:pPr>
            <a:r>
              <a:rPr lang="en-US" sz="2518">
                <a:solidFill>
                  <a:srgbClr val="131114"/>
                </a:solidFill>
                <a:latin typeface="HK Grotesk Light"/>
              </a:rPr>
              <a:t>Multi-City and International Frameworks for EJ PAR on Soil Construction</a:t>
            </a:r>
          </a:p>
        </p:txBody>
      </p:sp>
      <p:sp>
        <p:nvSpPr>
          <p:cNvPr id="12" name="TextBox 12"/>
          <p:cNvSpPr txBox="1"/>
          <p:nvPr/>
        </p:nvSpPr>
        <p:spPr>
          <a:xfrm>
            <a:off x="1639752" y="393444"/>
            <a:ext cx="2010410" cy="1299088"/>
          </a:xfrm>
          <a:prstGeom prst="rect">
            <a:avLst/>
          </a:prstGeom>
        </p:spPr>
        <p:txBody>
          <a:bodyPr lIns="0" tIns="0" rIns="0" bIns="0" rtlCol="0" anchor="t">
            <a:spAutoFit/>
          </a:bodyPr>
          <a:lstStyle/>
          <a:p>
            <a:pPr>
              <a:lnSpc>
                <a:spcPts val="5003"/>
              </a:lnSpc>
            </a:pPr>
            <a:r>
              <a:rPr lang="en-US" sz="4548">
                <a:solidFill>
                  <a:srgbClr val="131114"/>
                </a:solidFill>
                <a:latin typeface="HK Grotesk Medium"/>
              </a:rPr>
              <a:t>Scaling Up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7572181" y="-286581"/>
            <a:ext cx="9525" cy="10879211"/>
          </a:xfrm>
          <a:prstGeom prst="rect">
            <a:avLst/>
          </a:prstGeom>
          <a:solidFill>
            <a:srgbClr val="131114"/>
          </a:solidFill>
        </p:spPr>
      </p:sp>
      <p:sp>
        <p:nvSpPr>
          <p:cNvPr id="4" name="AutoShape 4"/>
          <p:cNvSpPr/>
          <p:nvPr/>
        </p:nvSpPr>
        <p:spPr>
          <a:xfrm rot="-5400000">
            <a:off x="12925328" y="-1885493"/>
            <a:ext cx="9525" cy="10715819"/>
          </a:xfrm>
          <a:prstGeom prst="rect">
            <a:avLst/>
          </a:prstGeom>
          <a:solidFill>
            <a:srgbClr val="131114"/>
          </a:solidFill>
        </p:spPr>
      </p:sp>
      <p:sp>
        <p:nvSpPr>
          <p:cNvPr id="5" name="AutoShape 5"/>
          <p:cNvSpPr/>
          <p:nvPr/>
        </p:nvSpPr>
        <p:spPr>
          <a:xfrm rot="-5400000">
            <a:off x="12925328" y="1456674"/>
            <a:ext cx="9525" cy="10715819"/>
          </a:xfrm>
          <a:prstGeom prst="rect">
            <a:avLst/>
          </a:prstGeom>
          <a:solidFill>
            <a:srgbClr val="131114"/>
          </a:solidFill>
        </p:spPr>
      </p:sp>
      <p:sp>
        <p:nvSpPr>
          <p:cNvPr id="6" name="AutoShape 6"/>
          <p:cNvSpPr/>
          <p:nvPr/>
        </p:nvSpPr>
        <p:spPr>
          <a:xfrm>
            <a:off x="11188049" y="-286581"/>
            <a:ext cx="9525" cy="10879211"/>
          </a:xfrm>
          <a:prstGeom prst="rect">
            <a:avLst/>
          </a:prstGeom>
          <a:solidFill>
            <a:srgbClr val="131114"/>
          </a:solidFill>
        </p:spPr>
      </p:sp>
      <p:sp>
        <p:nvSpPr>
          <p:cNvPr id="8" name="TextBox 8"/>
          <p:cNvSpPr txBox="1"/>
          <p:nvPr/>
        </p:nvSpPr>
        <p:spPr>
          <a:xfrm>
            <a:off x="494403" y="594401"/>
            <a:ext cx="362847" cy="30194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22</a:t>
            </a:r>
          </a:p>
        </p:txBody>
      </p:sp>
      <p:sp>
        <p:nvSpPr>
          <p:cNvPr id="10" name="TextBox 10"/>
          <p:cNvSpPr txBox="1"/>
          <p:nvPr/>
        </p:nvSpPr>
        <p:spPr>
          <a:xfrm>
            <a:off x="1951866" y="1218389"/>
            <a:ext cx="3951001" cy="2039449"/>
          </a:xfrm>
          <a:prstGeom prst="rect">
            <a:avLst/>
          </a:prstGeom>
        </p:spPr>
        <p:txBody>
          <a:bodyPr lIns="0" tIns="0" rIns="0" bIns="0" rtlCol="0" anchor="t">
            <a:spAutoFit/>
          </a:bodyPr>
          <a:lstStyle/>
          <a:p>
            <a:pPr>
              <a:lnSpc>
                <a:spcPts val="7920"/>
              </a:lnSpc>
            </a:pPr>
            <a:r>
              <a:rPr lang="en-US" sz="7200">
                <a:solidFill>
                  <a:srgbClr val="131114"/>
                </a:solidFill>
                <a:latin typeface="HK Grotesk Medium"/>
              </a:rPr>
              <a:t>THANK YOU!</a:t>
            </a:r>
          </a:p>
        </p:txBody>
      </p:sp>
      <p:grpSp>
        <p:nvGrpSpPr>
          <p:cNvPr id="11" name="Group 11"/>
          <p:cNvGrpSpPr/>
          <p:nvPr/>
        </p:nvGrpSpPr>
        <p:grpSpPr>
          <a:xfrm>
            <a:off x="13729719" y="7200900"/>
            <a:ext cx="4204060" cy="2530052"/>
            <a:chOff x="-47256" y="-2133599"/>
            <a:chExt cx="6890286" cy="3373402"/>
          </a:xfrm>
        </p:grpSpPr>
        <p:sp>
          <p:nvSpPr>
            <p:cNvPr id="12" name="TextBox 12"/>
            <p:cNvSpPr txBox="1"/>
            <p:nvPr/>
          </p:nvSpPr>
          <p:spPr>
            <a:xfrm>
              <a:off x="0" y="724838"/>
              <a:ext cx="6843030" cy="454296"/>
            </a:xfrm>
            <a:prstGeom prst="rect">
              <a:avLst/>
            </a:prstGeom>
          </p:spPr>
          <p:txBody>
            <a:bodyPr lIns="0" tIns="0" rIns="0" bIns="0" rtlCol="0" anchor="t">
              <a:spAutoFit/>
            </a:bodyPr>
            <a:lstStyle/>
            <a:p>
              <a:pPr>
                <a:lnSpc>
                  <a:spcPts val="2730"/>
                </a:lnSpc>
              </a:pPr>
              <a:endParaRPr/>
            </a:p>
          </p:txBody>
        </p:sp>
        <p:sp>
          <p:nvSpPr>
            <p:cNvPr id="13" name="TextBox 13"/>
            <p:cNvSpPr txBox="1"/>
            <p:nvPr/>
          </p:nvSpPr>
          <p:spPr>
            <a:xfrm>
              <a:off x="-47256" y="-2133599"/>
              <a:ext cx="6843030" cy="3373402"/>
            </a:xfrm>
            <a:prstGeom prst="rect">
              <a:avLst/>
            </a:prstGeom>
          </p:spPr>
          <p:txBody>
            <a:bodyPr lIns="0" tIns="0" rIns="0" bIns="0" rtlCol="0" anchor="t">
              <a:spAutoFit/>
            </a:bodyPr>
            <a:lstStyle/>
            <a:p>
              <a:pPr algn="r">
                <a:lnSpc>
                  <a:spcPts val="3379"/>
                </a:lnSpc>
              </a:pPr>
              <a:r>
                <a:rPr lang="en-US" sz="2000" dirty="0" err="1">
                  <a:solidFill>
                    <a:srgbClr val="131114"/>
                  </a:solidFill>
                  <a:latin typeface="HK Grotesk Medium"/>
                </a:rPr>
                <a:t>segendorf@gradcenter.cuny.edu</a:t>
              </a:r>
              <a:endParaRPr lang="en-US" sz="2000" dirty="0">
                <a:solidFill>
                  <a:srgbClr val="131114"/>
                </a:solidFill>
                <a:latin typeface="HK Grotesk Medium"/>
              </a:endParaRPr>
            </a:p>
            <a:p>
              <a:pPr>
                <a:lnSpc>
                  <a:spcPts val="3379"/>
                </a:lnSpc>
              </a:pPr>
              <a:endParaRPr lang="en-US" sz="2599" dirty="0">
                <a:solidFill>
                  <a:srgbClr val="131114"/>
                </a:solidFill>
                <a:latin typeface="HK Grotesk Medium"/>
              </a:endParaRPr>
            </a:p>
            <a:p>
              <a:pPr algn="r">
                <a:lnSpc>
                  <a:spcPts val="3379"/>
                </a:lnSpc>
              </a:pPr>
              <a:r>
                <a:rPr lang="en-US" sz="2400" dirty="0">
                  <a:solidFill>
                    <a:srgbClr val="131114"/>
                  </a:solidFill>
                  <a:latin typeface="Calibri Light" panose="020F0302020204030204" pitchFamily="34" charset="0"/>
                  <a:cs typeface="Calibri Light" panose="020F0302020204030204" pitchFamily="34" charset="0"/>
                </a:rPr>
                <a:t>S. Perl </a:t>
              </a:r>
              <a:r>
                <a:rPr lang="en-US" sz="2400" dirty="0" err="1">
                  <a:solidFill>
                    <a:srgbClr val="131114"/>
                  </a:solidFill>
                  <a:latin typeface="Calibri Light" panose="020F0302020204030204" pitchFamily="34" charset="0"/>
                  <a:cs typeface="Calibri Light" panose="020F0302020204030204" pitchFamily="34" charset="0"/>
                </a:rPr>
                <a:t>Egendorf</a:t>
              </a:r>
              <a:r>
                <a:rPr lang="en-US" sz="2400" dirty="0">
                  <a:solidFill>
                    <a:srgbClr val="131114"/>
                  </a:solidFill>
                  <a:latin typeface="Calibri Light" panose="020F0302020204030204" pitchFamily="34" charset="0"/>
                  <a:cs typeface="Calibri Light" panose="020F0302020204030204" pitchFamily="34" charset="0"/>
                </a:rPr>
                <a:t>, PhD</a:t>
              </a:r>
            </a:p>
            <a:p>
              <a:pPr algn="r">
                <a:lnSpc>
                  <a:spcPts val="3080"/>
                </a:lnSpc>
              </a:pPr>
              <a:r>
                <a:rPr lang="en-US" sz="2400" dirty="0">
                  <a:solidFill>
                    <a:srgbClr val="131114"/>
                  </a:solidFill>
                  <a:latin typeface="Calibri Light" panose="020F0302020204030204" pitchFamily="34" charset="0"/>
                  <a:cs typeface="Calibri Light" panose="020F0302020204030204" pitchFamily="34" charset="0"/>
                </a:rPr>
                <a:t>EESC 1201</a:t>
              </a:r>
            </a:p>
            <a:p>
              <a:pPr algn="r">
                <a:lnSpc>
                  <a:spcPts val="3080"/>
                </a:lnSpc>
              </a:pPr>
              <a:r>
                <a:rPr lang="en-US" sz="2400" dirty="0">
                  <a:solidFill>
                    <a:srgbClr val="131114"/>
                  </a:solidFill>
                  <a:latin typeface="Calibri Light" panose="020F0302020204030204" pitchFamily="34" charset="0"/>
                  <a:cs typeface="Calibri Light" panose="020F0302020204030204" pitchFamily="34" charset="0"/>
                </a:rPr>
                <a:t>May 1, 2023</a:t>
              </a:r>
            </a:p>
            <a:p>
              <a:pPr>
                <a:lnSpc>
                  <a:spcPts val="3379"/>
                </a:lnSpc>
              </a:pPr>
              <a:endParaRPr lang="en-US" sz="2599" dirty="0">
                <a:solidFill>
                  <a:srgbClr val="131114"/>
                </a:solidFill>
                <a:latin typeface="HK Grotesk Medium"/>
              </a:endParaRPr>
            </a:p>
          </p:txBody>
        </p:sp>
      </p:grpSp>
      <p:pic>
        <p:nvPicPr>
          <p:cNvPr id="15" name="Picture 14" descr="A hand holding a small plant&#10;&#10;Description automatically generated with low confidence">
            <a:extLst>
              <a:ext uri="{FF2B5EF4-FFF2-40B4-BE49-F238E27FC236}">
                <a16:creationId xmlns:a16="http://schemas.microsoft.com/office/drawing/2014/main" id="{3E634647-FFDA-0715-E8E4-90F28AE51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8073" y="4430"/>
            <a:ext cx="7715250" cy="10287000"/>
          </a:xfrm>
          <a:prstGeom prst="rect">
            <a:avLst/>
          </a:prstGeom>
        </p:spPr>
      </p:pic>
      <p:sp>
        <p:nvSpPr>
          <p:cNvPr id="16" name="Rectangle 15">
            <a:extLst>
              <a:ext uri="{FF2B5EF4-FFF2-40B4-BE49-F238E27FC236}">
                <a16:creationId xmlns:a16="http://schemas.microsoft.com/office/drawing/2014/main" id="{264A2E9C-2078-E185-7826-4FADDFDEFCFB}"/>
              </a:ext>
            </a:extLst>
          </p:cNvPr>
          <p:cNvSpPr/>
          <p:nvPr/>
        </p:nvSpPr>
        <p:spPr>
          <a:xfrm>
            <a:off x="14334737" y="1096893"/>
            <a:ext cx="4569585" cy="639149"/>
          </a:xfrm>
          <a:prstGeom prst="rect">
            <a:avLst/>
          </a:prstGeom>
        </p:spPr>
        <p:txBody>
          <a:bodyPr wrap="square">
            <a:spAutoFit/>
          </a:bodyPr>
          <a:lstStyle/>
          <a:p>
            <a:pPr>
              <a:lnSpc>
                <a:spcPts val="4729"/>
              </a:lnSpc>
            </a:pPr>
            <a:r>
              <a:rPr lang="en-US" sz="2800" b="1" dirty="0">
                <a:solidFill>
                  <a:srgbClr val="131114"/>
                </a:solidFill>
                <a:latin typeface="Calibri Light" panose="020F0302020204030204" pitchFamily="34" charset="0"/>
                <a:cs typeface="Calibri Light" panose="020F0302020204030204" pitchFamily="34" charset="0"/>
              </a:rPr>
              <a:t>Climate Justice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rot="-5400000">
            <a:off x="5171119" y="-1215255"/>
            <a:ext cx="9604" cy="7522592"/>
          </a:xfrm>
          <a:prstGeom prst="rect">
            <a:avLst/>
          </a:prstGeom>
          <a:solidFill>
            <a:srgbClr val="131114"/>
          </a:solidFill>
        </p:spPr>
      </p:sp>
      <p:sp>
        <p:nvSpPr>
          <p:cNvPr id="4" name="AutoShape 4"/>
          <p:cNvSpPr/>
          <p:nvPr/>
        </p:nvSpPr>
        <p:spPr>
          <a:xfrm>
            <a:off x="8937217" y="-122164"/>
            <a:ext cx="9543" cy="10560829"/>
          </a:xfrm>
          <a:prstGeom prst="rect">
            <a:avLst/>
          </a:prstGeom>
          <a:solidFill>
            <a:srgbClr val="131114"/>
          </a:solidFill>
        </p:spPr>
      </p:sp>
      <p:sp>
        <p:nvSpPr>
          <p:cNvPr id="5" name="AutoShape 5"/>
          <p:cNvSpPr/>
          <p:nvPr/>
        </p:nvSpPr>
        <p:spPr>
          <a:xfrm>
            <a:off x="8946760" y="8088720"/>
            <a:ext cx="9350783" cy="9525"/>
          </a:xfrm>
          <a:prstGeom prst="rect">
            <a:avLst/>
          </a:prstGeom>
          <a:solidFill>
            <a:srgbClr val="131114"/>
          </a:solidFill>
        </p:spPr>
      </p:sp>
      <p:sp>
        <p:nvSpPr>
          <p:cNvPr id="6" name="TextBox 5">
            <a:extLst>
              <a:ext uri="{FF2B5EF4-FFF2-40B4-BE49-F238E27FC236}">
                <a16:creationId xmlns:a16="http://schemas.microsoft.com/office/drawing/2014/main" id="{667E351C-B2D6-8945-0EDD-0BA1FEF1E0ED}"/>
              </a:ext>
            </a:extLst>
          </p:cNvPr>
          <p:cNvSpPr txBox="1"/>
          <p:nvPr/>
        </p:nvSpPr>
        <p:spPr>
          <a:xfrm>
            <a:off x="1447800" y="901023"/>
            <a:ext cx="8476323" cy="1015663"/>
          </a:xfrm>
          <a:prstGeom prst="rect">
            <a:avLst/>
          </a:prstGeom>
          <a:noFill/>
        </p:spPr>
        <p:txBody>
          <a:bodyPr wrap="square" rtlCol="0">
            <a:spAutoFit/>
          </a:bodyPr>
          <a:lstStyle/>
          <a:p>
            <a:r>
              <a:rPr lang="en-US" sz="6000" dirty="0">
                <a:latin typeface="Calibri Light" panose="020F0302020204030204" pitchFamily="34" charset="0"/>
                <a:cs typeface="Calibri Light" panose="020F0302020204030204" pitchFamily="34" charset="0"/>
              </a:rPr>
              <a:t>What is Climate Justice?</a:t>
            </a:r>
          </a:p>
        </p:txBody>
      </p:sp>
      <p:pic>
        <p:nvPicPr>
          <p:cNvPr id="9" name="Picture 8" descr="Text&#10;&#10;Description automatically generated with medium confidence">
            <a:extLst>
              <a:ext uri="{FF2B5EF4-FFF2-40B4-BE49-F238E27FC236}">
                <a16:creationId xmlns:a16="http://schemas.microsoft.com/office/drawing/2014/main" id="{FAD11CE0-CF97-D876-2B36-F414A263C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103" y="3694771"/>
            <a:ext cx="7061200" cy="990600"/>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75FB08B3-4E53-5594-D019-2810BE67E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054" y="5829300"/>
            <a:ext cx="5892800" cy="3098800"/>
          </a:xfrm>
          <a:prstGeom prst="rect">
            <a:avLst/>
          </a:prstGeom>
        </p:spPr>
      </p:pic>
      <p:pic>
        <p:nvPicPr>
          <p:cNvPr id="14" name="Picture 13" descr="A picture containing text, newspaper&#10;&#10;Description automatically generated">
            <a:extLst>
              <a:ext uri="{FF2B5EF4-FFF2-40B4-BE49-F238E27FC236}">
                <a16:creationId xmlns:a16="http://schemas.microsoft.com/office/drawing/2014/main" id="{478F4A67-2CCA-306C-BCAA-7F514DB07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743" y="1105340"/>
            <a:ext cx="6087066" cy="8782203"/>
          </a:xfrm>
          <a:prstGeom prst="rect">
            <a:avLst/>
          </a:prstGeom>
        </p:spPr>
      </p:pic>
    </p:spTree>
    <p:extLst>
      <p:ext uri="{BB962C8B-B14F-4D97-AF65-F5344CB8AC3E}">
        <p14:creationId xmlns:p14="http://schemas.microsoft.com/office/powerpoint/2010/main" val="3526562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rot="-5400000">
            <a:off x="5171119" y="-1215255"/>
            <a:ext cx="9604" cy="7522592"/>
          </a:xfrm>
          <a:prstGeom prst="rect">
            <a:avLst/>
          </a:prstGeom>
          <a:solidFill>
            <a:srgbClr val="131114"/>
          </a:solidFill>
        </p:spPr>
      </p:sp>
      <p:sp>
        <p:nvSpPr>
          <p:cNvPr id="4" name="AutoShape 4"/>
          <p:cNvSpPr/>
          <p:nvPr/>
        </p:nvSpPr>
        <p:spPr>
          <a:xfrm>
            <a:off x="8937217" y="-122164"/>
            <a:ext cx="9543" cy="10560829"/>
          </a:xfrm>
          <a:prstGeom prst="rect">
            <a:avLst/>
          </a:prstGeom>
          <a:solidFill>
            <a:srgbClr val="131114"/>
          </a:solidFill>
        </p:spPr>
      </p:sp>
      <p:sp>
        <p:nvSpPr>
          <p:cNvPr id="5" name="AutoShape 5"/>
          <p:cNvSpPr/>
          <p:nvPr/>
        </p:nvSpPr>
        <p:spPr>
          <a:xfrm>
            <a:off x="8946760" y="8088720"/>
            <a:ext cx="9350783" cy="9525"/>
          </a:xfrm>
          <a:prstGeom prst="rect">
            <a:avLst/>
          </a:prstGeom>
          <a:solidFill>
            <a:srgbClr val="131114"/>
          </a:solidFill>
        </p:spPr>
      </p:sp>
      <p:sp>
        <p:nvSpPr>
          <p:cNvPr id="12" name="TextBox 11">
            <a:extLst>
              <a:ext uri="{FF2B5EF4-FFF2-40B4-BE49-F238E27FC236}">
                <a16:creationId xmlns:a16="http://schemas.microsoft.com/office/drawing/2014/main" id="{AD999F86-990F-DDDA-5180-91BC782AB083}"/>
              </a:ext>
            </a:extLst>
          </p:cNvPr>
          <p:cNvSpPr txBox="1"/>
          <p:nvPr/>
        </p:nvSpPr>
        <p:spPr>
          <a:xfrm>
            <a:off x="10515600" y="8622123"/>
            <a:ext cx="6657890" cy="646331"/>
          </a:xfrm>
          <a:prstGeom prst="rect">
            <a:avLst/>
          </a:prstGeom>
          <a:noFill/>
        </p:spPr>
        <p:txBody>
          <a:bodyPr wrap="square">
            <a:spAutoFit/>
          </a:bodyPr>
          <a:lstStyle/>
          <a:p>
            <a:r>
              <a:rPr lang="en-US" dirty="0">
                <a:latin typeface="Calibri Light" panose="020F0302020204030204" pitchFamily="34" charset="0"/>
                <a:cs typeface="Calibri Light" panose="020F0302020204030204" pitchFamily="34" charset="0"/>
              </a:rPr>
              <a:t>https://</a:t>
            </a:r>
            <a:r>
              <a:rPr lang="en-US" dirty="0" err="1">
                <a:latin typeface="Calibri Light" panose="020F0302020204030204" pitchFamily="34" charset="0"/>
                <a:cs typeface="Calibri Light" panose="020F0302020204030204" pitchFamily="34" charset="0"/>
              </a:rPr>
              <a:t>www.ted.com</a:t>
            </a:r>
            <a:r>
              <a:rPr lang="en-US" dirty="0">
                <a:latin typeface="Calibri Light" panose="020F0302020204030204" pitchFamily="34" charset="0"/>
                <a:cs typeface="Calibri Light" panose="020F0302020204030204" pitchFamily="34" charset="0"/>
              </a:rPr>
              <a:t>/talks/</a:t>
            </a:r>
            <a:r>
              <a:rPr lang="en-US" dirty="0" err="1">
                <a:latin typeface="Calibri Light" panose="020F0302020204030204" pitchFamily="34" charset="0"/>
                <a:cs typeface="Calibri Light" panose="020F0302020204030204" pitchFamily="34" charset="0"/>
              </a:rPr>
              <a:t>peggy_shepard_how_to_build_an_equitable_and_just_climate_future</a:t>
            </a:r>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370FE440-4C92-4B5F-2F10-123039676785}"/>
              </a:ext>
            </a:extLst>
          </p:cNvPr>
          <p:cNvSpPr txBox="1"/>
          <p:nvPr/>
        </p:nvSpPr>
        <p:spPr>
          <a:xfrm>
            <a:off x="1414624" y="594401"/>
            <a:ext cx="8923025" cy="1723549"/>
          </a:xfrm>
          <a:prstGeom prst="rect">
            <a:avLst/>
          </a:prstGeom>
          <a:noFill/>
        </p:spPr>
        <p:txBody>
          <a:bodyPr wrap="square" rtlCol="0">
            <a:spAutoFit/>
          </a:bodyPr>
          <a:lstStyle/>
          <a:p>
            <a:r>
              <a:rPr lang="en-US" sz="4400" dirty="0">
                <a:latin typeface="Calibri Light" panose="020F0302020204030204" pitchFamily="34" charset="0"/>
                <a:cs typeface="Calibri Light" panose="020F0302020204030204" pitchFamily="34" charset="0"/>
              </a:rPr>
              <a:t>Shepard and Corbin-Mark (2009), Climate Justice</a:t>
            </a:r>
          </a:p>
          <a:p>
            <a:endParaRPr lang="en-US"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EA3A1A35-5BB5-0CBF-B409-BEE4E2AB504F}"/>
              </a:ext>
            </a:extLst>
          </p:cNvPr>
          <p:cNvSpPr txBox="1"/>
          <p:nvPr/>
        </p:nvSpPr>
        <p:spPr>
          <a:xfrm>
            <a:off x="2280496" y="3086100"/>
            <a:ext cx="5903090" cy="4524315"/>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“This special issue edited by West Harlem Environmental</a:t>
            </a:r>
          </a:p>
          <a:p>
            <a:r>
              <a:rPr lang="en-US" dirty="0">
                <a:latin typeface="Calibri Light" panose="020F0302020204030204" pitchFamily="34" charset="0"/>
                <a:cs typeface="Calibri Light" panose="020F0302020204030204" pitchFamily="34" charset="0"/>
              </a:rPr>
              <a:t>Action (WE ACT ) highlights climate justice:</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The need to develop studies, policies, and interventions that address </a:t>
            </a:r>
          </a:p>
          <a:p>
            <a:pPr marL="285750" indent="-285750">
              <a:buFontTx/>
              <a:buChar char="-"/>
            </a:pPr>
            <a:r>
              <a:rPr lang="en-US" dirty="0">
                <a:latin typeface="Calibri Light" panose="020F0302020204030204" pitchFamily="34" charset="0"/>
                <a:cs typeface="Calibri Light" panose="020F0302020204030204" pitchFamily="34" charset="0"/>
              </a:rPr>
              <a:t>the ethical and human rights dimensions of global warming, </a:t>
            </a:r>
          </a:p>
          <a:p>
            <a:pPr marL="285750" indent="-285750">
              <a:buFontTx/>
              <a:buChar char="-"/>
            </a:pPr>
            <a:r>
              <a:rPr lang="en-US" dirty="0">
                <a:latin typeface="Calibri Light" panose="020F0302020204030204" pitchFamily="34" charset="0"/>
                <a:cs typeface="Calibri Light" panose="020F0302020204030204" pitchFamily="34" charset="0"/>
              </a:rPr>
              <a:t>the disproportionate burden of legacy pollution, </a:t>
            </a:r>
          </a:p>
          <a:p>
            <a:pPr marL="285750" indent="-285750">
              <a:buFontTx/>
              <a:buChar char="-"/>
            </a:pPr>
            <a:r>
              <a:rPr lang="en-US" dirty="0">
                <a:latin typeface="Calibri Light" panose="020F0302020204030204" pitchFamily="34" charset="0"/>
                <a:cs typeface="Calibri Light" panose="020F0302020204030204" pitchFamily="34" charset="0"/>
              </a:rPr>
              <a:t>the unsustainable rise in energy costs for low-income families, </a:t>
            </a:r>
          </a:p>
          <a:p>
            <a:pPr marL="285750" indent="-285750">
              <a:buFontTx/>
              <a:buChar char="-"/>
            </a:pPr>
            <a:r>
              <a:rPr lang="en-US" dirty="0">
                <a:latin typeface="Calibri Light" panose="020F0302020204030204" pitchFamily="34" charset="0"/>
                <a:cs typeface="Calibri Light" panose="020F0302020204030204" pitchFamily="34" charset="0"/>
              </a:rPr>
              <a:t>and the impacts of energy extraction, refining, and manufacturing on vulnerable communities.</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Climate change is the most significant social and political challenge of the 21st century.”</a:t>
            </a:r>
          </a:p>
          <a:p>
            <a:endParaRPr lang="en-US" dirty="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638267BA-67E1-874D-AA83-4E1E4B4375A4}"/>
              </a:ext>
            </a:extLst>
          </p:cNvPr>
          <p:cNvSpPr txBox="1"/>
          <p:nvPr/>
        </p:nvSpPr>
        <p:spPr>
          <a:xfrm>
            <a:off x="11309125" y="5008154"/>
            <a:ext cx="5744265" cy="3139321"/>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“We want to highlight the need</a:t>
            </a:r>
          </a:p>
          <a:p>
            <a:r>
              <a:rPr lang="en-US" dirty="0">
                <a:latin typeface="Calibri Light" panose="020F0302020204030204" pitchFamily="34" charset="0"/>
                <a:cs typeface="Calibri Light" panose="020F0302020204030204" pitchFamily="34" charset="0"/>
              </a:rPr>
              <a:t>for residents and advocates </a:t>
            </a:r>
          </a:p>
          <a:p>
            <a:r>
              <a:rPr lang="en-US" dirty="0">
                <a:latin typeface="Calibri Light" panose="020F0302020204030204" pitchFamily="34" charset="0"/>
                <a:cs typeface="Calibri Light" panose="020F0302020204030204" pitchFamily="34" charset="0"/>
              </a:rPr>
              <a:t>to work with researchers and practitioners.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We know that it is critical to define a</a:t>
            </a:r>
          </a:p>
          <a:p>
            <a:r>
              <a:rPr lang="en-US" dirty="0">
                <a:latin typeface="Calibri Light" panose="020F0302020204030204" pitchFamily="34" charset="0"/>
                <a:cs typeface="Calibri Light" panose="020F0302020204030204" pitchFamily="34" charset="0"/>
              </a:rPr>
              <a:t>community-based research agenda </a:t>
            </a:r>
          </a:p>
          <a:p>
            <a:r>
              <a:rPr lang="en-US" dirty="0">
                <a:latin typeface="Calibri Light" panose="020F0302020204030204" pitchFamily="34" charset="0"/>
                <a:cs typeface="Calibri Light" panose="020F0302020204030204" pitchFamily="34" charset="0"/>
              </a:rPr>
              <a:t>and translate findings into strategies and interventions </a:t>
            </a:r>
          </a:p>
          <a:p>
            <a:r>
              <a:rPr lang="en-US" dirty="0">
                <a:latin typeface="Calibri Light" panose="020F0302020204030204" pitchFamily="34" charset="0"/>
                <a:cs typeface="Calibri Light" panose="020F0302020204030204" pitchFamily="34" charset="0"/>
              </a:rPr>
              <a:t>that address the impacts</a:t>
            </a:r>
          </a:p>
          <a:p>
            <a:r>
              <a:rPr lang="en-US" dirty="0">
                <a:latin typeface="Calibri Light" panose="020F0302020204030204" pitchFamily="34" charset="0"/>
                <a:cs typeface="Calibri Light" panose="020F0302020204030204" pitchFamily="34" charset="0"/>
              </a:rPr>
              <a:t>our most vulnerable communities will and are experiencing.</a:t>
            </a:r>
          </a:p>
          <a:p>
            <a:r>
              <a:rPr lang="en-US" dirty="0">
                <a:latin typeface="Calibri Light" panose="020F0302020204030204" pitchFamily="34" charset="0"/>
                <a:cs typeface="Calibri Light" panose="020F0302020204030204" pitchFamily="34" charset="0"/>
              </a:rPr>
              <a:t>The time to act is now.”</a:t>
            </a:r>
          </a:p>
          <a:p>
            <a:endParaRPr lang="en-US" dirty="0">
              <a:latin typeface="Calibri Light" panose="020F0302020204030204" pitchFamily="34" charset="0"/>
              <a:cs typeface="Calibri Light" panose="020F0302020204030204" pitchFamily="34" charset="0"/>
            </a:endParaRPr>
          </a:p>
        </p:txBody>
      </p:sp>
      <p:pic>
        <p:nvPicPr>
          <p:cNvPr id="1026" name="Picture 2" descr="Peggy Shepard - WE ACT for Environmental Justice">
            <a:extLst>
              <a:ext uri="{FF2B5EF4-FFF2-40B4-BE49-F238E27FC236}">
                <a16:creationId xmlns:a16="http://schemas.microsoft.com/office/drawing/2014/main" id="{06D776D6-CB03-4D83-3314-D188C5105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3774" y="62589"/>
            <a:ext cx="2400300" cy="3378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503110B-6AB2-E7CF-79A4-7E005BA52B15}"/>
              </a:ext>
            </a:extLst>
          </p:cNvPr>
          <p:cNvSpPr txBox="1"/>
          <p:nvPr/>
        </p:nvSpPr>
        <p:spPr>
          <a:xfrm rot="10800000" flipV="1">
            <a:off x="9001814" y="3475447"/>
            <a:ext cx="4571848" cy="1015663"/>
          </a:xfrm>
          <a:prstGeom prst="rect">
            <a:avLst/>
          </a:prstGeom>
          <a:noFill/>
        </p:spPr>
        <p:txBody>
          <a:bodyPr wrap="square" rtlCol="0">
            <a:spAutoFit/>
          </a:bodyPr>
          <a:lstStyle/>
          <a:p>
            <a:r>
              <a:rPr lang="en-US" sz="1200" dirty="0">
                <a:solidFill>
                  <a:srgbClr val="20211D"/>
                </a:solidFill>
                <a:effectLst/>
                <a:latin typeface="Calibri Light" panose="020F0302020204030204" pitchFamily="34" charset="0"/>
                <a:cs typeface="Calibri Light" panose="020F0302020204030204" pitchFamily="34" charset="0"/>
              </a:rPr>
              <a:t>Peggy Shepard is co-founder and executive director of WE ACT for Environmental Justice and has a long history of organizing and engaging Northern Manhattan residents in community-based planning and campaigns to address environmental protection and environmental health policy locally and nationally.</a:t>
            </a:r>
            <a:endParaRPr lang="en-US" sz="1200" dirty="0">
              <a:latin typeface="Calibri Light" panose="020F0302020204030204" pitchFamily="34" charset="0"/>
              <a:cs typeface="Calibri Light" panose="020F0302020204030204" pitchFamily="34" charset="0"/>
            </a:endParaRPr>
          </a:p>
        </p:txBody>
      </p:sp>
      <p:pic>
        <p:nvPicPr>
          <p:cNvPr id="1028" name="Picture 4" descr="Cecil Corbin-Mark was a lifelong Harlem resident who rose to prominence as Deputy Director of the nonprofit WE ACT for Environmental Justice.">
            <a:extLst>
              <a:ext uri="{FF2B5EF4-FFF2-40B4-BE49-F238E27FC236}">
                <a16:creationId xmlns:a16="http://schemas.microsoft.com/office/drawing/2014/main" id="{777307B3-63DD-6058-8FFD-C92BBF51CB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86" r="22500" b="14020"/>
          <a:stretch/>
        </p:blipFill>
        <p:spPr bwMode="auto">
          <a:xfrm>
            <a:off x="13844547" y="120415"/>
            <a:ext cx="2782368" cy="32913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96CD3C4-287D-1189-87EF-0321C320534F}"/>
              </a:ext>
            </a:extLst>
          </p:cNvPr>
          <p:cNvSpPr txBox="1"/>
          <p:nvPr/>
        </p:nvSpPr>
        <p:spPr>
          <a:xfrm>
            <a:off x="13844545" y="3440789"/>
            <a:ext cx="3702056" cy="830997"/>
          </a:xfrm>
          <a:prstGeom prst="rect">
            <a:avLst/>
          </a:prstGeom>
          <a:noFill/>
        </p:spPr>
        <p:txBody>
          <a:bodyPr wrap="square" rtlCol="0">
            <a:spAutoFit/>
          </a:bodyPr>
          <a:lstStyle/>
          <a:p>
            <a:r>
              <a:rPr lang="en-US" sz="1200" dirty="0">
                <a:effectLst/>
                <a:latin typeface="Calibri Light" panose="020F0302020204030204" pitchFamily="34" charset="0"/>
                <a:cs typeface="Calibri Light" panose="020F0302020204030204" pitchFamily="34" charset="0"/>
              </a:rPr>
              <a:t>Cecil Corbin-Mark was a lifelong Harlem resident who rose to prominence as Deputy Director of the nonprofit WE ACT for Environmental Justice. (Courtesy of WE ACT for Environmental Justice)</a:t>
            </a:r>
            <a:endParaRPr lang="en-US"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4719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a:off x="1414625" y="2897098"/>
            <a:ext cx="16873375" cy="9525"/>
          </a:xfrm>
          <a:prstGeom prst="rect">
            <a:avLst/>
          </a:prstGeom>
          <a:solidFill>
            <a:srgbClr val="131114"/>
          </a:solidFill>
        </p:spPr>
      </p:sp>
      <p:sp>
        <p:nvSpPr>
          <p:cNvPr id="4" name="AutoShape 4"/>
          <p:cNvSpPr/>
          <p:nvPr/>
        </p:nvSpPr>
        <p:spPr>
          <a:xfrm>
            <a:off x="6994018" y="2897098"/>
            <a:ext cx="9525" cy="7628649"/>
          </a:xfrm>
          <a:prstGeom prst="rect">
            <a:avLst/>
          </a:prstGeom>
          <a:solidFill>
            <a:srgbClr val="131114"/>
          </a:solidFill>
        </p:spPr>
      </p:sp>
      <p:sp>
        <p:nvSpPr>
          <p:cNvPr id="5" name="AutoShape 5"/>
          <p:cNvSpPr/>
          <p:nvPr/>
        </p:nvSpPr>
        <p:spPr>
          <a:xfrm>
            <a:off x="12573484" y="2897098"/>
            <a:ext cx="9549" cy="7628649"/>
          </a:xfrm>
          <a:prstGeom prst="rect">
            <a:avLst/>
          </a:prstGeom>
          <a:solidFill>
            <a:srgbClr val="131114"/>
          </a:solidFill>
        </p:spPr>
      </p:sp>
      <p:sp>
        <p:nvSpPr>
          <p:cNvPr id="6" name="AutoShape 6"/>
          <p:cNvSpPr/>
          <p:nvPr/>
        </p:nvSpPr>
        <p:spPr>
          <a:xfrm>
            <a:off x="1424168" y="3792448"/>
            <a:ext cx="16873375" cy="9525"/>
          </a:xfrm>
          <a:prstGeom prst="rect">
            <a:avLst/>
          </a:prstGeom>
          <a:solidFill>
            <a:srgbClr val="131114"/>
          </a:solidFill>
        </p:spPr>
      </p:sp>
      <p:sp>
        <p:nvSpPr>
          <p:cNvPr id="7" name="AutoShape 7"/>
          <p:cNvSpPr/>
          <p:nvPr/>
        </p:nvSpPr>
        <p:spPr>
          <a:xfrm>
            <a:off x="1424168" y="7511060"/>
            <a:ext cx="16873375" cy="9525"/>
          </a:xfrm>
          <a:prstGeom prst="rect">
            <a:avLst/>
          </a:prstGeom>
          <a:solidFill>
            <a:srgbClr val="131114"/>
          </a:solidFill>
        </p:spPr>
      </p:sp>
      <p:sp>
        <p:nvSpPr>
          <p:cNvPr id="11" name="TextBox 11"/>
          <p:cNvSpPr txBox="1"/>
          <p:nvPr/>
        </p:nvSpPr>
        <p:spPr>
          <a:xfrm>
            <a:off x="55155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HK Grotesk Medium Bold"/>
              </a:rPr>
              <a:t>07</a:t>
            </a:r>
          </a:p>
        </p:txBody>
      </p:sp>
      <p:sp>
        <p:nvSpPr>
          <p:cNvPr id="13" name="TextBox 13"/>
          <p:cNvSpPr txBox="1"/>
          <p:nvPr/>
        </p:nvSpPr>
        <p:spPr>
          <a:xfrm>
            <a:off x="2630914" y="1085850"/>
            <a:ext cx="14440797" cy="1036566"/>
          </a:xfrm>
          <a:prstGeom prst="rect">
            <a:avLst/>
          </a:prstGeom>
        </p:spPr>
        <p:txBody>
          <a:bodyPr lIns="0" tIns="0" rIns="0" bIns="0" rtlCol="0" anchor="t">
            <a:spAutoFit/>
          </a:bodyPr>
          <a:lstStyle/>
          <a:p>
            <a:pPr algn="ctr">
              <a:lnSpc>
                <a:spcPts val="7920"/>
              </a:lnSpc>
            </a:pPr>
            <a:r>
              <a:rPr lang="en-US" sz="7200" dirty="0">
                <a:solidFill>
                  <a:srgbClr val="131114"/>
                </a:solidFill>
                <a:latin typeface="HK Grotesk Medium"/>
              </a:rPr>
              <a:t>A Few Key EJ / CJ Orgs in NYC</a:t>
            </a:r>
          </a:p>
        </p:txBody>
      </p:sp>
      <p:sp>
        <p:nvSpPr>
          <p:cNvPr id="15" name="TextBox 15"/>
          <p:cNvSpPr txBox="1"/>
          <p:nvPr/>
        </p:nvSpPr>
        <p:spPr>
          <a:xfrm>
            <a:off x="2254187" y="3112927"/>
            <a:ext cx="3979759" cy="426912"/>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WE ACT</a:t>
            </a:r>
          </a:p>
        </p:txBody>
      </p:sp>
      <p:sp>
        <p:nvSpPr>
          <p:cNvPr id="16" name="TextBox 16"/>
          <p:cNvSpPr txBox="1"/>
          <p:nvPr/>
        </p:nvSpPr>
        <p:spPr>
          <a:xfrm>
            <a:off x="7870976" y="3112927"/>
            <a:ext cx="3979759" cy="426912"/>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NYC-EJA</a:t>
            </a:r>
          </a:p>
        </p:txBody>
      </p:sp>
      <p:sp>
        <p:nvSpPr>
          <p:cNvPr id="17" name="TextBox 17"/>
          <p:cNvSpPr txBox="1"/>
          <p:nvPr/>
        </p:nvSpPr>
        <p:spPr>
          <a:xfrm>
            <a:off x="13471676" y="3112927"/>
            <a:ext cx="3979759" cy="426912"/>
          </a:xfrm>
          <a:prstGeom prst="rect">
            <a:avLst/>
          </a:prstGeom>
        </p:spPr>
        <p:txBody>
          <a:bodyPr lIns="0" tIns="0" rIns="0" bIns="0" rtlCol="0" anchor="t">
            <a:spAutoFit/>
          </a:bodyPr>
          <a:lstStyle/>
          <a:p>
            <a:pPr algn="ctr">
              <a:lnSpc>
                <a:spcPts val="3379"/>
              </a:lnSpc>
            </a:pPr>
            <a:r>
              <a:rPr lang="en-US" sz="2599" dirty="0">
                <a:solidFill>
                  <a:srgbClr val="131114"/>
                </a:solidFill>
                <a:latin typeface="HK Grotesk Medium"/>
              </a:rPr>
              <a:t>UPROSE</a:t>
            </a:r>
          </a:p>
        </p:txBody>
      </p:sp>
      <p:pic>
        <p:nvPicPr>
          <p:cNvPr id="12" name="Picture 11" descr="Graphical user interface, text&#10;&#10;Description automatically generated">
            <a:extLst>
              <a:ext uri="{FF2B5EF4-FFF2-40B4-BE49-F238E27FC236}">
                <a16:creationId xmlns:a16="http://schemas.microsoft.com/office/drawing/2014/main" id="{597CA6AA-8B3B-81E5-A093-B455C917B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026" y="4542617"/>
            <a:ext cx="5430160" cy="2522207"/>
          </a:xfrm>
          <a:prstGeom prst="rect">
            <a:avLst/>
          </a:prstGeom>
        </p:spPr>
      </p:pic>
      <p:pic>
        <p:nvPicPr>
          <p:cNvPr id="24" name="Picture 23" descr="Graphical user interface, website&#10;&#10;Description automatically generated">
            <a:extLst>
              <a:ext uri="{FF2B5EF4-FFF2-40B4-BE49-F238E27FC236}">
                <a16:creationId xmlns:a16="http://schemas.microsoft.com/office/drawing/2014/main" id="{0CD7CA9B-EFD2-7454-9697-55A7467CB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603" y="4247734"/>
            <a:ext cx="5303344" cy="2708291"/>
          </a:xfrm>
          <a:prstGeom prst="rect">
            <a:avLst/>
          </a:prstGeom>
        </p:spPr>
      </p:pic>
      <p:pic>
        <p:nvPicPr>
          <p:cNvPr id="25" name="Picture 24" descr="A picture containing graphical user interface&#10;&#10;Description automatically generated">
            <a:extLst>
              <a:ext uri="{FF2B5EF4-FFF2-40B4-BE49-F238E27FC236}">
                <a16:creationId xmlns:a16="http://schemas.microsoft.com/office/drawing/2014/main" id="{ED3BFAFC-724F-83EE-D1FB-9F222FE46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3450" y="4463176"/>
            <a:ext cx="5089857" cy="2755309"/>
          </a:xfrm>
          <a:prstGeom prst="rect">
            <a:avLst/>
          </a:prstGeom>
        </p:spPr>
      </p:pic>
      <p:sp>
        <p:nvSpPr>
          <p:cNvPr id="26" name="TextBox 25">
            <a:extLst>
              <a:ext uri="{FF2B5EF4-FFF2-40B4-BE49-F238E27FC236}">
                <a16:creationId xmlns:a16="http://schemas.microsoft.com/office/drawing/2014/main" id="{87F69626-6E77-602B-629E-1B861E48A451}"/>
              </a:ext>
            </a:extLst>
          </p:cNvPr>
          <p:cNvSpPr txBox="1"/>
          <p:nvPr/>
        </p:nvSpPr>
        <p:spPr>
          <a:xfrm>
            <a:off x="8733180" y="8100799"/>
            <a:ext cx="2038635" cy="369332"/>
          </a:xfrm>
          <a:prstGeom prst="rect">
            <a:avLst/>
          </a:prstGeom>
          <a:noFill/>
        </p:spPr>
        <p:txBody>
          <a:bodyPr wrap="none" rtlCol="0">
            <a:spAutoFit/>
          </a:bodyPr>
          <a:lstStyle/>
          <a:p>
            <a:r>
              <a:rPr lang="en-US" dirty="0"/>
              <a:t>https://</a:t>
            </a:r>
            <a:r>
              <a:rPr lang="en-US" dirty="0" err="1"/>
              <a:t>nyc-eja.org</a:t>
            </a:r>
            <a:r>
              <a:rPr lang="en-US" dirty="0"/>
              <a:t>/</a:t>
            </a:r>
          </a:p>
        </p:txBody>
      </p:sp>
      <p:sp>
        <p:nvSpPr>
          <p:cNvPr id="27" name="TextBox 26">
            <a:extLst>
              <a:ext uri="{FF2B5EF4-FFF2-40B4-BE49-F238E27FC236}">
                <a16:creationId xmlns:a16="http://schemas.microsoft.com/office/drawing/2014/main" id="{3E5361EF-E00A-8D83-1724-2CC2F22E0358}"/>
              </a:ext>
            </a:extLst>
          </p:cNvPr>
          <p:cNvSpPr txBox="1"/>
          <p:nvPr/>
        </p:nvSpPr>
        <p:spPr>
          <a:xfrm>
            <a:off x="13314698" y="8098347"/>
            <a:ext cx="4165436" cy="369332"/>
          </a:xfrm>
          <a:prstGeom prst="rect">
            <a:avLst/>
          </a:prstGeom>
          <a:noFill/>
        </p:spPr>
        <p:txBody>
          <a:bodyPr wrap="none" rtlCol="0">
            <a:spAutoFit/>
          </a:bodyPr>
          <a:lstStyle/>
          <a:p>
            <a:r>
              <a:rPr lang="en-US" dirty="0"/>
              <a:t>https://</a:t>
            </a:r>
            <a:r>
              <a:rPr lang="en-US" dirty="0" err="1"/>
              <a:t>www.uprose.org</a:t>
            </a:r>
            <a:r>
              <a:rPr lang="en-US" dirty="0"/>
              <a:t>/sunset-park-solar</a:t>
            </a:r>
          </a:p>
        </p:txBody>
      </p:sp>
      <p:sp>
        <p:nvSpPr>
          <p:cNvPr id="29" name="TextBox 28">
            <a:extLst>
              <a:ext uri="{FF2B5EF4-FFF2-40B4-BE49-F238E27FC236}">
                <a16:creationId xmlns:a16="http://schemas.microsoft.com/office/drawing/2014/main" id="{79CA5668-124B-12C9-9E30-973906EB385A}"/>
              </a:ext>
            </a:extLst>
          </p:cNvPr>
          <p:cNvSpPr txBox="1"/>
          <p:nvPr/>
        </p:nvSpPr>
        <p:spPr>
          <a:xfrm>
            <a:off x="2753801" y="8098347"/>
            <a:ext cx="2467214" cy="369332"/>
          </a:xfrm>
          <a:prstGeom prst="rect">
            <a:avLst/>
          </a:prstGeom>
          <a:noFill/>
        </p:spPr>
        <p:txBody>
          <a:bodyPr wrap="none" rtlCol="0">
            <a:spAutoFit/>
          </a:bodyPr>
          <a:lstStyle/>
          <a:p>
            <a:r>
              <a:rPr lang="en-US" dirty="0"/>
              <a:t>https://</a:t>
            </a:r>
            <a:r>
              <a:rPr lang="en-US" dirty="0" err="1"/>
              <a:t>www.weact.org</a:t>
            </a:r>
            <a:r>
              <a:rPr lang="en-US" dirty="0"/>
              <a:t>/</a:t>
            </a:r>
          </a:p>
        </p:txBody>
      </p:sp>
    </p:spTree>
    <p:extLst>
      <p:ext uri="{BB962C8B-B14F-4D97-AF65-F5344CB8AC3E}">
        <p14:creationId xmlns:p14="http://schemas.microsoft.com/office/powerpoint/2010/main" val="401987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rot="-5400000">
            <a:off x="5171117" y="-1070090"/>
            <a:ext cx="9604" cy="7522592"/>
          </a:xfrm>
          <a:prstGeom prst="rect">
            <a:avLst/>
          </a:prstGeom>
          <a:solidFill>
            <a:srgbClr val="131114"/>
          </a:solidFill>
        </p:spPr>
      </p:sp>
      <p:sp>
        <p:nvSpPr>
          <p:cNvPr id="4" name="AutoShape 4"/>
          <p:cNvSpPr/>
          <p:nvPr/>
        </p:nvSpPr>
        <p:spPr>
          <a:xfrm>
            <a:off x="8937217" y="-122164"/>
            <a:ext cx="9543" cy="10560829"/>
          </a:xfrm>
          <a:prstGeom prst="rect">
            <a:avLst/>
          </a:prstGeom>
          <a:solidFill>
            <a:srgbClr val="131114"/>
          </a:solidFill>
        </p:spPr>
      </p:sp>
      <p:sp>
        <p:nvSpPr>
          <p:cNvPr id="5" name="AutoShape 5"/>
          <p:cNvSpPr/>
          <p:nvPr/>
        </p:nvSpPr>
        <p:spPr>
          <a:xfrm>
            <a:off x="8946760" y="6819900"/>
            <a:ext cx="9350783" cy="9525"/>
          </a:xfrm>
          <a:prstGeom prst="rect">
            <a:avLst/>
          </a:prstGeom>
          <a:solidFill>
            <a:srgbClr val="131114"/>
          </a:solidFill>
        </p:spPr>
      </p:sp>
      <p:sp>
        <p:nvSpPr>
          <p:cNvPr id="7" name="TextBox 7"/>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Calibri Light" panose="020F0302020204030204" pitchFamily="34" charset="0"/>
                <a:cs typeface="Calibri Light" panose="020F0302020204030204" pitchFamily="34" charset="0"/>
              </a:rPr>
              <a:t>08</a:t>
            </a:r>
          </a:p>
        </p:txBody>
      </p:sp>
      <p:sp>
        <p:nvSpPr>
          <p:cNvPr id="9" name="TextBox 9"/>
          <p:cNvSpPr txBox="1"/>
          <p:nvPr/>
        </p:nvSpPr>
        <p:spPr>
          <a:xfrm>
            <a:off x="1708007" y="132232"/>
            <a:ext cx="6433831" cy="2418611"/>
          </a:xfrm>
          <a:prstGeom prst="rect">
            <a:avLst/>
          </a:prstGeom>
        </p:spPr>
        <p:txBody>
          <a:bodyPr wrap="square" lIns="0" tIns="0" rIns="0" bIns="0" rtlCol="0" anchor="t">
            <a:spAutoFit/>
          </a:bodyPr>
          <a:lstStyle/>
          <a:p>
            <a:pPr>
              <a:lnSpc>
                <a:spcPts val="3519"/>
              </a:lnSpc>
            </a:pPr>
            <a:r>
              <a:rPr lang="en-US" sz="3199" dirty="0">
                <a:solidFill>
                  <a:srgbClr val="131114"/>
                </a:solidFill>
                <a:latin typeface="Calibri Light" panose="020F0302020204030204" pitchFamily="34" charset="0"/>
                <a:cs typeface="Calibri Light" panose="020F0302020204030204" pitchFamily="34" charset="0"/>
              </a:rPr>
              <a:t>Lennon (2021)</a:t>
            </a:r>
          </a:p>
          <a:p>
            <a:r>
              <a:rPr lang="en-US" sz="3200" dirty="0">
                <a:effectLst/>
                <a:latin typeface="Calibri Light" panose="020F0302020204030204" pitchFamily="34" charset="0"/>
                <a:cs typeface="Calibri Light" panose="020F0302020204030204" pitchFamily="34" charset="0"/>
              </a:rPr>
              <a:t>Energy transitions in a time of intersecting precarities: </a:t>
            </a:r>
          </a:p>
          <a:p>
            <a:r>
              <a:rPr lang="en-US" sz="3200" dirty="0">
                <a:effectLst/>
                <a:latin typeface="Calibri Light" panose="020F0302020204030204" pitchFamily="34" charset="0"/>
                <a:cs typeface="Calibri Light" panose="020F0302020204030204" pitchFamily="34" charset="0"/>
              </a:rPr>
              <a:t>From reductive environmentalism to antiracist praxis </a:t>
            </a:r>
          </a:p>
        </p:txBody>
      </p:sp>
      <p:sp>
        <p:nvSpPr>
          <p:cNvPr id="8" name="TextBox 7">
            <a:extLst>
              <a:ext uri="{FF2B5EF4-FFF2-40B4-BE49-F238E27FC236}">
                <a16:creationId xmlns:a16="http://schemas.microsoft.com/office/drawing/2014/main" id="{65D22D2E-B53E-5EC3-8E8A-30B995385EFB}"/>
              </a:ext>
            </a:extLst>
          </p:cNvPr>
          <p:cNvSpPr txBox="1"/>
          <p:nvPr/>
        </p:nvSpPr>
        <p:spPr>
          <a:xfrm>
            <a:off x="3886200" y="4274820"/>
            <a:ext cx="184731" cy="369332"/>
          </a:xfrm>
          <a:prstGeom prst="rect">
            <a:avLst/>
          </a:prstGeom>
          <a:noFill/>
        </p:spPr>
        <p:txBody>
          <a:bodyPr wrap="none" rtlCol="0">
            <a:spAutoFit/>
          </a:bodyPr>
          <a:lstStyle/>
          <a:p>
            <a:endParaRPr lang="en-US" dirty="0">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D0D47EAB-5B3E-4062-B5EF-2C57ADEA73F1}"/>
              </a:ext>
            </a:extLst>
          </p:cNvPr>
          <p:cNvSpPr txBox="1"/>
          <p:nvPr/>
        </p:nvSpPr>
        <p:spPr>
          <a:xfrm>
            <a:off x="1723247" y="2933700"/>
            <a:ext cx="6905345" cy="6740307"/>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“Higher rates of Covid-19 infections and deaths in communities of color ... is directly attributable to respiratory and cardiovascular conditions caused by these communities’ proximity to fossil fuel infrastructures e.g. (refineries, power plants, highways). </a:t>
            </a:r>
          </a:p>
          <a:p>
            <a:br>
              <a:rPr lang="en-US" dirty="0">
                <a:latin typeface="Calibri Light" panose="020F0302020204030204" pitchFamily="34" charset="0"/>
                <a:cs typeface="Calibri Light" panose="020F0302020204030204" pitchFamily="34" charset="0"/>
              </a:rPr>
            </a:br>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Put differently, the pandemic’s racialized geography of precarity is imbricated in our broader energy and climate challenges. </a:t>
            </a:r>
          </a:p>
          <a:p>
            <a:br>
              <a:rPr lang="en-US" dirty="0">
                <a:latin typeface="Calibri Light" panose="020F0302020204030204" pitchFamily="34" charset="0"/>
                <a:cs typeface="Calibri Light" panose="020F0302020204030204" pitchFamily="34" charset="0"/>
              </a:rPr>
            </a:br>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Therefore, if we wish to act on [Michael Moore’s] </a:t>
            </a:r>
            <a:r>
              <a:rPr lang="en-US" i="1" dirty="0">
                <a:latin typeface="Calibri Light" panose="020F0302020204030204" pitchFamily="34" charset="0"/>
                <a:cs typeface="Calibri Light" panose="020F0302020204030204" pitchFamily="34" charset="0"/>
              </a:rPr>
              <a:t>Planet’s </a:t>
            </a:r>
            <a:r>
              <a:rPr lang="en-US" dirty="0">
                <a:latin typeface="Calibri Light" panose="020F0302020204030204" pitchFamily="34" charset="0"/>
                <a:cs typeface="Calibri Light" panose="020F0302020204030204" pitchFamily="34" charset="0"/>
              </a:rPr>
              <a:t>critiques and address climate change by confronting the technological limitations of renewable energy technologies in this moment of intersecting precarities, we must reject the film’s race-blind interrogation of humanity writ large, and instead train an antiracist lens on renewable energy production. </a:t>
            </a:r>
          </a:p>
          <a:p>
            <a:br>
              <a:rPr lang="en-US" dirty="0">
                <a:latin typeface="Calibri Light" panose="020F0302020204030204" pitchFamily="34" charset="0"/>
                <a:cs typeface="Calibri Light" panose="020F0302020204030204" pitchFamily="34" charset="0"/>
              </a:rPr>
            </a:br>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As the recent protests demonstrate, this antiracist work need not entail starting a “new” movement, and instead must build on and be integrated with the multi-dimensional, longstanding movements against white supremacy that have experienced unprecedented momentum as of late.” </a:t>
            </a:r>
          </a:p>
          <a:p>
            <a:endParaRPr lang="en-US" dirty="0">
              <a:latin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B312EFA6-5FBE-F0AF-5F0E-1EC14DC485A2}"/>
              </a:ext>
            </a:extLst>
          </p:cNvPr>
          <p:cNvSpPr txBox="1"/>
          <p:nvPr/>
        </p:nvSpPr>
        <p:spPr>
          <a:xfrm>
            <a:off x="9870850" y="4274820"/>
            <a:ext cx="6866266" cy="1477328"/>
          </a:xfrm>
          <a:prstGeom prst="rect">
            <a:avLst/>
          </a:prstGeom>
          <a:noFill/>
        </p:spPr>
        <p:txBody>
          <a:bodyPr wrap="square" rtlCol="0">
            <a:spAutoFit/>
          </a:bodyPr>
          <a:lstStyle/>
          <a:p>
            <a:pPr algn="ctr"/>
            <a:r>
              <a:rPr lang="en-US" b="0" i="0" dirty="0">
                <a:solidFill>
                  <a:srgbClr val="233658"/>
                </a:solidFill>
                <a:effectLst/>
                <a:latin typeface="nimbus-sans"/>
              </a:rPr>
              <a:t>Myles Lennon is an environmental anthropologist, Dean’s Assistant Professor of Environment &amp; Society and Anthropology at Brown University, and a former sustainable energy policy practitioner.</a:t>
            </a:r>
          </a:p>
          <a:p>
            <a:pPr algn="l"/>
            <a:br>
              <a:rPr lang="en-US" b="0" i="0" dirty="0">
                <a:solidFill>
                  <a:srgbClr val="233658"/>
                </a:solidFill>
                <a:effectLst/>
                <a:latin typeface="freight-text-pro"/>
              </a:rPr>
            </a:br>
            <a:endParaRPr lang="en-US" b="0" i="0" dirty="0">
              <a:solidFill>
                <a:srgbClr val="233658"/>
              </a:solidFill>
              <a:effectLst/>
              <a:latin typeface="freight-text-pro"/>
            </a:endParaRPr>
          </a:p>
        </p:txBody>
      </p:sp>
      <p:pic>
        <p:nvPicPr>
          <p:cNvPr id="2050" name="Picture 2" descr="Myles Lennon | Department of Anthropology">
            <a:extLst>
              <a:ext uri="{FF2B5EF4-FFF2-40B4-BE49-F238E27FC236}">
                <a16:creationId xmlns:a16="http://schemas.microsoft.com/office/drawing/2014/main" id="{8BD4EC10-FAE9-6C59-3DC7-F6BF37B09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4800" y="665580"/>
            <a:ext cx="2895321" cy="325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07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rot="-5400000">
            <a:off x="5171117" y="-1070090"/>
            <a:ext cx="9604" cy="7522592"/>
          </a:xfrm>
          <a:prstGeom prst="rect">
            <a:avLst/>
          </a:prstGeom>
          <a:solidFill>
            <a:srgbClr val="131114"/>
          </a:solidFill>
        </p:spPr>
      </p:sp>
      <p:sp>
        <p:nvSpPr>
          <p:cNvPr id="4" name="AutoShape 4"/>
          <p:cNvSpPr/>
          <p:nvPr/>
        </p:nvSpPr>
        <p:spPr>
          <a:xfrm>
            <a:off x="8937217" y="-122164"/>
            <a:ext cx="9543" cy="10560829"/>
          </a:xfrm>
          <a:prstGeom prst="rect">
            <a:avLst/>
          </a:prstGeom>
          <a:solidFill>
            <a:srgbClr val="131114"/>
          </a:solidFill>
        </p:spPr>
      </p:sp>
      <p:sp>
        <p:nvSpPr>
          <p:cNvPr id="5" name="AutoShape 5"/>
          <p:cNvSpPr/>
          <p:nvPr/>
        </p:nvSpPr>
        <p:spPr>
          <a:xfrm>
            <a:off x="8946760" y="6819900"/>
            <a:ext cx="9350783" cy="9525"/>
          </a:xfrm>
          <a:prstGeom prst="rect">
            <a:avLst/>
          </a:prstGeom>
          <a:solidFill>
            <a:srgbClr val="131114"/>
          </a:solidFill>
        </p:spPr>
      </p:sp>
      <p:sp>
        <p:nvSpPr>
          <p:cNvPr id="7" name="TextBox 7"/>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Calibri Light" panose="020F0302020204030204" pitchFamily="34" charset="0"/>
                <a:cs typeface="Calibri Light" panose="020F0302020204030204" pitchFamily="34" charset="0"/>
              </a:rPr>
              <a:t>08</a:t>
            </a:r>
          </a:p>
        </p:txBody>
      </p:sp>
      <p:sp>
        <p:nvSpPr>
          <p:cNvPr id="9" name="TextBox 9"/>
          <p:cNvSpPr txBox="1"/>
          <p:nvPr/>
        </p:nvSpPr>
        <p:spPr>
          <a:xfrm>
            <a:off x="1708007" y="132232"/>
            <a:ext cx="6433831" cy="2418611"/>
          </a:xfrm>
          <a:prstGeom prst="rect">
            <a:avLst/>
          </a:prstGeom>
        </p:spPr>
        <p:txBody>
          <a:bodyPr wrap="square" lIns="0" tIns="0" rIns="0" bIns="0" rtlCol="0" anchor="t">
            <a:spAutoFit/>
          </a:bodyPr>
          <a:lstStyle/>
          <a:p>
            <a:pPr>
              <a:lnSpc>
                <a:spcPts val="3519"/>
              </a:lnSpc>
            </a:pPr>
            <a:r>
              <a:rPr lang="en-US" sz="3199" dirty="0">
                <a:solidFill>
                  <a:srgbClr val="131114"/>
                </a:solidFill>
                <a:latin typeface="Calibri Light" panose="020F0302020204030204" pitchFamily="34" charset="0"/>
                <a:cs typeface="Calibri Light" panose="020F0302020204030204" pitchFamily="34" charset="0"/>
              </a:rPr>
              <a:t>Lennon (2021)</a:t>
            </a:r>
          </a:p>
          <a:p>
            <a:r>
              <a:rPr lang="en-US" sz="3200" dirty="0">
                <a:effectLst/>
                <a:latin typeface="Calibri Light" panose="020F0302020204030204" pitchFamily="34" charset="0"/>
                <a:cs typeface="Calibri Light" panose="020F0302020204030204" pitchFamily="34" charset="0"/>
              </a:rPr>
              <a:t>Energy transitions in a time of intersecting precarities: </a:t>
            </a:r>
          </a:p>
          <a:p>
            <a:r>
              <a:rPr lang="en-US" sz="3200" dirty="0">
                <a:effectLst/>
                <a:latin typeface="Calibri Light" panose="020F0302020204030204" pitchFamily="34" charset="0"/>
                <a:cs typeface="Calibri Light" panose="020F0302020204030204" pitchFamily="34" charset="0"/>
              </a:rPr>
              <a:t>From reductive environmentalism to antiracist praxis </a:t>
            </a:r>
          </a:p>
        </p:txBody>
      </p:sp>
      <p:sp>
        <p:nvSpPr>
          <p:cNvPr id="8" name="TextBox 7">
            <a:extLst>
              <a:ext uri="{FF2B5EF4-FFF2-40B4-BE49-F238E27FC236}">
                <a16:creationId xmlns:a16="http://schemas.microsoft.com/office/drawing/2014/main" id="{65D22D2E-B53E-5EC3-8E8A-30B995385EFB}"/>
              </a:ext>
            </a:extLst>
          </p:cNvPr>
          <p:cNvSpPr txBox="1"/>
          <p:nvPr/>
        </p:nvSpPr>
        <p:spPr>
          <a:xfrm>
            <a:off x="3886200" y="4274820"/>
            <a:ext cx="184731" cy="369332"/>
          </a:xfrm>
          <a:prstGeom prst="rect">
            <a:avLst/>
          </a:prstGeom>
          <a:noFill/>
        </p:spPr>
        <p:txBody>
          <a:bodyPr wrap="none" rtlCol="0">
            <a:spAutoFit/>
          </a:bodyPr>
          <a:lstStyle/>
          <a:p>
            <a:endParaRPr lang="en-US" dirty="0">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4F0A5839-DDC4-49B2-FA1D-F46212AEC6B9}"/>
              </a:ext>
            </a:extLst>
          </p:cNvPr>
          <p:cNvSpPr txBox="1"/>
          <p:nvPr/>
        </p:nvSpPr>
        <p:spPr>
          <a:xfrm>
            <a:off x="1486913" y="3915202"/>
            <a:ext cx="7442682" cy="4801314"/>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“Drawing from two years of ethnographic research on community-based solar campaigns in the northeast US, I contend that </a:t>
            </a:r>
          </a:p>
          <a:p>
            <a:pPr marL="285750" indent="-285750">
              <a:buFontTx/>
              <a:buChar char="-"/>
            </a:pPr>
            <a:r>
              <a:rPr lang="en-US" dirty="0">
                <a:latin typeface="Calibri Light" panose="020F0302020204030204" pitchFamily="34" charset="0"/>
                <a:cs typeface="Calibri Light" panose="020F0302020204030204" pitchFamily="34" charset="0"/>
              </a:rPr>
              <a:t>when antiracist activists focus narrowly on the means of reduction, (such as the reduction of “energy burden”</a:t>
            </a:r>
            <a:r>
              <a:rPr lang="en-US" dirty="0">
                <a:solidFill>
                  <a:srgbClr val="2196D1"/>
                </a:solidFill>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in poor communities of color through the deployment of solar), </a:t>
            </a:r>
          </a:p>
          <a:p>
            <a:pPr marL="285750" indent="-285750">
              <a:buFontTx/>
              <a:buChar char="-"/>
            </a:pPr>
            <a:r>
              <a:rPr lang="en-US" dirty="0">
                <a:latin typeface="Calibri Light" panose="020F0302020204030204" pitchFamily="34" charset="0"/>
                <a:cs typeface="Calibri Light" panose="020F0302020204030204" pitchFamily="34" charset="0"/>
              </a:rPr>
              <a:t>they necessarily overlook the means of production that </a:t>
            </a:r>
            <a:r>
              <a:rPr lang="en-US" i="1" dirty="0">
                <a:latin typeface="Calibri Light" panose="020F0302020204030204" pitchFamily="34" charset="0"/>
                <a:cs typeface="Calibri Light" panose="020F0302020204030204" pitchFamily="34" charset="0"/>
              </a:rPr>
              <a:t>Planet</a:t>
            </a:r>
            <a:r>
              <a:rPr lang="en-US" dirty="0">
                <a:latin typeface="Calibri Light" panose="020F0302020204030204" pitchFamily="34" charset="0"/>
                <a:cs typeface="Calibri Light" panose="020F0302020204030204" pitchFamily="34" charset="0"/>
              </a:rPr>
              <a:t> rightly calls attention to, (such as the unregulated, toxic facilities in other marginalized communities where many solar panels are made). </a:t>
            </a:r>
          </a:p>
          <a:p>
            <a:br>
              <a:rPr lang="en-US" dirty="0">
                <a:latin typeface="Calibri Light" panose="020F0302020204030204" pitchFamily="34" charset="0"/>
                <a:cs typeface="Calibri Light" panose="020F0302020204030204" pitchFamily="34" charset="0"/>
              </a:rPr>
            </a:br>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In other words, when communities of color in the Global North prioritize reduction over production in their efforts to democratize energy, </a:t>
            </a:r>
          </a:p>
          <a:p>
            <a:pPr marL="285750" indent="-285750">
              <a:buFontTx/>
              <a:buChar char="-"/>
            </a:pPr>
            <a:r>
              <a:rPr lang="en-US" dirty="0">
                <a:latin typeface="Calibri Light" panose="020F0302020204030204" pitchFamily="34" charset="0"/>
                <a:cs typeface="Calibri Light" panose="020F0302020204030204" pitchFamily="34" charset="0"/>
              </a:rPr>
              <a:t>they counterintuitively strive to achieve equity, sustainability, and collective ownership </a:t>
            </a:r>
          </a:p>
          <a:p>
            <a:pPr marL="285750" indent="-285750">
              <a:buFontTx/>
              <a:buChar char="-"/>
            </a:pPr>
            <a:r>
              <a:rPr lang="en-US" dirty="0">
                <a:latin typeface="Calibri Light" panose="020F0302020204030204" pitchFamily="34" charset="0"/>
                <a:cs typeface="Calibri Light" panose="020F0302020204030204" pitchFamily="34" charset="0"/>
              </a:rPr>
              <a:t>through inequitable, unsustainable, and capitalized solar supply chains that oppress other communities. </a:t>
            </a:r>
          </a:p>
          <a:p>
            <a:endParaRPr lang="en-US" dirty="0">
              <a:latin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66AAE0B4-9EA9-3542-99DD-4D330420F897}"/>
              </a:ext>
            </a:extLst>
          </p:cNvPr>
          <p:cNvSpPr txBox="1"/>
          <p:nvPr/>
        </p:nvSpPr>
        <p:spPr>
          <a:xfrm>
            <a:off x="9946462" y="2068542"/>
            <a:ext cx="7351378" cy="3693319"/>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“Planet’s preoccupation with </a:t>
            </a:r>
          </a:p>
          <a:p>
            <a:pPr marL="285750" indent="-285750">
              <a:buFontTx/>
              <a:buChar char="-"/>
            </a:pPr>
            <a:r>
              <a:rPr lang="en-US" dirty="0">
                <a:latin typeface="Calibri Light" panose="020F0302020204030204" pitchFamily="34" charset="0"/>
                <a:cs typeface="Calibri Light" panose="020F0302020204030204" pitchFamily="34" charset="0"/>
              </a:rPr>
              <a:t>population, </a:t>
            </a:r>
          </a:p>
          <a:p>
            <a:pPr marL="285750" indent="-285750">
              <a:buFontTx/>
              <a:buChar char="-"/>
            </a:pPr>
            <a:r>
              <a:rPr lang="en-US" dirty="0">
                <a:latin typeface="Calibri Light" panose="020F0302020204030204" pitchFamily="34" charset="0"/>
                <a:cs typeface="Calibri Light" panose="020F0302020204030204" pitchFamily="34" charset="0"/>
              </a:rPr>
              <a:t>alarmist rhetoric, and </a:t>
            </a:r>
          </a:p>
          <a:p>
            <a:pPr marL="285750" indent="-285750">
              <a:buFontTx/>
              <a:buChar char="-"/>
            </a:pPr>
            <a:r>
              <a:rPr lang="en-US" dirty="0">
                <a:latin typeface="Calibri Light" panose="020F0302020204030204" pitchFamily="34" charset="0"/>
                <a:cs typeface="Calibri Light" panose="020F0302020204030204" pitchFamily="34" charset="0"/>
              </a:rPr>
              <a:t>inattention to race </a:t>
            </a:r>
          </a:p>
          <a:p>
            <a:r>
              <a:rPr lang="en-US" dirty="0">
                <a:latin typeface="Calibri Light" panose="020F0302020204030204" pitchFamily="34" charset="0"/>
                <a:cs typeface="Calibri Light" panose="020F0302020204030204" pitchFamily="34" charset="0"/>
              </a:rPr>
              <a:t>are part and parcel of a broader reductive environmentalism that </a:t>
            </a:r>
          </a:p>
          <a:p>
            <a:pPr marL="285750" indent="-285750">
              <a:buFontTx/>
              <a:buChar char="-"/>
            </a:pPr>
            <a:r>
              <a:rPr lang="en-US" dirty="0">
                <a:latin typeface="Calibri Light" panose="020F0302020204030204" pitchFamily="34" charset="0"/>
                <a:cs typeface="Calibri Light" panose="020F0302020204030204" pitchFamily="34" charset="0"/>
              </a:rPr>
              <a:t>fails to apprehend how our climate and energy challenges </a:t>
            </a:r>
          </a:p>
          <a:p>
            <a:pPr marL="285750" indent="-285750">
              <a:buFontTx/>
              <a:buChar char="-"/>
            </a:pPr>
            <a:r>
              <a:rPr lang="en-US" dirty="0">
                <a:latin typeface="Calibri Light" panose="020F0302020204030204" pitchFamily="34" charset="0"/>
                <a:cs typeface="Calibri Light" panose="020F0302020204030204" pitchFamily="34" charset="0"/>
              </a:rPr>
              <a:t>are ultimately rooted in political structures, social inequalities, and institutional power. </a:t>
            </a:r>
          </a:p>
          <a:p>
            <a:pPr marL="285750" indent="-285750">
              <a:buFontTx/>
              <a:buChar char="-"/>
            </a:pPr>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In this way, Planet is less an exceptional piece of Luddism and more an incisive case study in how energy transition discourse is often de-situated from sociopolitical context.” </a:t>
            </a: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9778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rot="-5400000">
            <a:off x="5171119" y="-1215255"/>
            <a:ext cx="9604" cy="7522592"/>
          </a:xfrm>
          <a:prstGeom prst="rect">
            <a:avLst/>
          </a:prstGeom>
          <a:solidFill>
            <a:srgbClr val="131114"/>
          </a:solidFill>
        </p:spPr>
      </p:sp>
      <p:sp>
        <p:nvSpPr>
          <p:cNvPr id="4" name="AutoShape 4"/>
          <p:cNvSpPr/>
          <p:nvPr/>
        </p:nvSpPr>
        <p:spPr>
          <a:xfrm>
            <a:off x="8937217" y="-122164"/>
            <a:ext cx="9543" cy="10560829"/>
          </a:xfrm>
          <a:prstGeom prst="rect">
            <a:avLst/>
          </a:prstGeom>
          <a:solidFill>
            <a:srgbClr val="131114"/>
          </a:solidFill>
        </p:spPr>
      </p:sp>
      <p:sp>
        <p:nvSpPr>
          <p:cNvPr id="5" name="AutoShape 5"/>
          <p:cNvSpPr/>
          <p:nvPr/>
        </p:nvSpPr>
        <p:spPr>
          <a:xfrm>
            <a:off x="8946760" y="8088720"/>
            <a:ext cx="9350783" cy="9525"/>
          </a:xfrm>
          <a:prstGeom prst="rect">
            <a:avLst/>
          </a:prstGeom>
          <a:solidFill>
            <a:srgbClr val="131114"/>
          </a:solidFill>
        </p:spPr>
      </p:sp>
      <p:pic>
        <p:nvPicPr>
          <p:cNvPr id="12" name="Picture 11" descr="Diagram&#10;&#10;Description automatically generated">
            <a:extLst>
              <a:ext uri="{FF2B5EF4-FFF2-40B4-BE49-F238E27FC236}">
                <a16:creationId xmlns:a16="http://schemas.microsoft.com/office/drawing/2014/main" id="{8A20562A-3E67-1F1B-88B5-A3CD9FE04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624" y="528639"/>
            <a:ext cx="15996529" cy="9229722"/>
          </a:xfrm>
          <a:prstGeom prst="rect">
            <a:avLst/>
          </a:prstGeom>
        </p:spPr>
      </p:pic>
    </p:spTree>
    <p:extLst>
      <p:ext uri="{BB962C8B-B14F-4D97-AF65-F5344CB8AC3E}">
        <p14:creationId xmlns:p14="http://schemas.microsoft.com/office/powerpoint/2010/main" val="4257482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sp>
      <p:sp>
        <p:nvSpPr>
          <p:cNvPr id="3" name="AutoShape 3"/>
          <p:cNvSpPr/>
          <p:nvPr/>
        </p:nvSpPr>
        <p:spPr>
          <a:xfrm rot="-5400000">
            <a:off x="5171119" y="-1215255"/>
            <a:ext cx="9604" cy="7522592"/>
          </a:xfrm>
          <a:prstGeom prst="rect">
            <a:avLst/>
          </a:prstGeom>
          <a:solidFill>
            <a:srgbClr val="131114"/>
          </a:solidFill>
        </p:spPr>
      </p:sp>
      <p:sp>
        <p:nvSpPr>
          <p:cNvPr id="4" name="AutoShape 4"/>
          <p:cNvSpPr/>
          <p:nvPr/>
        </p:nvSpPr>
        <p:spPr>
          <a:xfrm>
            <a:off x="8937217" y="-122164"/>
            <a:ext cx="9543" cy="10560829"/>
          </a:xfrm>
          <a:prstGeom prst="rect">
            <a:avLst/>
          </a:prstGeom>
          <a:solidFill>
            <a:srgbClr val="131114"/>
          </a:solidFill>
        </p:spPr>
      </p:sp>
      <p:sp>
        <p:nvSpPr>
          <p:cNvPr id="5" name="AutoShape 5"/>
          <p:cNvSpPr/>
          <p:nvPr/>
        </p:nvSpPr>
        <p:spPr>
          <a:xfrm>
            <a:off x="8946760" y="8088720"/>
            <a:ext cx="9350783" cy="9525"/>
          </a:xfrm>
          <a:prstGeom prst="rect">
            <a:avLst/>
          </a:prstGeom>
          <a:solidFill>
            <a:srgbClr val="131114"/>
          </a:solidFill>
        </p:spPr>
      </p:sp>
      <p:sp>
        <p:nvSpPr>
          <p:cNvPr id="7" name="TextBox 7"/>
          <p:cNvSpPr txBox="1"/>
          <p:nvPr/>
        </p:nvSpPr>
        <p:spPr>
          <a:xfrm>
            <a:off x="494403" y="594401"/>
            <a:ext cx="362847" cy="306622"/>
          </a:xfrm>
          <a:prstGeom prst="rect">
            <a:avLst/>
          </a:prstGeom>
        </p:spPr>
        <p:txBody>
          <a:bodyPr lIns="0" tIns="0" rIns="0" bIns="0" rtlCol="0" anchor="t">
            <a:spAutoFit/>
          </a:bodyPr>
          <a:lstStyle/>
          <a:p>
            <a:pPr algn="r">
              <a:lnSpc>
                <a:spcPts val="2310"/>
              </a:lnSpc>
            </a:pPr>
            <a:r>
              <a:rPr lang="en-US" sz="2100" dirty="0">
                <a:solidFill>
                  <a:srgbClr val="131114"/>
                </a:solidFill>
                <a:latin typeface="Calibri Light" panose="020F0302020204030204" pitchFamily="34" charset="0"/>
                <a:cs typeface="Calibri Light" panose="020F0302020204030204" pitchFamily="34" charset="0"/>
              </a:rPr>
              <a:t>08</a:t>
            </a:r>
          </a:p>
        </p:txBody>
      </p:sp>
      <p:sp>
        <p:nvSpPr>
          <p:cNvPr id="9" name="TextBox 9"/>
          <p:cNvSpPr txBox="1"/>
          <p:nvPr/>
        </p:nvSpPr>
        <p:spPr>
          <a:xfrm>
            <a:off x="1869800" y="454947"/>
            <a:ext cx="5771613" cy="908518"/>
          </a:xfrm>
          <a:prstGeom prst="rect">
            <a:avLst/>
          </a:prstGeom>
        </p:spPr>
        <p:txBody>
          <a:bodyPr lIns="0" tIns="0" rIns="0" bIns="0" rtlCol="0" anchor="t">
            <a:spAutoFit/>
          </a:bodyPr>
          <a:lstStyle/>
          <a:p>
            <a:pPr>
              <a:lnSpc>
                <a:spcPts val="3519"/>
              </a:lnSpc>
            </a:pPr>
            <a:r>
              <a:rPr lang="en-US" sz="3199" dirty="0" err="1">
                <a:solidFill>
                  <a:srgbClr val="131114"/>
                </a:solidFill>
                <a:latin typeface="Calibri Light" panose="020F0302020204030204" pitchFamily="34" charset="0"/>
                <a:cs typeface="Calibri Light" panose="020F0302020204030204" pitchFamily="34" charset="0"/>
              </a:rPr>
              <a:t>Hebdon</a:t>
            </a:r>
            <a:r>
              <a:rPr lang="en-US" sz="3199" dirty="0">
                <a:solidFill>
                  <a:srgbClr val="131114"/>
                </a:solidFill>
                <a:latin typeface="Calibri Light" panose="020F0302020204030204" pitchFamily="34" charset="0"/>
                <a:cs typeface="Calibri Light" panose="020F0302020204030204" pitchFamily="34" charset="0"/>
              </a:rPr>
              <a:t> et al (2016)</a:t>
            </a:r>
          </a:p>
          <a:p>
            <a:pPr>
              <a:lnSpc>
                <a:spcPts val="3519"/>
              </a:lnSpc>
            </a:pPr>
            <a:r>
              <a:rPr lang="en-US" sz="3199" dirty="0">
                <a:solidFill>
                  <a:srgbClr val="131114"/>
                </a:solidFill>
                <a:latin typeface="Calibri Light" panose="020F0302020204030204" pitchFamily="34" charset="0"/>
                <a:cs typeface="Calibri Light" panose="020F0302020204030204" pitchFamily="34" charset="0"/>
              </a:rPr>
              <a:t>Pedagogy and Climate Change</a:t>
            </a:r>
            <a:endParaRPr lang="en-US" sz="3200" dirty="0">
              <a:solidFill>
                <a:srgbClr val="131114"/>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65D22D2E-B53E-5EC3-8E8A-30B995385EFB}"/>
              </a:ext>
            </a:extLst>
          </p:cNvPr>
          <p:cNvSpPr txBox="1"/>
          <p:nvPr/>
        </p:nvSpPr>
        <p:spPr>
          <a:xfrm>
            <a:off x="3886200" y="4274820"/>
            <a:ext cx="184731" cy="369332"/>
          </a:xfrm>
          <a:prstGeom prst="rect">
            <a:avLst/>
          </a:prstGeom>
          <a:noFill/>
        </p:spPr>
        <p:txBody>
          <a:bodyPr wrap="none" rtlCol="0">
            <a:spAutoFit/>
          </a:bodyPr>
          <a:lstStyle/>
          <a:p>
            <a:endParaRPr lang="en-US" dirty="0">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AE67F436-501B-310E-0F6F-070C98FC0B9D}"/>
              </a:ext>
            </a:extLst>
          </p:cNvPr>
          <p:cNvSpPr txBox="1"/>
          <p:nvPr/>
        </p:nvSpPr>
        <p:spPr>
          <a:xfrm>
            <a:off x="1869800" y="3725932"/>
            <a:ext cx="6772258" cy="3693319"/>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Pedagogy capable of teaching climate change will need to </a:t>
            </a:r>
          </a:p>
          <a:p>
            <a:pPr marL="285750" indent="-285750">
              <a:buFontTx/>
              <a:buChar char="-"/>
            </a:pPr>
            <a:r>
              <a:rPr lang="en-US" dirty="0">
                <a:latin typeface="Calibri Light" panose="020F0302020204030204" pitchFamily="34" charset="0"/>
                <a:cs typeface="Calibri Light" panose="020F0302020204030204" pitchFamily="34" charset="0"/>
              </a:rPr>
              <a:t>counter the issue’s dominant framings, </a:t>
            </a:r>
          </a:p>
          <a:p>
            <a:pPr marL="742950" lvl="1" indent="-285750">
              <a:buFontTx/>
              <a:buChar char="-"/>
            </a:pPr>
            <a:r>
              <a:rPr lang="en-US" dirty="0">
                <a:latin typeface="Calibri Light" panose="020F0302020204030204" pitchFamily="34" charset="0"/>
                <a:cs typeface="Calibri Light" panose="020F0302020204030204" pitchFamily="34" charset="0"/>
              </a:rPr>
              <a:t>which are shaped by the politics of science</a:t>
            </a:r>
          </a:p>
          <a:p>
            <a:pPr marL="742950" lvl="1" indent="-285750">
              <a:buFontTx/>
              <a:buChar char="-"/>
            </a:pPr>
            <a:r>
              <a:rPr lang="en-US" dirty="0">
                <a:latin typeface="Calibri Light" panose="020F0302020204030204" pitchFamily="34" charset="0"/>
                <a:cs typeface="Calibri Light" panose="020F0302020204030204" pitchFamily="34" charset="0"/>
              </a:rPr>
              <a:t>and educational expertise.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Climate change does not result from a single cause, nor is it amenable </a:t>
            </a:r>
          </a:p>
          <a:p>
            <a:r>
              <a:rPr lang="en-US" dirty="0">
                <a:latin typeface="Calibri Light" panose="020F0302020204030204" pitchFamily="34" charset="0"/>
                <a:cs typeface="Calibri Light" panose="020F0302020204030204" pitchFamily="34" charset="0"/>
              </a:rPr>
              <a:t>to a one-dimensional fix, despite how common it</a:t>
            </a:r>
          </a:p>
          <a:p>
            <a:r>
              <a:rPr lang="en-US" dirty="0">
                <a:latin typeface="Calibri Light" panose="020F0302020204030204" pitchFamily="34" charset="0"/>
                <a:cs typeface="Calibri Light" panose="020F0302020204030204" pitchFamily="34" charset="0"/>
              </a:rPr>
              <a:t>is to hear simple explanations or dismissals of it.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To be successful, pedagogies need to foster abilities </a:t>
            </a:r>
          </a:p>
          <a:p>
            <a:pPr marL="285750" indent="-285750">
              <a:buFontTx/>
              <a:buChar char="-"/>
            </a:pPr>
            <a:r>
              <a:rPr lang="en-US" dirty="0">
                <a:latin typeface="Calibri Light" panose="020F0302020204030204" pitchFamily="34" charset="0"/>
                <a:cs typeface="Calibri Light" panose="020F0302020204030204" pitchFamily="34" charset="0"/>
              </a:rPr>
              <a:t>to think ecologically and </a:t>
            </a:r>
          </a:p>
          <a:p>
            <a:pPr marL="285750" indent="-285750">
              <a:buFontTx/>
              <a:buChar char="-"/>
            </a:pPr>
            <a:r>
              <a:rPr lang="en-US" dirty="0">
                <a:latin typeface="Calibri Light" panose="020F0302020204030204" pitchFamily="34" charset="0"/>
                <a:cs typeface="Calibri Light" panose="020F0302020204030204" pitchFamily="34" charset="0"/>
              </a:rPr>
              <a:t>to discern how human agency is implicated in this “natural” disaster (Claus et al. 2015). </a:t>
            </a:r>
          </a:p>
        </p:txBody>
      </p:sp>
      <p:sp>
        <p:nvSpPr>
          <p:cNvPr id="12" name="TextBox 11">
            <a:extLst>
              <a:ext uri="{FF2B5EF4-FFF2-40B4-BE49-F238E27FC236}">
                <a16:creationId xmlns:a16="http://schemas.microsoft.com/office/drawing/2014/main" id="{F33AE803-7E98-9B1B-DD80-1FC970512BEF}"/>
              </a:ext>
            </a:extLst>
          </p:cNvPr>
          <p:cNvSpPr txBox="1"/>
          <p:nvPr/>
        </p:nvSpPr>
        <p:spPr>
          <a:xfrm>
            <a:off x="9517452" y="1504831"/>
            <a:ext cx="8329396" cy="5909310"/>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After all, climate change is but one aspect of global change, which, although it</a:t>
            </a:r>
          </a:p>
          <a:p>
            <a:r>
              <a:rPr lang="en-US" dirty="0">
                <a:latin typeface="Calibri Light" panose="020F0302020204030204" pitchFamily="34" charset="0"/>
                <a:cs typeface="Calibri Light" panose="020F0302020204030204" pitchFamily="34" charset="0"/>
              </a:rPr>
              <a:t>has accelerated over the past 300 years, has a longer history throughout</a:t>
            </a:r>
          </a:p>
          <a:p>
            <a:r>
              <a:rPr lang="en-US" dirty="0">
                <a:latin typeface="Calibri Light" panose="020F0302020204030204" pitchFamily="34" charset="0"/>
                <a:cs typeface="Calibri Light" panose="020F0302020204030204" pitchFamily="34" charset="0"/>
              </a:rPr>
              <a:t>the Holocene (</a:t>
            </a:r>
            <a:r>
              <a:rPr lang="en-US" dirty="0" err="1">
                <a:latin typeface="Calibri Light" panose="020F0302020204030204" pitchFamily="34" charset="0"/>
                <a:cs typeface="Calibri Light" panose="020F0302020204030204" pitchFamily="34" charset="0"/>
              </a:rPr>
              <a:t>Kirch</a:t>
            </a:r>
            <a:r>
              <a:rPr lang="en-US" dirty="0">
                <a:latin typeface="Calibri Light" panose="020F0302020204030204" pitchFamily="34" charset="0"/>
                <a:cs typeface="Calibri Light" panose="020F0302020204030204" pitchFamily="34" charset="0"/>
              </a:rPr>
              <a:t> 2005).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Global change involves other alterations such as </a:t>
            </a:r>
          </a:p>
          <a:p>
            <a:pPr marL="285750" indent="-285750">
              <a:buFontTx/>
              <a:buChar char="-"/>
            </a:pPr>
            <a:r>
              <a:rPr lang="en-US" dirty="0">
                <a:latin typeface="Calibri Light" panose="020F0302020204030204" pitchFamily="34" charset="0"/>
                <a:cs typeface="Calibri Light" panose="020F0302020204030204" pitchFamily="34" charset="0"/>
              </a:rPr>
              <a:t>land-use changes, </a:t>
            </a:r>
          </a:p>
          <a:p>
            <a:pPr marL="285750" indent="-285750">
              <a:buFontTx/>
              <a:buChar char="-"/>
            </a:pPr>
            <a:r>
              <a:rPr lang="en-US" dirty="0">
                <a:latin typeface="Calibri Light" panose="020F0302020204030204" pitchFamily="34" charset="0"/>
                <a:cs typeface="Calibri Light" panose="020F0302020204030204" pitchFamily="34" charset="0"/>
              </a:rPr>
              <a:t>changes in the nitrogen and phosphorus cycles, </a:t>
            </a:r>
          </a:p>
          <a:p>
            <a:pPr marL="285750" indent="-285750">
              <a:buFontTx/>
              <a:buChar char="-"/>
            </a:pPr>
            <a:r>
              <a:rPr lang="en-US" dirty="0">
                <a:latin typeface="Calibri Light" panose="020F0302020204030204" pitchFamily="34" charset="0"/>
                <a:cs typeface="Calibri Light" panose="020F0302020204030204" pitchFamily="34" charset="0"/>
              </a:rPr>
              <a:t>ocean acidification, </a:t>
            </a:r>
          </a:p>
          <a:p>
            <a:pPr marL="285750" indent="-285750">
              <a:buFontTx/>
              <a:buChar char="-"/>
            </a:pPr>
            <a:r>
              <a:rPr lang="en-US" dirty="0">
                <a:latin typeface="Calibri Light" panose="020F0302020204030204" pitchFamily="34" charset="0"/>
                <a:cs typeface="Calibri Light" panose="020F0302020204030204" pitchFamily="34" charset="0"/>
              </a:rPr>
              <a:t>chemical pollution, </a:t>
            </a:r>
          </a:p>
          <a:p>
            <a:pPr marL="285750" indent="-285750">
              <a:buFontTx/>
              <a:buChar char="-"/>
            </a:pPr>
            <a:r>
              <a:rPr lang="en-US" dirty="0">
                <a:latin typeface="Calibri Light" panose="020F0302020204030204" pitchFamily="34" charset="0"/>
                <a:cs typeface="Calibri Light" panose="020F0302020204030204" pitchFamily="34" charset="0"/>
              </a:rPr>
              <a:t>biodiversity loss, </a:t>
            </a:r>
          </a:p>
          <a:p>
            <a:pPr marL="285750" indent="-285750">
              <a:buFontTx/>
              <a:buChar char="-"/>
            </a:pPr>
            <a:r>
              <a:rPr lang="en-US" dirty="0">
                <a:latin typeface="Calibri Light" panose="020F0302020204030204" pitchFamily="34" charset="0"/>
                <a:cs typeface="Calibri Light" panose="020F0302020204030204" pitchFamily="34" charset="0"/>
              </a:rPr>
              <a:t>stratospheric ozone depletion, </a:t>
            </a:r>
          </a:p>
          <a:p>
            <a:pPr marL="285750" indent="-285750">
              <a:buFontTx/>
              <a:buChar char="-"/>
            </a:pPr>
            <a:r>
              <a:rPr lang="en-US" dirty="0">
                <a:latin typeface="Calibri Light" panose="020F0302020204030204" pitchFamily="34" charset="0"/>
                <a:cs typeface="Calibri Light" panose="020F0302020204030204" pitchFamily="34" charset="0"/>
              </a:rPr>
              <a:t>global freshwater depletion, </a:t>
            </a:r>
          </a:p>
          <a:p>
            <a:pPr marL="285750" indent="-285750">
              <a:buFontTx/>
              <a:buChar char="-"/>
            </a:pPr>
            <a:r>
              <a:rPr lang="en-US" dirty="0">
                <a:latin typeface="Calibri Light" panose="020F0302020204030204" pitchFamily="34" charset="0"/>
                <a:cs typeface="Calibri Light" panose="020F0302020204030204" pitchFamily="34" charset="0"/>
              </a:rPr>
              <a:t>and atmospheric aerosol loading (</a:t>
            </a:r>
            <a:r>
              <a:rPr lang="en-US" dirty="0" err="1">
                <a:latin typeface="Calibri Light" panose="020F0302020204030204" pitchFamily="34" charset="0"/>
                <a:cs typeface="Calibri Light" panose="020F0302020204030204" pitchFamily="34" charset="0"/>
              </a:rPr>
              <a:t>Rockström</a:t>
            </a:r>
            <a:r>
              <a:rPr lang="en-US" dirty="0">
                <a:latin typeface="Calibri Light" panose="020F0302020204030204" pitchFamily="34" charset="0"/>
                <a:cs typeface="Calibri Light" panose="020F0302020204030204" pitchFamily="34" charset="0"/>
              </a:rPr>
              <a:t> et al. 2009). </a:t>
            </a:r>
          </a:p>
          <a:p>
            <a:pPr marL="285750" indent="-285750">
              <a:buFontTx/>
              <a:buChar char="-"/>
            </a:pPr>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All these anthropogenic global changes and the potential ways to affect their course </a:t>
            </a:r>
          </a:p>
          <a:p>
            <a:r>
              <a:rPr lang="en-US" dirty="0">
                <a:latin typeface="Calibri Light" panose="020F0302020204030204" pitchFamily="34" charset="0"/>
                <a:cs typeface="Calibri Light" panose="020F0302020204030204" pitchFamily="34" charset="0"/>
              </a:rPr>
              <a:t>by definition lead back to human action.</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Thus, pedagogy is not a secondary activity confined to the classroom </a:t>
            </a:r>
          </a:p>
          <a:p>
            <a:r>
              <a:rPr lang="en-US" dirty="0">
                <a:latin typeface="Calibri Light" panose="020F0302020204030204" pitchFamily="34" charset="0"/>
                <a:cs typeface="Calibri Light" panose="020F0302020204030204" pitchFamily="34" charset="0"/>
              </a:rPr>
              <a:t>but an active verb that describes the way people can deal </a:t>
            </a:r>
          </a:p>
          <a:p>
            <a:r>
              <a:rPr lang="en-US" dirty="0">
                <a:latin typeface="Calibri Light" panose="020F0302020204030204" pitchFamily="34" charset="0"/>
                <a:cs typeface="Calibri Light" panose="020F0302020204030204" pitchFamily="34" charset="0"/>
              </a:rPr>
              <a:t>with the multiple social roots of climate change in order to meet its epochal challenges.</a:t>
            </a: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1249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
                                            <p:txEl>
                                              <p:pRg st="14" end="14"/>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
                                            <p:txEl>
                                              <p:pRg st="15" end="15"/>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2">
                                            <p:txEl>
                                              <p:pRg st="17" end="17"/>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2">
                                            <p:txEl>
                                              <p:pRg st="18" end="18"/>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4177</TotalTime>
  <Words>1811</Words>
  <Application>Microsoft Macintosh PowerPoint</Application>
  <PresentationFormat>Custom</PresentationFormat>
  <Paragraphs>248</Paragraphs>
  <Slides>29</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Arimo</vt:lpstr>
      <vt:lpstr>HK Grotesk Medium Bold</vt:lpstr>
      <vt:lpstr>HK Grotesk Light</vt:lpstr>
      <vt:lpstr>Calibri Light</vt:lpstr>
      <vt:lpstr>Calibri</vt:lpstr>
      <vt:lpstr>HK Grotesk Light Bold Italics</vt:lpstr>
      <vt:lpstr>freight-text-pro</vt:lpstr>
      <vt:lpstr>nimbus-sans</vt:lpstr>
      <vt:lpstr>HK Grotesk Medium</vt:lpstr>
      <vt:lpstr>Open Sans Light</vt:lpstr>
      <vt:lpstr>HK Grotesk Light Italics</vt:lpstr>
      <vt:lpstr>Arial</vt:lpstr>
      <vt:lpstr>Open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systems approach to climate change: connecting root causes, participatory research, and urban soil carbon storage</dc:title>
  <cp:lastModifiedBy>Sara Perl Egendorf</cp:lastModifiedBy>
  <cp:revision>17</cp:revision>
  <dcterms:created xsi:type="dcterms:W3CDTF">2006-08-16T00:00:00Z</dcterms:created>
  <dcterms:modified xsi:type="dcterms:W3CDTF">2023-04-30T17:27:11Z</dcterms:modified>
  <dc:identifier>DAE-Vgz6Fpw</dc:identifier>
</cp:coreProperties>
</file>