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2"/>
  </p:notesMasterIdLst>
  <p:sldIdLst>
    <p:sldId id="256" r:id="rId3"/>
    <p:sldId id="257" r:id="rId4"/>
    <p:sldId id="266" r:id="rId5"/>
    <p:sldId id="258" r:id="rId6"/>
    <p:sldId id="267" r:id="rId7"/>
    <p:sldId id="287" r:id="rId8"/>
    <p:sldId id="268" r:id="rId9"/>
    <p:sldId id="259" r:id="rId10"/>
    <p:sldId id="269" r:id="rId11"/>
    <p:sldId id="300" r:id="rId12"/>
    <p:sldId id="288" r:id="rId13"/>
    <p:sldId id="294" r:id="rId14"/>
    <p:sldId id="289" r:id="rId15"/>
    <p:sldId id="301" r:id="rId16"/>
    <p:sldId id="290" r:id="rId17"/>
    <p:sldId id="291" r:id="rId18"/>
    <p:sldId id="302" r:id="rId19"/>
    <p:sldId id="292" r:id="rId20"/>
    <p:sldId id="303" r:id="rId21"/>
    <p:sldId id="260" r:id="rId22"/>
    <p:sldId id="271" r:id="rId23"/>
    <p:sldId id="295" r:id="rId24"/>
    <p:sldId id="307" r:id="rId25"/>
    <p:sldId id="272" r:id="rId26"/>
    <p:sldId id="318" r:id="rId27"/>
    <p:sldId id="304" r:id="rId28"/>
    <p:sldId id="305" r:id="rId29"/>
    <p:sldId id="306" r:id="rId30"/>
    <p:sldId id="261" r:id="rId31"/>
    <p:sldId id="308" r:id="rId32"/>
    <p:sldId id="273" r:id="rId33"/>
    <p:sldId id="274" r:id="rId34"/>
    <p:sldId id="262" r:id="rId35"/>
    <p:sldId id="275" r:id="rId36"/>
    <p:sldId id="297" r:id="rId37"/>
    <p:sldId id="276" r:id="rId38"/>
    <p:sldId id="309" r:id="rId39"/>
    <p:sldId id="278" r:id="rId40"/>
    <p:sldId id="277" r:id="rId41"/>
    <p:sldId id="310" r:id="rId42"/>
    <p:sldId id="263" r:id="rId43"/>
    <p:sldId id="279" r:id="rId44"/>
    <p:sldId id="280" r:id="rId45"/>
    <p:sldId id="264" r:id="rId46"/>
    <p:sldId id="281" r:id="rId47"/>
    <p:sldId id="311" r:id="rId48"/>
    <p:sldId id="312" r:id="rId49"/>
    <p:sldId id="313" r:id="rId50"/>
    <p:sldId id="314" r:id="rId51"/>
    <p:sldId id="315" r:id="rId52"/>
    <p:sldId id="265" r:id="rId53"/>
    <p:sldId id="283" r:id="rId54"/>
    <p:sldId id="284" r:id="rId55"/>
    <p:sldId id="316" r:id="rId56"/>
    <p:sldId id="298" r:id="rId57"/>
    <p:sldId id="299" r:id="rId58"/>
    <p:sldId id="317" r:id="rId59"/>
    <p:sldId id="285" r:id="rId60"/>
    <p:sldId id="28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ales-McGrath" initials="SW" lastIdx="3" clrIdx="0">
    <p:extLst>
      <p:ext uri="{19B8F6BF-5375-455C-9EA6-DF929625EA0E}">
        <p15:presenceInfo xmlns:p15="http://schemas.microsoft.com/office/powerpoint/2012/main" userId="3217a7d8194f4c78" providerId="Windows Live"/>
      </p:ext>
    </p:extLst>
  </p:cmAuthor>
  <p:cmAuthor id="2" name="Daniel Nighting" initials="DN" lastIdx="1" clrIdx="1">
    <p:extLst>
      <p:ext uri="{19B8F6BF-5375-455C-9EA6-DF929625EA0E}">
        <p15:presenceInfo xmlns:p15="http://schemas.microsoft.com/office/powerpoint/2012/main" userId="e913d80d40f289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6" autoAdjust="0"/>
    <p:restoredTop sz="84290" autoAdjust="0"/>
  </p:normalViewPr>
  <p:slideViewPr>
    <p:cSldViewPr snapToGrid="0">
      <p:cViewPr varScale="1">
        <p:scale>
          <a:sx n="84" d="100"/>
          <a:sy n="84" d="100"/>
        </p:scale>
        <p:origin x="21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BD69A-2F7F-427D-AEE2-C9DEE361490F}" type="datetimeFigureOut">
              <a:rPr lang="en-US" smtClean="0"/>
              <a:t>11/27/22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F6B96-593F-43F5-AFD7-90E42711BB13}" type="slidenum">
              <a:rPr lang="en-US" smtClean="0"/>
              <a:t>‹#›</a:t>
            </a:fld>
            <a:endParaRPr lang="en-US"/>
          </a:p>
        </p:txBody>
      </p:sp>
    </p:spTree>
    <p:extLst>
      <p:ext uri="{BB962C8B-B14F-4D97-AF65-F5344CB8AC3E}">
        <p14:creationId xmlns:p14="http://schemas.microsoft.com/office/powerpoint/2010/main" val="9706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study was led by Matthew Hauer from the University of Georgia and published in the scientific journal </a:t>
            </a:r>
            <a:r>
              <a:rPr lang="en-US" sz="1200" b="0" i="1" kern="1200" dirty="0">
                <a:solidFill>
                  <a:schemeClr val="tx1"/>
                </a:solidFill>
                <a:effectLst/>
                <a:latin typeface="+mn-lt"/>
                <a:ea typeface="+mn-ea"/>
                <a:cs typeface="+mn-cs"/>
              </a:rPr>
              <a:t>Nature Climate Change</a:t>
            </a:r>
            <a:r>
              <a:rPr lang="en-US" sz="1200" b="0" i="0" kern="1200" dirty="0">
                <a:solidFill>
                  <a:schemeClr val="tx1"/>
                </a:solidFill>
                <a:effectLst/>
                <a:latin typeface="+mn-lt"/>
                <a:ea typeface="+mn-ea"/>
                <a:cs typeface="+mn-cs"/>
              </a:rPr>
              <a:t>.</a:t>
            </a:r>
          </a:p>
          <a:p>
            <a:br>
              <a:rPr lang="en-US" dirty="0"/>
            </a:b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a:t>
            </a:fld>
            <a:endParaRPr lang="en-US"/>
          </a:p>
        </p:txBody>
      </p:sp>
    </p:spTree>
    <p:extLst>
      <p:ext uri="{BB962C8B-B14F-4D97-AF65-F5344CB8AC3E}">
        <p14:creationId xmlns:p14="http://schemas.microsoft.com/office/powerpoint/2010/main" val="3312153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Water expands as it warms, and land-based ice can send meltwater to the ocean, both of which can contribute to sea-level rise.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Melting icebergs would not raise sea levels, since they already displace the same volume of water while floating as the melt water they would add to the oceans.</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16</a:t>
            </a:fld>
            <a:endParaRPr lang="en-US"/>
          </a:p>
        </p:txBody>
      </p:sp>
    </p:spTree>
    <p:extLst>
      <p:ext uri="{BB962C8B-B14F-4D97-AF65-F5344CB8AC3E}">
        <p14:creationId xmlns:p14="http://schemas.microsoft.com/office/powerpoint/2010/main" val="127287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it is important to look at multiple lines of evidence that climate is changing rather than just evaluating global temperatures.</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17</a:t>
            </a:fld>
            <a:endParaRPr lang="en-US"/>
          </a:p>
        </p:txBody>
      </p:sp>
    </p:spTree>
    <p:extLst>
      <p:ext uri="{BB962C8B-B14F-4D97-AF65-F5344CB8AC3E}">
        <p14:creationId xmlns:p14="http://schemas.microsoft.com/office/powerpoint/2010/main" val="65546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 species are benefiting from a warmer climate. For example, bark beetles that attack trees in North America are increasing in number. Their populations usually die back in the winter; however, in some areas, winter temperatures no longer get cold enough to kill the beetles, allowing the beetles to thrive year-round. So far, nearly 4 million acres in the western United States have suffered damage.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Tropical species of mosquitoes, too, are expanding their ranges to higher latitudes.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 species can’t always migrate to a more suitable location because we have fragmented habitats and destroyed migratory pathways. For species already at the upper edge of suitable habitat (for example, top of the mountain, at the poles), there is simply nowhere else to go.</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Even trees are “migrating” as their saplings preferentially survive at, or just beyond, the higher altitudes or latitudes of their traditional ranges.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Shifts in the timing of migration are also uncoupling species connections: Some migratory birds are arriving at summer breeding grounds at their normal time to find the insects that normally provide the main food source for their offspring have already hatched out or emerged from winter hibernation and left the area.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18</a:t>
            </a:fld>
            <a:endParaRPr lang="en-US"/>
          </a:p>
        </p:txBody>
      </p:sp>
    </p:spTree>
    <p:extLst>
      <p:ext uri="{BB962C8B-B14F-4D97-AF65-F5344CB8AC3E}">
        <p14:creationId xmlns:p14="http://schemas.microsoft.com/office/powerpoint/2010/main" val="238887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it is important to look at multiple lines of evidence that climate is changing rather than just evaluating global temperatures.</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19</a:t>
            </a:fld>
            <a:endParaRPr lang="en-US"/>
          </a:p>
        </p:txBody>
      </p:sp>
    </p:spTree>
    <p:extLst>
      <p:ext uri="{BB962C8B-B14F-4D97-AF65-F5344CB8AC3E}">
        <p14:creationId xmlns:p14="http://schemas.microsoft.com/office/powerpoint/2010/main" val="316418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Without these greenhouse gases, the average temperature on Earth would be around 0°F (–18°C)—that’s about 61°F (34°C) colder than the planet’s current average temperature!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21</a:t>
            </a:fld>
            <a:endParaRPr lang="en-US"/>
          </a:p>
        </p:txBody>
      </p:sp>
    </p:spTree>
    <p:extLst>
      <p:ext uri="{BB962C8B-B14F-4D97-AF65-F5344CB8AC3E}">
        <p14:creationId xmlns:p14="http://schemas.microsoft.com/office/powerpoint/2010/main" val="33946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Burning fossil fuels releases massive quantities of greenhouse gases into the atmosphere, an action that began in earnest with the Industrial Revolution.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Isotopic analysis of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allows scientists to identify the percentage that comes from fossil fuel combustion.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Methane is around 28 times more potent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over the long term, so these emissions are significant. Halocarbons like CFCs are even stronger greenhouse gases. Nitrous oxide, coming in at almost 300 times more potent than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makes up about 2% of all anthropogenic emissions (sources include agriculture and vehicle emissions).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graph of those data, known as the </a:t>
            </a:r>
            <a:r>
              <a:rPr lang="en-US" sz="1200" b="0" i="1" kern="1200" dirty="0">
                <a:solidFill>
                  <a:schemeClr val="tx1"/>
                </a:solidFill>
                <a:effectLst/>
                <a:latin typeface="+mn-lt"/>
                <a:ea typeface="+mn-ea"/>
                <a:cs typeface="+mn-cs"/>
              </a:rPr>
              <a:t>Keeling curve </a:t>
            </a:r>
            <a:r>
              <a:rPr lang="en-US" sz="1200" b="0" i="0" kern="1200" dirty="0">
                <a:solidFill>
                  <a:schemeClr val="tx1"/>
                </a:solidFill>
                <a:effectLst/>
                <a:latin typeface="+mn-lt"/>
                <a:ea typeface="+mn-ea"/>
                <a:cs typeface="+mn-cs"/>
              </a:rPr>
              <a:t>(after the scientist David Keeling, who initiated the measurements), shows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are rising steadily, topping 400 ppm in 2016. (For perspective,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stayed around 280 ppm for much of human history.)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22</a:t>
            </a:fld>
            <a:endParaRPr lang="en-US"/>
          </a:p>
        </p:txBody>
      </p:sp>
    </p:spTree>
    <p:extLst>
      <p:ext uri="{BB962C8B-B14F-4D97-AF65-F5344CB8AC3E}">
        <p14:creationId xmlns:p14="http://schemas.microsoft.com/office/powerpoint/2010/main" val="4028695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Burning fossil fuels releases massive quantities of greenhouse gases into the atmosphere, an action that began in earnest with the Industrial Revolution.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Isotopic analysis of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allows scientists to identify the percentage that comes from fossil fuel combustion.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Methane is around 28 times more potent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over the long term, so these emissions are significant. Halocarbons like CFCs are even stronger greenhouse gases. Nitrous oxide, coming in at almost 300 times more potent than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makes up about 2% of all anthropogenic emissions (sources include agriculture and vehicle emissions).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graph of those data, known as the </a:t>
            </a:r>
            <a:r>
              <a:rPr lang="en-US" sz="1200" b="0" i="1" kern="1200" dirty="0">
                <a:solidFill>
                  <a:schemeClr val="tx1"/>
                </a:solidFill>
                <a:effectLst/>
                <a:latin typeface="+mn-lt"/>
                <a:ea typeface="+mn-ea"/>
                <a:cs typeface="+mn-cs"/>
              </a:rPr>
              <a:t>Keeling curve </a:t>
            </a:r>
            <a:r>
              <a:rPr lang="en-US" sz="1200" b="0" i="0" kern="1200" dirty="0">
                <a:solidFill>
                  <a:schemeClr val="tx1"/>
                </a:solidFill>
                <a:effectLst/>
                <a:latin typeface="+mn-lt"/>
                <a:ea typeface="+mn-ea"/>
                <a:cs typeface="+mn-cs"/>
              </a:rPr>
              <a:t>(after the scientist David Keeling, who initiated the measurements), shows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are rising steadily, topping 400 ppm in 2016. (For perspective,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stayed around 280 ppm for much of human history.)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23</a:t>
            </a:fld>
            <a:endParaRPr lang="en-US"/>
          </a:p>
        </p:txBody>
      </p:sp>
    </p:spTree>
    <p:extLst>
      <p:ext uri="{BB962C8B-B14F-4D97-AF65-F5344CB8AC3E}">
        <p14:creationId xmlns:p14="http://schemas.microsoft.com/office/powerpoint/2010/main" val="320181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 to use the concept of the greenhouse effect to explain how Earth’s surface could warm up even if the Sun’s output does not change.</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24</a:t>
            </a:fld>
            <a:endParaRPr lang="en-US"/>
          </a:p>
        </p:txBody>
      </p:sp>
    </p:spTree>
    <p:extLst>
      <p:ext uri="{BB962C8B-B14F-4D97-AF65-F5344CB8AC3E}">
        <p14:creationId xmlns:p14="http://schemas.microsoft.com/office/powerpoint/2010/main" val="1232587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 to use the concept of the greenhouse effect to explain how Earth’s surface could warm up even if the Sun’s output does not change.</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26</a:t>
            </a:fld>
            <a:endParaRPr lang="en-US"/>
          </a:p>
        </p:txBody>
      </p:sp>
    </p:spTree>
    <p:extLst>
      <p:ext uri="{BB962C8B-B14F-4D97-AF65-F5344CB8AC3E}">
        <p14:creationId xmlns:p14="http://schemas.microsoft.com/office/powerpoint/2010/main" val="2035635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 to use the concept of the greenhouse effect to explain how Earth’s surface could warm up even if the Sun’s output does not change.</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27</a:t>
            </a:fld>
            <a:endParaRPr lang="en-US"/>
          </a:p>
        </p:txBody>
      </p:sp>
    </p:spTree>
    <p:extLst>
      <p:ext uri="{BB962C8B-B14F-4D97-AF65-F5344CB8AC3E}">
        <p14:creationId xmlns:p14="http://schemas.microsoft.com/office/powerpoint/2010/main" val="420992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begin to understand climate change, it is necessary to differentiate between climate and weather.</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For example, Miami’s climate is tropical; overall, it has hot, humid summers and warm, short winters. Its average annual temperature, another way to describe its climate, is 77°F (25°C). But the city’s weather on any given day is variable. Today’s temperature might be as high as 98°F or as low as 60°F. It might rain; it might be cloudy or windy. Miami often endures hurricanes in the late summer and fall. Those individual storms fall under the category of weather. But their frequency and strength over time are a feature of the city’s climate.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a:t>
            </a:fld>
            <a:endParaRPr lang="en-US"/>
          </a:p>
        </p:txBody>
      </p:sp>
    </p:spTree>
    <p:extLst>
      <p:ext uri="{BB962C8B-B14F-4D97-AF65-F5344CB8AC3E}">
        <p14:creationId xmlns:p14="http://schemas.microsoft.com/office/powerpoint/2010/main" val="134520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 to use the concept of the greenhouse effect to explain how Earth’s surface could warm up even if the Sun’s output does not change.</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28</a:t>
            </a:fld>
            <a:endParaRPr lang="en-US"/>
          </a:p>
        </p:txBody>
      </p:sp>
    </p:spTree>
    <p:extLst>
      <p:ext uri="{BB962C8B-B14F-4D97-AF65-F5344CB8AC3E}">
        <p14:creationId xmlns:p14="http://schemas.microsoft.com/office/powerpoint/2010/main" val="1706927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29</a:t>
            </a:fld>
            <a:endParaRPr lang="en-US"/>
          </a:p>
        </p:txBody>
      </p:sp>
    </p:spTree>
    <p:extLst>
      <p:ext uri="{BB962C8B-B14F-4D97-AF65-F5344CB8AC3E}">
        <p14:creationId xmlns:p14="http://schemas.microsoft.com/office/powerpoint/2010/main" val="2764509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To predict what future climate will look like, scientists need to know what climate was like in the past.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Oxygen can exist as a light isotope (</a:t>
            </a:r>
            <a:r>
              <a:rPr lang="en-US" sz="1200" b="0" i="0" kern="1200" baseline="300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O) or a heavier isotope (</a:t>
            </a:r>
            <a:r>
              <a:rPr lang="en-US" sz="1200" b="0" i="0" kern="1200" baseline="300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O). In this analysis, scientists determine how much of the oxygen in the water sample is </a:t>
            </a:r>
            <a:r>
              <a:rPr lang="en-US" sz="1200" b="0" i="0" kern="1200" baseline="300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O and how much is </a:t>
            </a:r>
            <a:r>
              <a:rPr lang="en-US" sz="1200" b="0" i="0" kern="1200" baseline="300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O. Because it takes more solar energy to evaporate water that contains the heavier isotope, its concentration correlates well with temperature at the time the water sample was frozen; the more </a:t>
            </a:r>
            <a:r>
              <a:rPr lang="en-US" sz="1200" b="0" i="0" kern="1200" baseline="300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O, the colder the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ice core data, in particular, show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temperature are highly correlated through time; they increase and decrease in tandem. They also show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can be both a cause and effect of warming temperatures.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30</a:t>
            </a:fld>
            <a:endParaRPr lang="en-US"/>
          </a:p>
        </p:txBody>
      </p:sp>
    </p:spTree>
    <p:extLst>
      <p:ext uri="{BB962C8B-B14F-4D97-AF65-F5344CB8AC3E}">
        <p14:creationId xmlns:p14="http://schemas.microsoft.com/office/powerpoint/2010/main" val="1947484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To predict what future climate will look like, scientists need to know what climate was like in the past.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Oxygen can exist as a light isotope (</a:t>
            </a:r>
            <a:r>
              <a:rPr lang="en-US" sz="1200" b="0" i="0" kern="1200" baseline="300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O) or a heavier isotope (</a:t>
            </a:r>
            <a:r>
              <a:rPr lang="en-US" sz="1200" b="0" i="0" kern="1200" baseline="300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O). In this analysis, scientists determine how much of the oxygen in the water sample is </a:t>
            </a:r>
            <a:r>
              <a:rPr lang="en-US" sz="1200" b="0" i="0" kern="1200" baseline="300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O and how much is </a:t>
            </a:r>
            <a:r>
              <a:rPr lang="en-US" sz="1200" b="0" i="0" kern="1200" baseline="300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O. Because it takes more solar energy to evaporate water that contains the heavier isotope, its concentration correlates well with temperature at the time the water sample was frozen; the more </a:t>
            </a:r>
            <a:r>
              <a:rPr lang="en-US" sz="1200" b="0" i="0" kern="1200" baseline="300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O, the colder the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ice core data, in particular, show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temperature are highly correlated through time; they increase and decrease in tandem. They also show that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can be both a cause and effect of warming temperatures.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31</a:t>
            </a:fld>
            <a:endParaRPr lang="en-US"/>
          </a:p>
        </p:txBody>
      </p:sp>
    </p:spTree>
    <p:extLst>
      <p:ext uri="{BB962C8B-B14F-4D97-AF65-F5344CB8AC3E}">
        <p14:creationId xmlns:p14="http://schemas.microsoft.com/office/powerpoint/2010/main" val="161521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to explain how increasing atmospheric levels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are both a cause and an effect of warming.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32</a:t>
            </a:fld>
            <a:endParaRPr lang="en-US"/>
          </a:p>
        </p:txBody>
      </p:sp>
    </p:spTree>
    <p:extLst>
      <p:ext uri="{BB962C8B-B14F-4D97-AF65-F5344CB8AC3E}">
        <p14:creationId xmlns:p14="http://schemas.microsoft.com/office/powerpoint/2010/main" val="2215825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body’s ability to regulate its temperature depends on a negative feedback loop: When you are too warm, your body sweats to cool itself down; if you get too cold, your muscles shiver to generate heat.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Certain types of clouds can produce a negative feedback loop: As it warms, more water evaporates to form clouds. If more low, thick clouds are formed, those could reflect away incoming solar radiation, thus cooling the area. As the temperature cools, less water evaporates and fewer of these clouds form.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35</a:t>
            </a:fld>
            <a:endParaRPr lang="en-US"/>
          </a:p>
        </p:txBody>
      </p:sp>
    </p:spTree>
    <p:extLst>
      <p:ext uri="{BB962C8B-B14F-4D97-AF65-F5344CB8AC3E}">
        <p14:creationId xmlns:p14="http://schemas.microsoft.com/office/powerpoint/2010/main" val="3361418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suggestion to combat global warming is to replace dark rooftops with light-colored ones. Ask your students how this would help reduce warming.</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36</a:t>
            </a:fld>
            <a:endParaRPr lang="en-US"/>
          </a:p>
        </p:txBody>
      </p:sp>
    </p:spTree>
    <p:extLst>
      <p:ext uri="{BB962C8B-B14F-4D97-AF65-F5344CB8AC3E}">
        <p14:creationId xmlns:p14="http://schemas.microsoft.com/office/powerpoint/2010/main" val="389644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suggestion to combat global warming is to replace dark rooftops with light-colored ones. Ask your students how this would help reduce warming.</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37</a:t>
            </a:fld>
            <a:endParaRPr lang="en-US"/>
          </a:p>
        </p:txBody>
      </p:sp>
    </p:spTree>
    <p:extLst>
      <p:ext uri="{BB962C8B-B14F-4D97-AF65-F5344CB8AC3E}">
        <p14:creationId xmlns:p14="http://schemas.microsoft.com/office/powerpoint/2010/main" val="3599655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scientists conclude that Earth’s axial tilt is not responsible for our current warming.</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39</a:t>
            </a:fld>
            <a:endParaRPr lang="en-US"/>
          </a:p>
        </p:txBody>
      </p:sp>
    </p:spTree>
    <p:extLst>
      <p:ext uri="{BB962C8B-B14F-4D97-AF65-F5344CB8AC3E}">
        <p14:creationId xmlns:p14="http://schemas.microsoft.com/office/powerpoint/2010/main" val="2188731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scientists conclude that Earth’s axial tilt is not responsible for our current warming.</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40</a:t>
            </a:fld>
            <a:endParaRPr lang="en-US"/>
          </a:p>
        </p:txBody>
      </p:sp>
    </p:spTree>
    <p:extLst>
      <p:ext uri="{BB962C8B-B14F-4D97-AF65-F5344CB8AC3E}">
        <p14:creationId xmlns:p14="http://schemas.microsoft.com/office/powerpoint/2010/main" val="415620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According to a recent report by the Center for Progressive Reform, at least 17 U.S. communities are currently being forced to relocate. Arctic regions are some of the hardest hit as the area warms two to three times faster than the world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 to https://www.youtube.com/watch?v=wBYuapdfBes to view “</a:t>
            </a:r>
            <a:r>
              <a:rPr lang="en-US" sz="1200" b="0" i="0" kern="1200" dirty="0">
                <a:solidFill>
                  <a:schemeClr val="tx1"/>
                </a:solidFill>
                <a:effectLst/>
                <a:latin typeface="+mn-lt"/>
                <a:ea typeface="+mn-ea"/>
                <a:cs typeface="+mn-cs"/>
              </a:rPr>
              <a:t>Running from Erosion in </a:t>
            </a:r>
            <a:r>
              <a:rPr lang="en-US" sz="1200" b="0" i="0" kern="1200" dirty="0" err="1">
                <a:solidFill>
                  <a:schemeClr val="tx1"/>
                </a:solidFill>
                <a:effectLst/>
                <a:latin typeface="+mn-lt"/>
                <a:ea typeface="+mn-ea"/>
                <a:cs typeface="+mn-cs"/>
              </a:rPr>
              <a:t>Newtok</a:t>
            </a:r>
            <a:r>
              <a:rPr lang="en-US" sz="1200" b="0" i="0" kern="1200" dirty="0">
                <a:solidFill>
                  <a:schemeClr val="tx1"/>
                </a:solidFill>
                <a:effectLst/>
                <a:latin typeface="+mn-lt"/>
                <a:ea typeface="+mn-ea"/>
                <a:cs typeface="+mn-cs"/>
              </a:rPr>
              <a:t>, Alaska,” by </a:t>
            </a:r>
            <a:r>
              <a:rPr lang="en-US" sz="1200" b="0" i="0" kern="1200" dirty="0" err="1">
                <a:solidFill>
                  <a:schemeClr val="tx1"/>
                </a:solidFill>
                <a:effectLst/>
                <a:latin typeface="+mn-lt"/>
                <a:ea typeface="+mn-ea"/>
                <a:cs typeface="+mn-cs"/>
              </a:rPr>
              <a:t>ColdClimateHousing</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6</a:t>
            </a:fld>
            <a:endParaRPr lang="en-US"/>
          </a:p>
        </p:txBody>
      </p:sp>
    </p:spTree>
    <p:extLst>
      <p:ext uri="{BB962C8B-B14F-4D97-AF65-F5344CB8AC3E}">
        <p14:creationId xmlns:p14="http://schemas.microsoft.com/office/powerpoint/2010/main" val="127110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Natural forcers include solar output, cloud formation, volcanic eruptions, Milankovitch cycles, and so 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Anthropogenic factors include the burning of fossil fuels, deforestation, agricultural practices, land uses, and so 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42</a:t>
            </a:fld>
            <a:endParaRPr lang="en-US"/>
          </a:p>
        </p:txBody>
      </p:sp>
    </p:spTree>
    <p:extLst>
      <p:ext uri="{BB962C8B-B14F-4D97-AF65-F5344CB8AC3E}">
        <p14:creationId xmlns:p14="http://schemas.microsoft.com/office/powerpoint/2010/main" val="3322579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what they would expect the purple line and shaded area generated by the model in the left-hand graph in this infographic to look like, relative to the blue line (observed temperatures) if current warming could be explained by natural causes.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43</a:t>
            </a:fld>
            <a:endParaRPr lang="en-US"/>
          </a:p>
        </p:txBody>
      </p:sp>
    </p:spTree>
    <p:extLst>
      <p:ext uri="{BB962C8B-B14F-4D97-AF65-F5344CB8AC3E}">
        <p14:creationId xmlns:p14="http://schemas.microsoft.com/office/powerpoint/2010/main" val="4026317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Climate change is most pronounced at higher latitudes such as the Arctic, which has warmed considerably more than other areas thanks to greater changes in albedo. Organisms of colder climates are also more vulnerable to climate change, adapted as they are to a narrower window of temperatures.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2016 witnessed the greatest coral bleaching event ever seen in the Great Barrier Reef, serious enough to kill almost 90% of the coral in some sections of the reef.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45</a:t>
            </a:fld>
            <a:endParaRPr lang="en-US"/>
          </a:p>
        </p:txBody>
      </p:sp>
    </p:spTree>
    <p:extLst>
      <p:ext uri="{BB962C8B-B14F-4D97-AF65-F5344CB8AC3E}">
        <p14:creationId xmlns:p14="http://schemas.microsoft.com/office/powerpoint/2010/main" val="1813149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Climate change is most pronounced at higher latitudes such as the Arctic, which has warmed considerably more than other areas thanks to greater changes in albedo. Organisms of colder climates are also more vulnerable to climate change, adapted as they are to a narrower window of temperatures.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2016 witnessed the greatest coral bleaching event ever seen in the Great Barrier Reef, serious enough to kill almost 90% of the coral in some sections of the reef.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46</a:t>
            </a:fld>
            <a:endParaRPr lang="en-US"/>
          </a:p>
        </p:txBody>
      </p:sp>
    </p:spTree>
    <p:extLst>
      <p:ext uri="{BB962C8B-B14F-4D97-AF65-F5344CB8AC3E}">
        <p14:creationId xmlns:p14="http://schemas.microsoft.com/office/powerpoint/2010/main" val="2877698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Climate change is most pronounced at higher latitudes such as the Arctic, which has warmed considerably more than other areas thanks to greater changes in albedo. Organisms of colder climates are also more vulnerable to climate change, adapted as they are to a narrower window of temperatures.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2016 witnessed the greatest coral bleaching event ever seen in the Great Barrier Reef, serious enough to kill almost 90% of the coral in some sections of the reef.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47</a:t>
            </a:fld>
            <a:endParaRPr lang="en-US"/>
          </a:p>
        </p:txBody>
      </p:sp>
    </p:spTree>
    <p:extLst>
      <p:ext uri="{BB962C8B-B14F-4D97-AF65-F5344CB8AC3E}">
        <p14:creationId xmlns:p14="http://schemas.microsoft.com/office/powerpoint/2010/main" val="3570259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Climate change is most pronounced at higher latitudes such as the Arctic, which has warmed considerably more than other areas thanks to greater changes in albedo. Organisms of colder climates are also more vulnerable to climate change, adapted as they are to a narrower window of temperatures.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2016 witnessed the greatest coral bleaching event ever seen in the Great Barrier Reef, serious enough to kill almost 90% of the coral in some sections of the reef.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48</a:t>
            </a:fld>
            <a:endParaRPr lang="en-US"/>
          </a:p>
        </p:txBody>
      </p:sp>
    </p:spTree>
    <p:extLst>
      <p:ext uri="{BB962C8B-B14F-4D97-AF65-F5344CB8AC3E}">
        <p14:creationId xmlns:p14="http://schemas.microsoft.com/office/powerpoint/2010/main" val="1813582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Climate change is most pronounced at higher latitudes such as the Arctic, which has warmed considerably more than other areas thanks to greater changes in albedo. Organisms of colder climates are also more vulnerable to climate change, adapted as they are to a narrower window of temperatures.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2016 witnessed the greatest coral bleaching event ever seen in the Great Barrier Reef, serious enough to kill almost 90% of the coral in some sections of the reef.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49</a:t>
            </a:fld>
            <a:endParaRPr lang="en-US"/>
          </a:p>
        </p:txBody>
      </p:sp>
    </p:spTree>
    <p:extLst>
      <p:ext uri="{BB962C8B-B14F-4D97-AF65-F5344CB8AC3E}">
        <p14:creationId xmlns:p14="http://schemas.microsoft.com/office/powerpoint/2010/main" val="3151090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Climate change is most pronounced at higher latitudes such as the Arctic, which has warmed considerably more than other areas thanks to greater changes in albedo. Organisms of colder climates are also more vulnerable to climate change, adapted as they are to a narrower window of temperatures.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2016 witnessed the greatest coral bleaching event ever seen in the Great Barrier Reef, serious enough to kill almost 90% of the coral in some sections of the reef.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50</a:t>
            </a:fld>
            <a:endParaRPr lang="en-US"/>
          </a:p>
        </p:txBody>
      </p:sp>
    </p:spTree>
    <p:extLst>
      <p:ext uri="{BB962C8B-B14F-4D97-AF65-F5344CB8AC3E}">
        <p14:creationId xmlns:p14="http://schemas.microsoft.com/office/powerpoint/2010/main" val="1874513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Acting now can help reduce the impact and progression of climate change.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Carbon taxes are a form of </a:t>
            </a:r>
            <a:r>
              <a:rPr lang="en-US" i="1" dirty="0"/>
              <a:t>green taxes.</a:t>
            </a:r>
          </a:p>
          <a:p>
            <a:pPr marL="171450" indent="-171450">
              <a:buFont typeface="Arial" panose="020B0604020202020204" pitchFamily="34" charset="0"/>
              <a:buChar char="•"/>
            </a:pPr>
            <a:r>
              <a:rPr lang="en-US" i="0" dirty="0"/>
              <a:t>Mitigation needs to include t</a:t>
            </a:r>
            <a:r>
              <a:rPr lang="en-US" sz="1200" b="0" i="0" kern="1200" dirty="0">
                <a:solidFill>
                  <a:schemeClr val="tx1"/>
                </a:solidFill>
                <a:effectLst/>
                <a:latin typeface="+mn-lt"/>
                <a:ea typeface="+mn-ea"/>
                <a:cs typeface="+mn-cs"/>
              </a:rPr>
              <a:t>ransitioning away from fossil fuels (especially coal) by generating energy from low-carbon nuclear power (see Module 11.1) and sustainable sources such as solar, wind, and geothermal sources (see Module 11.2). Reforestation efforts to increase the uptake of carbon and agricultural techniques that minimize carbon release are also strategies that will help. And not using so much energy in the first place—conservation and energy efficiency.</a:t>
            </a:r>
            <a:endParaRPr lang="en-US" i="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For human societies at large, climate adaptation means taking steps to ensure a sufficient water supply in areas where freshwater supplies may dry up, planting different crops or shoring up coastlines against rising sea levels, and preparing for heat waves and cold spells and outbreaks of infectious disease. Miami, too, is moving ahead with adaptation steps. Installing pumps to rid city streets of water that floods during high tides and raising the level of some coastal roads and existing sea walls are just a few initiatives aimed at dealing with rising sea levels. </a:t>
            </a:r>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A29F6B96-593F-43F5-AFD7-90E42711BB13}" type="slidenum">
              <a:rPr lang="en-US" smtClean="0"/>
              <a:t>52</a:t>
            </a:fld>
            <a:endParaRPr lang="en-US"/>
          </a:p>
        </p:txBody>
      </p:sp>
    </p:spTree>
    <p:extLst>
      <p:ext uri="{BB962C8B-B14F-4D97-AF65-F5344CB8AC3E}">
        <p14:creationId xmlns:p14="http://schemas.microsoft.com/office/powerpoint/2010/main" val="1099346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to generalize how each of these mitigation efforts reduce the causes of climate change.</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53</a:t>
            </a:fld>
            <a:endParaRPr lang="en-US"/>
          </a:p>
        </p:txBody>
      </p:sp>
    </p:spTree>
    <p:extLst>
      <p:ext uri="{BB962C8B-B14F-4D97-AF65-F5344CB8AC3E}">
        <p14:creationId xmlns:p14="http://schemas.microsoft.com/office/powerpoint/2010/main" val="2738893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Between 2005 and 2015, what percentage of years fell above the “normal” temperature range of the baseline time period? Ask your students how that compares to the percentage of years higher than normal between 1951 and 1980.</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7</a:t>
            </a:fld>
            <a:endParaRPr lang="en-US"/>
          </a:p>
        </p:txBody>
      </p:sp>
    </p:spTree>
    <p:extLst>
      <p:ext uri="{BB962C8B-B14F-4D97-AF65-F5344CB8AC3E}">
        <p14:creationId xmlns:p14="http://schemas.microsoft.com/office/powerpoint/2010/main" val="257597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to generalize how each of these mitigation efforts reduce the causes of climate change.</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54</a:t>
            </a:fld>
            <a:endParaRPr lang="en-US"/>
          </a:p>
        </p:txBody>
      </p:sp>
    </p:spTree>
    <p:extLst>
      <p:ext uri="{BB962C8B-B14F-4D97-AF65-F5344CB8AC3E}">
        <p14:creationId xmlns:p14="http://schemas.microsoft.com/office/powerpoint/2010/main" val="1572302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objected to the Kyoto Protocol because it set reduction requirements only for developed countries (which were responsible for most of the historic emissions); none were set for developing ones. </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55</a:t>
            </a:fld>
            <a:endParaRPr lang="en-US"/>
          </a:p>
        </p:txBody>
      </p:sp>
    </p:spTree>
    <p:extLst>
      <p:ext uri="{BB962C8B-B14F-4D97-AF65-F5344CB8AC3E}">
        <p14:creationId xmlns:p14="http://schemas.microsoft.com/office/powerpoint/2010/main" val="2398564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Many feel that the 2°C upper limit is too high and advocate strongly for 1.5°C as an upper limit.</a:t>
            </a: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56</a:t>
            </a:fld>
            <a:endParaRPr lang="en-US"/>
          </a:p>
        </p:txBody>
      </p:sp>
    </p:spTree>
    <p:extLst>
      <p:ext uri="{BB962C8B-B14F-4D97-AF65-F5344CB8AC3E}">
        <p14:creationId xmlns:p14="http://schemas.microsoft.com/office/powerpoint/2010/main" val="310544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Many feel that the 2°C upper limit is too high and advocate strongly for 1.5°C as an upper limit.</a:t>
            </a:r>
          </a:p>
          <a:p>
            <a:endParaRPr lang="en-US" dirty="0"/>
          </a:p>
          <a:p>
            <a:r>
              <a:rPr lang="en-US" dirty="0"/>
              <a:t>Go to https://fitzlab.shinyapps.io/cityapp to see the predicted future climate of some American cities.</a:t>
            </a:r>
          </a:p>
        </p:txBody>
      </p:sp>
      <p:sp>
        <p:nvSpPr>
          <p:cNvPr id="4" name="Slide Number Placeholder 3"/>
          <p:cNvSpPr>
            <a:spLocks noGrp="1"/>
          </p:cNvSpPr>
          <p:nvPr>
            <p:ph type="sldNum" sz="quarter" idx="10"/>
          </p:nvPr>
        </p:nvSpPr>
        <p:spPr/>
        <p:txBody>
          <a:bodyPr/>
          <a:lstStyle/>
          <a:p>
            <a:fld id="{A29F6B96-593F-43F5-AFD7-90E42711BB13}" type="slidenum">
              <a:rPr lang="en-US" smtClean="0"/>
              <a:t>57</a:t>
            </a:fld>
            <a:endParaRPr lang="en-US"/>
          </a:p>
        </p:txBody>
      </p:sp>
    </p:spTree>
    <p:extLst>
      <p:ext uri="{BB962C8B-B14F-4D97-AF65-F5344CB8AC3E}">
        <p14:creationId xmlns:p14="http://schemas.microsoft.com/office/powerpoint/2010/main" val="3545380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they think the initial Paris pledges were set too low to meet the goal of warming no more than 2°C.</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58</a:t>
            </a:fld>
            <a:endParaRPr lang="en-US"/>
          </a:p>
        </p:txBody>
      </p:sp>
    </p:spTree>
    <p:extLst>
      <p:ext uri="{BB962C8B-B14F-4D97-AF65-F5344CB8AC3E}">
        <p14:creationId xmlns:p14="http://schemas.microsoft.com/office/powerpoint/2010/main" val="8168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8</a:t>
            </a:fld>
            <a:endParaRPr lang="en-US"/>
          </a:p>
        </p:txBody>
      </p:sp>
    </p:spTree>
    <p:extLst>
      <p:ext uri="{BB962C8B-B14F-4D97-AF65-F5344CB8AC3E}">
        <p14:creationId xmlns:p14="http://schemas.microsoft.com/office/powerpoint/2010/main" val="328047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increases include land and water. If only land is considered, the temperature increase is higher (1.42° 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t>relevant because we live on land</a:t>
            </a:r>
          </a:p>
        </p:txBody>
      </p:sp>
      <p:sp>
        <p:nvSpPr>
          <p:cNvPr id="4" name="Slide Number Placeholder 3"/>
          <p:cNvSpPr>
            <a:spLocks noGrp="1"/>
          </p:cNvSpPr>
          <p:nvPr>
            <p:ph type="sldNum" sz="quarter" idx="10"/>
          </p:nvPr>
        </p:nvSpPr>
        <p:spPr/>
        <p:txBody>
          <a:bodyPr/>
          <a:lstStyle/>
          <a:p>
            <a:fld id="{A29F6B96-593F-43F5-AFD7-90E42711BB13}" type="slidenum">
              <a:rPr lang="en-US" smtClean="0"/>
              <a:t>11</a:t>
            </a:fld>
            <a:endParaRPr lang="en-US"/>
          </a:p>
        </p:txBody>
      </p:sp>
    </p:spTree>
    <p:extLst>
      <p:ext uri="{BB962C8B-B14F-4D97-AF65-F5344CB8AC3E}">
        <p14:creationId xmlns:p14="http://schemas.microsoft.com/office/powerpoint/2010/main" val="41776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it is important to look at multiple lines of evidence that climate is changing rather than just evaluating global temperatures.</a:t>
            </a: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12</a:t>
            </a:fld>
            <a:endParaRPr lang="en-US"/>
          </a:p>
        </p:txBody>
      </p:sp>
    </p:spTree>
    <p:extLst>
      <p:ext uri="{BB962C8B-B14F-4D97-AF65-F5344CB8AC3E}">
        <p14:creationId xmlns:p14="http://schemas.microsoft.com/office/powerpoint/2010/main" val="3279911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recent analysis by World Weather Attribution, an international coalition of scientists, estimates that extreme heat events are now two to four times more likely to occur in most places in Europe, and they are as much as 10 times more likely in Portugal.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research team led by Michael Mann of Pennsylvania State University has linked some of these extreme events, such as storms, to alterations in the global jet stream that cause it to become stationary, keeping in place whatever weather pattern exists. Heat waves persist, rain or snow events stall over an area and dump record precipitation, or a dry spell lasts for weeks or months longer than usual.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13</a:t>
            </a:fld>
            <a:endParaRPr lang="en-US"/>
          </a:p>
        </p:txBody>
      </p:sp>
    </p:spTree>
    <p:extLst>
      <p:ext uri="{BB962C8B-B14F-4D97-AF65-F5344CB8AC3E}">
        <p14:creationId xmlns:p14="http://schemas.microsoft.com/office/powerpoint/2010/main" val="424557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Permafrost is a deeper soil layer that is frozen for at least two consecutive years.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Scientists predict that all of the glaciers in Glacier National Park in Montana will be gone by 2030.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response in the Antarctic is less straightforward, with some areas warming significantly and losing ice (enough to cause a noticeable increase in moss coverage, leading to a  “greening” of some regions of Antarctica), while others are cooling and gaining snow, differences attributed to, in part, the way ocean currents are redistributing warm versus cool water.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29F6B96-593F-43F5-AFD7-90E42711BB13}" type="slidenum">
              <a:rPr lang="en-US" smtClean="0"/>
              <a:t>15</a:t>
            </a:fld>
            <a:endParaRPr lang="en-US"/>
          </a:p>
        </p:txBody>
      </p:sp>
    </p:spTree>
    <p:extLst>
      <p:ext uri="{BB962C8B-B14F-4D97-AF65-F5344CB8AC3E}">
        <p14:creationId xmlns:p14="http://schemas.microsoft.com/office/powerpoint/2010/main" val="272273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90DF-5E9E-4505-9B5D-563D869334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180EE-036E-4A94-9550-D9CDAFE20E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423961-24EA-42C1-8CA6-A2C882DA2A3F}"/>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EECB5FC1-D784-41F1-9397-DD62DE8B6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57070-9041-4AFC-B8B8-FD33979DAF30}"/>
              </a:ext>
            </a:extLst>
          </p:cNvPr>
          <p:cNvSpPr>
            <a:spLocks noGrp="1"/>
          </p:cNvSpPr>
          <p:nvPr>
            <p:ph type="sldNum" sz="quarter" idx="12"/>
          </p:nvPr>
        </p:nvSpPr>
        <p:spPr/>
        <p:txBody>
          <a:bodyPr/>
          <a:lstStyle/>
          <a:p>
            <a:fld id="{D8D691F4-F1D0-43F2-BBF5-8666D6B4414F}" type="slidenum">
              <a:rPr lang="en-US" smtClean="0"/>
              <a:t>‹#›</a:t>
            </a:fld>
            <a:endParaRPr lang="en-US"/>
          </a:p>
        </p:txBody>
      </p:sp>
      <p:sp>
        <p:nvSpPr>
          <p:cNvPr id="8" name="Picture Placeholder 7">
            <a:extLst>
              <a:ext uri="{FF2B5EF4-FFF2-40B4-BE49-F238E27FC236}">
                <a16:creationId xmlns:a16="http://schemas.microsoft.com/office/drawing/2014/main" id="{C022860E-1002-4F21-A12E-DC23B7C78750}"/>
              </a:ext>
            </a:extLst>
          </p:cNvPr>
          <p:cNvSpPr>
            <a:spLocks noGrp="1"/>
          </p:cNvSpPr>
          <p:nvPr>
            <p:ph type="pic" sz="quarter" idx="13"/>
          </p:nvPr>
        </p:nvSpPr>
        <p:spPr>
          <a:xfrm>
            <a:off x="4926013" y="4618038"/>
            <a:ext cx="2595562" cy="914400"/>
          </a:xfrm>
        </p:spPr>
        <p:txBody>
          <a:bodyPr/>
          <a:lstStyle/>
          <a:p>
            <a:endParaRPr lang="en-IN"/>
          </a:p>
        </p:txBody>
      </p:sp>
    </p:spTree>
    <p:extLst>
      <p:ext uri="{BB962C8B-B14F-4D97-AF65-F5344CB8AC3E}">
        <p14:creationId xmlns:p14="http://schemas.microsoft.com/office/powerpoint/2010/main" val="530547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FC40-B389-4D20-BA1D-518F1A5ED7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167C85-BE3A-410F-8E8D-EFC2F5A7E9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1DB086-7B69-4F35-A7A8-8ACA7FAAD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E69D00-F60E-45B4-9219-FD3F4E461A70}"/>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6" name="Footer Placeholder 5">
            <a:extLst>
              <a:ext uri="{FF2B5EF4-FFF2-40B4-BE49-F238E27FC236}">
                <a16:creationId xmlns:a16="http://schemas.microsoft.com/office/drawing/2014/main" id="{0C9DDD93-DD16-46C1-81A3-A62EADB92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5CC40-AE9D-49E4-B8AC-B6E21FD1AEA4}"/>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347425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63563-73EB-4E22-885C-E93C3124C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776EA9-CEE3-4F66-B83B-C1BDE72ED9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F3BA-78E5-4B8D-9971-82F2CC052F2B}"/>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0445C008-92BE-4514-A3F7-E0DCCA910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84FC6-653C-4BB6-877A-49A26FA1A434}"/>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288244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42FD9-3A36-4CF2-8C48-949CD0B395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88C095-0B74-445D-9DFB-C904D32CAE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4D6C4-0B9F-4DA8-AD99-FB0B74C51832}"/>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2C87F16C-C412-4EE1-AB5D-652BC2A8B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B7880-AB01-4A81-9A3C-53DD706E553C}"/>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3073900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75A7-824E-4417-9ADB-44905896B5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27F1B-5B34-4D81-8F86-E57E6A5E8A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39839-6BAC-45D1-B1F7-4D9995A48838}"/>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13B05CA7-FD19-4678-9699-BFE39EA35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69021-0C90-437D-ACBF-8D2084E17594}"/>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234339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75A7-824E-4417-9ADB-44905896B5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27F1B-5B34-4D81-8F86-E57E6A5E8A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39839-6BAC-45D1-B1F7-4D9995A48838}"/>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13B05CA7-FD19-4678-9699-BFE39EA35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69021-0C90-437D-ACBF-8D2084E17594}"/>
              </a:ext>
            </a:extLst>
          </p:cNvPr>
          <p:cNvSpPr>
            <a:spLocks noGrp="1"/>
          </p:cNvSpPr>
          <p:nvPr>
            <p:ph type="sldNum" sz="quarter" idx="12"/>
          </p:nvPr>
        </p:nvSpPr>
        <p:spPr/>
        <p:txBody>
          <a:bodyPr/>
          <a:lstStyle/>
          <a:p>
            <a:fld id="{D8D691F4-F1D0-43F2-BBF5-8666D6B4414F}" type="slidenum">
              <a:rPr lang="en-US" smtClean="0"/>
              <a:t>‹#›</a:t>
            </a:fld>
            <a:endParaRPr lang="en-US"/>
          </a:p>
        </p:txBody>
      </p:sp>
      <p:sp>
        <p:nvSpPr>
          <p:cNvPr id="8" name="Content Placeholder 7">
            <a:extLst>
              <a:ext uri="{FF2B5EF4-FFF2-40B4-BE49-F238E27FC236}">
                <a16:creationId xmlns:a16="http://schemas.microsoft.com/office/drawing/2014/main" id="{7939A8DC-DE15-4251-B600-D11CBCD6A3CB}"/>
              </a:ext>
            </a:extLst>
          </p:cNvPr>
          <p:cNvSpPr>
            <a:spLocks noGrp="1"/>
          </p:cNvSpPr>
          <p:nvPr>
            <p:ph sz="quarter" idx="13"/>
          </p:nvPr>
        </p:nvSpPr>
        <p:spPr>
          <a:xfrm>
            <a:off x="4549775" y="2057400"/>
            <a:ext cx="2205038" cy="85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Picture Placeholder 9">
            <a:extLst>
              <a:ext uri="{FF2B5EF4-FFF2-40B4-BE49-F238E27FC236}">
                <a16:creationId xmlns:a16="http://schemas.microsoft.com/office/drawing/2014/main" id="{93C8822D-9067-4895-B695-2BBA614E28CD}"/>
              </a:ext>
            </a:extLst>
          </p:cNvPr>
          <p:cNvSpPr>
            <a:spLocks noGrp="1"/>
          </p:cNvSpPr>
          <p:nvPr>
            <p:ph type="pic" sz="quarter" idx="14"/>
          </p:nvPr>
        </p:nvSpPr>
        <p:spPr>
          <a:xfrm>
            <a:off x="2811463" y="3965575"/>
            <a:ext cx="1738312" cy="857250"/>
          </a:xfrm>
        </p:spPr>
        <p:txBody>
          <a:bodyPr/>
          <a:lstStyle/>
          <a:p>
            <a:endParaRPr lang="en-IN"/>
          </a:p>
        </p:txBody>
      </p:sp>
      <p:sp>
        <p:nvSpPr>
          <p:cNvPr id="12" name="Table Placeholder 11">
            <a:extLst>
              <a:ext uri="{FF2B5EF4-FFF2-40B4-BE49-F238E27FC236}">
                <a16:creationId xmlns:a16="http://schemas.microsoft.com/office/drawing/2014/main" id="{79D4A8C1-1E48-452A-95B7-1B41D8033653}"/>
              </a:ext>
            </a:extLst>
          </p:cNvPr>
          <p:cNvSpPr>
            <a:spLocks noGrp="1"/>
          </p:cNvSpPr>
          <p:nvPr>
            <p:ph type="tbl" sz="quarter" idx="15"/>
          </p:nvPr>
        </p:nvSpPr>
        <p:spPr>
          <a:xfrm>
            <a:off x="5016500" y="3830638"/>
            <a:ext cx="3594100" cy="1347787"/>
          </a:xfrm>
        </p:spPr>
        <p:txBody>
          <a:bodyPr/>
          <a:lstStyle/>
          <a:p>
            <a:endParaRPr lang="en-IN"/>
          </a:p>
        </p:txBody>
      </p:sp>
    </p:spTree>
    <p:extLst>
      <p:ext uri="{BB962C8B-B14F-4D97-AF65-F5344CB8AC3E}">
        <p14:creationId xmlns:p14="http://schemas.microsoft.com/office/powerpoint/2010/main" val="163693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5A67-9B22-4357-8747-C95DF91A5E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26B03-31A6-4A14-9D31-A919C1A77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1273C5-94DB-4654-9B0D-B08247BAF55D}"/>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F801F175-3BA3-4C09-99A9-BD11CB393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2E2F2-6017-46E2-B5CC-437CFC0EB56F}"/>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242300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7D42-864A-4DE0-A9F2-D44082533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1DFF7D-1DC2-47C1-8B57-9D5F7B7679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BF3E9-A4FF-4F24-AB1C-7A7459495F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19A9D1-E6E7-4B66-961B-C73824D6F5FB}"/>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6" name="Footer Placeholder 5">
            <a:extLst>
              <a:ext uri="{FF2B5EF4-FFF2-40B4-BE49-F238E27FC236}">
                <a16:creationId xmlns:a16="http://schemas.microsoft.com/office/drawing/2014/main" id="{0237F647-3388-4A77-B296-EBBC89901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93676-8D7D-409A-A891-D92B2C61E0D3}"/>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2171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E40B-55C1-4D59-8D20-908FA5DC0D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B03CC-2F5F-4586-ADE3-E302BD549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43261F-0184-4952-A217-77BB5A7C6A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B77CD3-CA69-43E1-AAB9-7BAF6F6A6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ABC31E-A385-4A29-93F6-03BDC39F5E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F111D8-F054-4261-B0B5-D645E027C65F}"/>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8" name="Footer Placeholder 7">
            <a:extLst>
              <a:ext uri="{FF2B5EF4-FFF2-40B4-BE49-F238E27FC236}">
                <a16:creationId xmlns:a16="http://schemas.microsoft.com/office/drawing/2014/main" id="{B12D4A4B-E7E4-4559-96EA-76EE50D3EA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E2840-2590-4F17-B7D8-FB52FCCCADDF}"/>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3951340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3877-9FC0-4956-A244-AAFDAE55B1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CC9F34-7DE1-4C2E-90FA-310725413353}"/>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4" name="Footer Placeholder 3">
            <a:extLst>
              <a:ext uri="{FF2B5EF4-FFF2-40B4-BE49-F238E27FC236}">
                <a16:creationId xmlns:a16="http://schemas.microsoft.com/office/drawing/2014/main" id="{F5E13CC6-D640-4D3D-A7CB-B8442F7A9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F8B9F7-CEE3-4C87-8254-42B7B1ABD72F}"/>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169229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D038A0-BF6F-4927-A328-62BFCBE11F7C}"/>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3" name="Footer Placeholder 2">
            <a:extLst>
              <a:ext uri="{FF2B5EF4-FFF2-40B4-BE49-F238E27FC236}">
                <a16:creationId xmlns:a16="http://schemas.microsoft.com/office/drawing/2014/main" id="{08DD9D0D-23A3-405B-B157-91DBC8F6D2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D5E8BF-FA7C-4F3C-A69F-018311CEB1F0}"/>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273852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F2A1-651D-4E59-B8F4-F04BE4810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6FD00-FA28-449A-8314-0E18BD0A3E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E95EA0-D725-4A8F-8384-ABEBBFCB5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5E5EDB-C069-45B2-B517-0AFED321CED6}"/>
              </a:ext>
            </a:extLst>
          </p:cNvPr>
          <p:cNvSpPr>
            <a:spLocks noGrp="1"/>
          </p:cNvSpPr>
          <p:nvPr>
            <p:ph type="dt" sz="half" idx="10"/>
          </p:nvPr>
        </p:nvSpPr>
        <p:spPr/>
        <p:txBody>
          <a:bodyPr/>
          <a:lstStyle/>
          <a:p>
            <a:fld id="{8A018BF1-CA22-48F5-9B8B-DC72608A6185}" type="datetimeFigureOut">
              <a:rPr lang="en-US" smtClean="0"/>
              <a:t>11/27/22</a:t>
            </a:fld>
            <a:endParaRPr lang="en-US"/>
          </a:p>
        </p:txBody>
      </p:sp>
      <p:sp>
        <p:nvSpPr>
          <p:cNvPr id="6" name="Footer Placeholder 5">
            <a:extLst>
              <a:ext uri="{FF2B5EF4-FFF2-40B4-BE49-F238E27FC236}">
                <a16:creationId xmlns:a16="http://schemas.microsoft.com/office/drawing/2014/main" id="{BFBEDB3E-7947-48E3-808B-68537986C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7DC59-D600-471B-9502-2E7135258D6A}"/>
              </a:ext>
            </a:extLst>
          </p:cNvPr>
          <p:cNvSpPr>
            <a:spLocks noGrp="1"/>
          </p:cNvSpPr>
          <p:nvPr>
            <p:ph type="sldNum" sz="quarter" idx="12"/>
          </p:nvPr>
        </p:nvSpPr>
        <p:spPr/>
        <p:txBody>
          <a:bodyPr/>
          <a:lstStyle/>
          <a:p>
            <a:fld id="{D8D691F4-F1D0-43F2-BBF5-8666D6B4414F}" type="slidenum">
              <a:rPr lang="en-US" smtClean="0"/>
              <a:t>‹#›</a:t>
            </a:fld>
            <a:endParaRPr lang="en-US"/>
          </a:p>
        </p:txBody>
      </p:sp>
    </p:spTree>
    <p:extLst>
      <p:ext uri="{BB962C8B-B14F-4D97-AF65-F5344CB8AC3E}">
        <p14:creationId xmlns:p14="http://schemas.microsoft.com/office/powerpoint/2010/main" val="208337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3FE3C-1C9E-4E18-A13B-2DBD3C8A0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709EC-1829-48B8-B41E-E4F3D2AFE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1B4F7-18BA-446D-AF26-430CAB203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18BF1-CA22-48F5-9B8B-DC72608A6185}" type="datetimeFigureOut">
              <a:rPr lang="en-US" smtClean="0"/>
              <a:t>11/27/22</a:t>
            </a:fld>
            <a:endParaRPr lang="en-US"/>
          </a:p>
        </p:txBody>
      </p:sp>
      <p:sp>
        <p:nvSpPr>
          <p:cNvPr id="5" name="Footer Placeholder 4">
            <a:extLst>
              <a:ext uri="{FF2B5EF4-FFF2-40B4-BE49-F238E27FC236}">
                <a16:creationId xmlns:a16="http://schemas.microsoft.com/office/drawing/2014/main" id="{54F4DBE0-3BBA-402D-B4E8-D439528BE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868C41-BCB7-4536-BB87-6BF560254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691F4-F1D0-43F2-BBF5-8666D6B4414F}" type="slidenum">
              <a:rPr lang="en-US" smtClean="0"/>
              <a:t>‹#›</a:t>
            </a:fld>
            <a:endParaRPr lang="en-US"/>
          </a:p>
        </p:txBody>
      </p:sp>
    </p:spTree>
    <p:extLst>
      <p:ext uri="{BB962C8B-B14F-4D97-AF65-F5344CB8AC3E}">
        <p14:creationId xmlns:p14="http://schemas.microsoft.com/office/powerpoint/2010/main" val="2398969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news.climate.columbia.edu/2021/02/25/carbon-dioxide-cause-global-warming/"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E8D6-A4EF-4BE7-8912-2D2B4D4DAB3A}"/>
              </a:ext>
            </a:extLst>
          </p:cNvPr>
          <p:cNvSpPr>
            <a:spLocks noGrp="1"/>
          </p:cNvSpPr>
          <p:nvPr>
            <p:ph type="ctrTitle"/>
          </p:nvPr>
        </p:nvSpPr>
        <p:spPr>
          <a:xfrm>
            <a:off x="1524000" y="207963"/>
            <a:ext cx="9144000" cy="683577"/>
          </a:xfrm>
        </p:spPr>
        <p:txBody>
          <a:bodyPr anchor="t">
            <a:noAutofit/>
          </a:bodyPr>
          <a:lstStyle/>
          <a:p>
            <a:r>
              <a:rPr lang="en-US" sz="4400" b="1" dirty="0"/>
              <a:t>Module 10.2</a:t>
            </a:r>
            <a:endParaRPr lang="en-US" sz="4000" dirty="0"/>
          </a:p>
        </p:txBody>
      </p:sp>
      <p:sp>
        <p:nvSpPr>
          <p:cNvPr id="3" name="Subtitle 2">
            <a:extLst>
              <a:ext uri="{FF2B5EF4-FFF2-40B4-BE49-F238E27FC236}">
                <a16:creationId xmlns:a16="http://schemas.microsoft.com/office/drawing/2014/main" id="{E9E38BE0-7730-40D0-9B25-6BB7FAFF4DE9}"/>
              </a:ext>
            </a:extLst>
          </p:cNvPr>
          <p:cNvSpPr>
            <a:spLocks noGrp="1"/>
          </p:cNvSpPr>
          <p:nvPr>
            <p:ph type="subTitle" idx="1"/>
          </p:nvPr>
        </p:nvSpPr>
        <p:spPr>
          <a:xfrm>
            <a:off x="1524000" y="984568"/>
            <a:ext cx="9144000" cy="547052"/>
          </a:xfrm>
        </p:spPr>
        <p:txBody>
          <a:bodyPr>
            <a:normAutofit/>
          </a:bodyPr>
          <a:lstStyle/>
          <a:p>
            <a:r>
              <a:rPr lang="en-US" sz="3200" dirty="0"/>
              <a:t>Climate Change: Climate Refugees</a:t>
            </a:r>
          </a:p>
        </p:txBody>
      </p:sp>
      <p:pic>
        <p:nvPicPr>
          <p:cNvPr id="6" name="Picture Placeholder 5" descr="A photo shows a house with part of its roof collapsed and garbage in the yard.">
            <a:extLst>
              <a:ext uri="{FF2B5EF4-FFF2-40B4-BE49-F238E27FC236}">
                <a16:creationId xmlns:a16="http://schemas.microsoft.com/office/drawing/2014/main" id="{04DA5F3A-7F1A-421C-8B29-8792E9779B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114411" y="1629559"/>
            <a:ext cx="5963179" cy="4909776"/>
          </a:xfrm>
          <a:prstGeom prst="rect">
            <a:avLst/>
          </a:prstGeom>
        </p:spPr>
      </p:pic>
    </p:spTree>
    <p:extLst>
      <p:ext uri="{BB962C8B-B14F-4D97-AF65-F5344CB8AC3E}">
        <p14:creationId xmlns:p14="http://schemas.microsoft.com/office/powerpoint/2010/main" val="3891748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258E-71E3-49AF-AE9E-4B838E496138}"/>
              </a:ext>
            </a:extLst>
          </p:cNvPr>
          <p:cNvSpPr>
            <a:spLocks noGrp="1"/>
          </p:cNvSpPr>
          <p:nvPr>
            <p:ph type="title"/>
          </p:nvPr>
        </p:nvSpPr>
        <p:spPr/>
        <p:txBody>
          <a:bodyPr anchor="t"/>
          <a:lstStyle/>
          <a:p>
            <a:r>
              <a:rPr lang="en-US" b="1" dirty="0"/>
              <a:t>Examining the Evidence</a:t>
            </a:r>
          </a:p>
        </p:txBody>
      </p:sp>
      <p:sp>
        <p:nvSpPr>
          <p:cNvPr id="3" name="Content Placeholder 2">
            <a:extLst>
              <a:ext uri="{FF2B5EF4-FFF2-40B4-BE49-F238E27FC236}">
                <a16:creationId xmlns:a16="http://schemas.microsoft.com/office/drawing/2014/main" id="{7DDE0018-976A-4D17-A1C9-1A35F5B7CE6B}"/>
              </a:ext>
            </a:extLst>
          </p:cNvPr>
          <p:cNvSpPr>
            <a:spLocks noGrp="1"/>
          </p:cNvSpPr>
          <p:nvPr>
            <p:ph idx="1"/>
          </p:nvPr>
        </p:nvSpPr>
        <p:spPr/>
        <p:txBody>
          <a:bodyPr/>
          <a:lstStyle/>
          <a:p>
            <a:pPr>
              <a:lnSpc>
                <a:spcPct val="100000"/>
              </a:lnSpc>
            </a:pPr>
            <a:r>
              <a:rPr lang="en-US" dirty="0"/>
              <a:t>Scientists can make predictions about the consequences of climate change and then examine the evidence. </a:t>
            </a:r>
          </a:p>
          <a:p>
            <a:pPr>
              <a:lnSpc>
                <a:spcPct val="100000"/>
              </a:lnSpc>
            </a:pPr>
            <a:r>
              <a:rPr lang="en-US" dirty="0"/>
              <a:t>There are five predictions that we will examine.</a:t>
            </a:r>
          </a:p>
          <a:p>
            <a:pPr marL="971550" lvl="1" indent="-514350">
              <a:lnSpc>
                <a:spcPct val="100000"/>
              </a:lnSpc>
              <a:buFont typeface="+mj-lt"/>
              <a:buAutoNum type="arabicPeriod"/>
            </a:pPr>
            <a:r>
              <a:rPr lang="en-US" sz="2600" dirty="0"/>
              <a:t>Temperatures will rise.</a:t>
            </a:r>
          </a:p>
          <a:p>
            <a:pPr marL="971550" lvl="1" indent="-514350">
              <a:lnSpc>
                <a:spcPct val="100000"/>
              </a:lnSpc>
              <a:buFont typeface="+mj-lt"/>
              <a:buAutoNum type="arabicPeriod"/>
            </a:pPr>
            <a:r>
              <a:rPr lang="en-US" sz="2600" dirty="0"/>
              <a:t>Weather patterns will change.</a:t>
            </a:r>
          </a:p>
          <a:p>
            <a:pPr marL="971550" lvl="1" indent="-514350">
              <a:lnSpc>
                <a:spcPct val="100000"/>
              </a:lnSpc>
              <a:buFont typeface="+mj-lt"/>
              <a:buAutoNum type="arabicPeriod"/>
            </a:pPr>
            <a:r>
              <a:rPr lang="en-US" sz="2600" dirty="0"/>
              <a:t>Ice will melt.</a:t>
            </a:r>
          </a:p>
          <a:p>
            <a:pPr marL="971550" lvl="1" indent="-514350">
              <a:lnSpc>
                <a:spcPct val="100000"/>
              </a:lnSpc>
              <a:buFont typeface="+mj-lt"/>
              <a:buAutoNum type="arabicPeriod"/>
            </a:pPr>
            <a:r>
              <a:rPr lang="en-US" sz="2600" dirty="0"/>
              <a:t>Sea levels will rise.</a:t>
            </a:r>
          </a:p>
          <a:p>
            <a:pPr marL="971550" lvl="1" indent="-514350">
              <a:lnSpc>
                <a:spcPct val="100000"/>
              </a:lnSpc>
              <a:buFont typeface="+mj-lt"/>
              <a:buAutoNum type="arabicPeriod"/>
            </a:pPr>
            <a:r>
              <a:rPr lang="en-US" sz="2600" dirty="0"/>
              <a:t>There will be impacts on biodiversity.</a:t>
            </a:r>
          </a:p>
        </p:txBody>
      </p:sp>
    </p:spTree>
    <p:extLst>
      <p:ext uri="{BB962C8B-B14F-4D97-AF65-F5344CB8AC3E}">
        <p14:creationId xmlns:p14="http://schemas.microsoft.com/office/powerpoint/2010/main" val="1039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FF37-A040-45B1-A219-1DBC007A4314}"/>
              </a:ext>
            </a:extLst>
          </p:cNvPr>
          <p:cNvSpPr>
            <a:spLocks noGrp="1"/>
          </p:cNvSpPr>
          <p:nvPr>
            <p:ph type="title"/>
          </p:nvPr>
        </p:nvSpPr>
        <p:spPr/>
        <p:txBody>
          <a:bodyPr anchor="t"/>
          <a:lstStyle/>
          <a:p>
            <a:r>
              <a:rPr lang="en-US" b="1" dirty="0"/>
              <a:t>Prediction 1: Temperatures Will Rise</a:t>
            </a:r>
          </a:p>
        </p:txBody>
      </p:sp>
      <p:sp>
        <p:nvSpPr>
          <p:cNvPr id="3" name="Content Placeholder 2">
            <a:extLst>
              <a:ext uri="{FF2B5EF4-FFF2-40B4-BE49-F238E27FC236}">
                <a16:creationId xmlns:a16="http://schemas.microsoft.com/office/drawing/2014/main" id="{327025F0-2F35-47C2-B90D-61131795F774}"/>
              </a:ext>
            </a:extLst>
          </p:cNvPr>
          <p:cNvSpPr>
            <a:spLocks noGrp="1"/>
          </p:cNvSpPr>
          <p:nvPr>
            <p:ph idx="1"/>
          </p:nvPr>
        </p:nvSpPr>
        <p:spPr/>
        <p:txBody>
          <a:bodyPr>
            <a:normAutofit/>
          </a:bodyPr>
          <a:lstStyle/>
          <a:p>
            <a:pPr>
              <a:lnSpc>
                <a:spcPct val="100000"/>
              </a:lnSpc>
            </a:pPr>
            <a:r>
              <a:rPr lang="en-US" dirty="0"/>
              <a:t>Evidence:</a:t>
            </a:r>
          </a:p>
          <a:p>
            <a:pPr lvl="1">
              <a:lnSpc>
                <a:spcPct val="100000"/>
              </a:lnSpc>
            </a:pPr>
            <a:r>
              <a:rPr lang="en-US" sz="2600" dirty="0"/>
              <a:t>2019 was the second warmest year since records began in 1880.</a:t>
            </a:r>
          </a:p>
          <a:p>
            <a:pPr lvl="1">
              <a:lnSpc>
                <a:spcPct val="100000"/>
              </a:lnSpc>
            </a:pPr>
            <a:r>
              <a:rPr lang="en-US" sz="2600" dirty="0"/>
              <a:t>As of 2019, the warmest year on record was 2016</a:t>
            </a:r>
          </a:p>
          <a:p>
            <a:pPr lvl="1">
              <a:lnSpc>
                <a:spcPct val="100000"/>
              </a:lnSpc>
            </a:pPr>
            <a:r>
              <a:rPr lang="en-US" sz="2600" dirty="0"/>
              <a:t>2019 was the 43rd consecutive warmer-than-normal year.</a:t>
            </a:r>
          </a:p>
          <a:p>
            <a:pPr lvl="1">
              <a:lnSpc>
                <a:spcPct val="100000"/>
              </a:lnSpc>
            </a:pPr>
            <a:r>
              <a:rPr lang="en-US" sz="2600" dirty="0"/>
              <a:t>2010–2019 was the warmest decade in recorded history.</a:t>
            </a:r>
          </a:p>
          <a:p>
            <a:pPr lvl="1">
              <a:lnSpc>
                <a:spcPct val="100000"/>
              </a:lnSpc>
            </a:pPr>
            <a:r>
              <a:rPr lang="en-US" sz="2600" dirty="0"/>
              <a:t>Every decade since 1960 has been warmer than the one before it.</a:t>
            </a:r>
          </a:p>
        </p:txBody>
      </p:sp>
    </p:spTree>
    <p:extLst>
      <p:ext uri="{BB962C8B-B14F-4D97-AF65-F5344CB8AC3E}">
        <p14:creationId xmlns:p14="http://schemas.microsoft.com/office/powerpoint/2010/main" val="30621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2B84-80F1-479F-AA4A-F3DFF79F13D0}"/>
              </a:ext>
            </a:extLst>
          </p:cNvPr>
          <p:cNvSpPr>
            <a:spLocks noGrp="1"/>
          </p:cNvSpPr>
          <p:nvPr>
            <p:ph type="title"/>
          </p:nvPr>
        </p:nvSpPr>
        <p:spPr/>
        <p:txBody>
          <a:bodyPr anchor="t"/>
          <a:lstStyle/>
          <a:p>
            <a:pPr algn="ctr"/>
            <a:r>
              <a:rPr lang="en-US" b="1" dirty="0"/>
              <a:t>IG 2a: Evidence for Climate Change</a:t>
            </a:r>
          </a:p>
        </p:txBody>
      </p:sp>
      <p:pic>
        <p:nvPicPr>
          <p:cNvPr id="9" name="Picture Placeholder 8" descr="A bar graph shows the global average temperature anomaly relative to the twentieth-century average. &#10;A text above the graph reads, “Prediction: Global warming should lead to warmer temperatures. Warmer temperatures: If climate is indeed warming, we expect to see warmer global temperatures, on average, than in the recent past (more temperature anomalies in the direction of warming).” The graph shows a &quot;0&quot; line which represents the twentieth-century average temperature. The bars below the zero line represent the colder than normal anomaly and the bars above the zero line represent the warmer than normal anomaly. From the year 1880 to 1940, the temperature anomaly is colder than normal (bars below the zero line). From the year 1940 to 1976, the anomaly shifts between colder than normal and warmer than normal, with a rising trend toward the warmer than normal anomaly. From the year 1976 to 2020, the temperature anomaly shifts to the warmer than normal category (bars above the zero line). A callout points to the bar at the year 2016 and reads &quot;0.99 degrees Celsius.&quot;">
            <a:extLst>
              <a:ext uri="{FF2B5EF4-FFF2-40B4-BE49-F238E27FC236}">
                <a16:creationId xmlns:a16="http://schemas.microsoft.com/office/drawing/2014/main" id="{F59820B5-C84F-4705-908E-9962134B335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297175"/>
            <a:ext cx="7758545" cy="5104015"/>
          </a:xfrm>
          <a:prstGeom prst="rect">
            <a:avLst/>
          </a:prstGeom>
        </p:spPr>
      </p:pic>
    </p:spTree>
    <p:extLst>
      <p:ext uri="{BB962C8B-B14F-4D97-AF65-F5344CB8AC3E}">
        <p14:creationId xmlns:p14="http://schemas.microsoft.com/office/powerpoint/2010/main" val="82002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97F6-97C9-496D-BAB8-F97069B053D0}"/>
              </a:ext>
            </a:extLst>
          </p:cNvPr>
          <p:cNvSpPr>
            <a:spLocks noGrp="1"/>
          </p:cNvSpPr>
          <p:nvPr>
            <p:ph type="title"/>
          </p:nvPr>
        </p:nvSpPr>
        <p:spPr>
          <a:xfrm>
            <a:off x="288758" y="365125"/>
            <a:ext cx="11065042" cy="1325563"/>
          </a:xfrm>
        </p:spPr>
        <p:txBody>
          <a:bodyPr anchor="t"/>
          <a:lstStyle/>
          <a:p>
            <a:r>
              <a:rPr lang="en-US" b="1" dirty="0"/>
              <a:t>Prediction 2: Weather Patterns Will Change as Temperatures Rise </a:t>
            </a:r>
          </a:p>
        </p:txBody>
      </p:sp>
      <p:sp>
        <p:nvSpPr>
          <p:cNvPr id="3" name="Content Placeholder 2">
            <a:extLst>
              <a:ext uri="{FF2B5EF4-FFF2-40B4-BE49-F238E27FC236}">
                <a16:creationId xmlns:a16="http://schemas.microsoft.com/office/drawing/2014/main" id="{D77B9828-6088-4E92-841E-A522D74A1FBE}"/>
              </a:ext>
            </a:extLst>
          </p:cNvPr>
          <p:cNvSpPr>
            <a:spLocks noGrp="1"/>
          </p:cNvSpPr>
          <p:nvPr>
            <p:ph idx="1"/>
          </p:nvPr>
        </p:nvSpPr>
        <p:spPr>
          <a:xfrm>
            <a:off x="417095" y="2229853"/>
            <a:ext cx="11325726" cy="3947110"/>
          </a:xfrm>
        </p:spPr>
        <p:txBody>
          <a:bodyPr/>
          <a:lstStyle/>
          <a:p>
            <a:pPr marL="0" indent="0">
              <a:buNone/>
            </a:pPr>
            <a:r>
              <a:rPr lang="en-US" dirty="0"/>
              <a:t>Evidence:</a:t>
            </a:r>
          </a:p>
          <a:p>
            <a:pPr lvl="1"/>
            <a:r>
              <a:rPr lang="en-US" sz="2800" dirty="0"/>
              <a:t>There are roughly twice as many heat records set now as cold ones.</a:t>
            </a:r>
          </a:p>
          <a:p>
            <a:pPr lvl="1"/>
            <a:r>
              <a:rPr lang="en-US" sz="2800" dirty="0"/>
              <a:t>Heat waves are deadly.</a:t>
            </a:r>
          </a:p>
          <a:p>
            <a:pPr lvl="1"/>
            <a:r>
              <a:rPr lang="en-US" sz="2800" dirty="0"/>
              <a:t>Alterations in the global jet stream cause it to become stationary. This results in extreme persistence of weather patterns like heat waves, drought, rain, and snow.</a:t>
            </a:r>
          </a:p>
          <a:p>
            <a:endParaRPr lang="en-US" dirty="0"/>
          </a:p>
        </p:txBody>
      </p:sp>
    </p:spTree>
    <p:extLst>
      <p:ext uri="{BB962C8B-B14F-4D97-AF65-F5344CB8AC3E}">
        <p14:creationId xmlns:p14="http://schemas.microsoft.com/office/powerpoint/2010/main" val="37007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B86EE-3C15-4566-9862-0814811D6B05}"/>
              </a:ext>
            </a:extLst>
          </p:cNvPr>
          <p:cNvSpPr>
            <a:spLocks noGrp="1"/>
          </p:cNvSpPr>
          <p:nvPr>
            <p:ph type="title"/>
          </p:nvPr>
        </p:nvSpPr>
        <p:spPr/>
        <p:txBody>
          <a:bodyPr/>
          <a:lstStyle/>
          <a:p>
            <a:pPr algn="ctr"/>
            <a:r>
              <a:rPr lang="en-US" b="1" dirty="0"/>
              <a:t>IG 2b: Evidence for Climate Change</a:t>
            </a:r>
            <a:endParaRPr lang="en-IN" dirty="0"/>
          </a:p>
        </p:txBody>
      </p:sp>
      <p:pic>
        <p:nvPicPr>
          <p:cNvPr id="9" name="Picture Placeholder 8" descr="A graph and an illustration show the diverse evidence for climate change.&#10;A text at the top reads, “Prediction: Warming should also lead to changes in weather and changes in biological events.” &#10;The bar graph titled &quot;Observation: Precipitation is changing&quot; shows extreme one-day precipitation events in the contiguous 48 states, from 1910 to 2015. The vertical axis shows percentage of land area ranging from 0 to 25 in increments of 5. The horizontal axis shows years ranging from 1910 to 2020 in increments of 10. In the graph, the bars represent individual year and line represents nine-year weighted average. &#10;The approximate data values are as follows: The individual year value in 1910 is 7, 1920, 12, 1930, 8, 1940, 5.5, 1950, 5, 1960, 10, 1970, 9, 1980, 7, 1990, 15, 2000, 20, 2010, 22, 2020, 20. The bars have peaks and troughs between each decades. In 1910, nine-year weighted average is 10, 1920, 10, 1930, 7, 1940, 9, 1950, 8, 1960, 8, 1970, 8, 1980, 7.5, 1990, 10, 2000, 13, 2010, 16, 2020, 18. The line has peaks and troughs between each decades.&#10;An illustration titled &quot;Species are shifting ranges&quot; shows a map of Michigan and a photo of a blue-gray gnatcatcher. In the map, a dot is in the southern part of Michigan. It represents the breeding range of the blue-gray gnatcatcher from the years 1905 to 1985. An arrow points up to another dot in the northern parts of Michigan. It represents the breeding range of the blue-gray gnatcatcher from the years 1986 to 2005. ">
            <a:extLst>
              <a:ext uri="{FF2B5EF4-FFF2-40B4-BE49-F238E27FC236}">
                <a16:creationId xmlns:a16="http://schemas.microsoft.com/office/drawing/2014/main" id="{223D8ABD-B6DF-482D-BD5E-B18CE3954D4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2569389" y="1865048"/>
            <a:ext cx="7053223" cy="4599709"/>
          </a:xfrm>
          <a:prstGeom prst="rect">
            <a:avLst/>
          </a:prstGeom>
        </p:spPr>
      </p:pic>
    </p:spTree>
    <p:extLst>
      <p:ext uri="{BB962C8B-B14F-4D97-AF65-F5344CB8AC3E}">
        <p14:creationId xmlns:p14="http://schemas.microsoft.com/office/powerpoint/2010/main" val="68008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3226-04E4-4290-8522-59BC0D2F2FF8}"/>
              </a:ext>
            </a:extLst>
          </p:cNvPr>
          <p:cNvSpPr>
            <a:spLocks noGrp="1"/>
          </p:cNvSpPr>
          <p:nvPr>
            <p:ph type="title"/>
          </p:nvPr>
        </p:nvSpPr>
        <p:spPr/>
        <p:txBody>
          <a:bodyPr anchor="t"/>
          <a:lstStyle/>
          <a:p>
            <a:r>
              <a:rPr lang="en-US" b="1" dirty="0"/>
              <a:t>Prediction 3: Ice Will Melt</a:t>
            </a:r>
          </a:p>
        </p:txBody>
      </p:sp>
      <p:sp>
        <p:nvSpPr>
          <p:cNvPr id="3" name="Content Placeholder 2">
            <a:extLst>
              <a:ext uri="{FF2B5EF4-FFF2-40B4-BE49-F238E27FC236}">
                <a16:creationId xmlns:a16="http://schemas.microsoft.com/office/drawing/2014/main" id="{B9930DEA-168D-4461-80BF-FF5504BBAB97}"/>
              </a:ext>
            </a:extLst>
          </p:cNvPr>
          <p:cNvSpPr>
            <a:spLocks noGrp="1"/>
          </p:cNvSpPr>
          <p:nvPr>
            <p:ph idx="1"/>
          </p:nvPr>
        </p:nvSpPr>
        <p:spPr>
          <a:xfrm>
            <a:off x="838200" y="1677035"/>
            <a:ext cx="6385560" cy="4351338"/>
          </a:xfrm>
        </p:spPr>
        <p:txBody>
          <a:bodyPr>
            <a:normAutofit/>
          </a:bodyPr>
          <a:lstStyle/>
          <a:p>
            <a:pPr marL="0" indent="0">
              <a:buNone/>
            </a:pPr>
            <a:r>
              <a:rPr lang="en-US" dirty="0"/>
              <a:t>Evidence:</a:t>
            </a:r>
          </a:p>
          <a:p>
            <a:pPr lvl="1"/>
            <a:r>
              <a:rPr lang="en-US" sz="2800" dirty="0"/>
              <a:t>Ice and permafrost are melting, and the rate of melt is accelerating.</a:t>
            </a:r>
          </a:p>
          <a:p>
            <a:pPr lvl="1"/>
            <a:r>
              <a:rPr lang="en-US" sz="2800" dirty="0"/>
              <a:t>Arctic sea ice is setting record lows for ice extent in summer and in winter.</a:t>
            </a:r>
          </a:p>
          <a:p>
            <a:pPr lvl="1"/>
            <a:r>
              <a:rPr lang="en-US" sz="2800" dirty="0"/>
              <a:t>Glaciers are melting at an increasingly rapid rate.</a:t>
            </a:r>
          </a:p>
        </p:txBody>
      </p:sp>
      <p:pic>
        <p:nvPicPr>
          <p:cNvPr id="11" name="Picture Placeholder 10" descr="A map shows the sea ice concentration in the Arctic.&#10;The average ice extent from 1981 to 2010 covered a large part of the Arctic Ocean and northern parts of Greenland, Canada, and Russia. The current scenario shows a much-reduced sea ice concentration that extends to the northern coasts of Greenland and Canada. The sea ice concentration is 100 percent at the center of the Arctic and diminishes as it moves away from the center.">
            <a:extLst>
              <a:ext uri="{FF2B5EF4-FFF2-40B4-BE49-F238E27FC236}">
                <a16:creationId xmlns:a16="http://schemas.microsoft.com/office/drawing/2014/main" id="{087DE9AD-3188-4E8B-94C9-C4334269C53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602186" y="1402422"/>
            <a:ext cx="4242759" cy="4463433"/>
          </a:xfrm>
          <a:prstGeom prst="rect">
            <a:avLst/>
          </a:prstGeom>
        </p:spPr>
      </p:pic>
      <p:sp>
        <p:nvSpPr>
          <p:cNvPr id="4" name="Content Placeholder 3">
            <a:extLst>
              <a:ext uri="{FF2B5EF4-FFF2-40B4-BE49-F238E27FC236}">
                <a16:creationId xmlns:a16="http://schemas.microsoft.com/office/drawing/2014/main" id="{C99E1607-FB80-4367-B7F8-5DDF52A06831}"/>
              </a:ext>
            </a:extLst>
          </p:cNvPr>
          <p:cNvSpPr>
            <a:spLocks noGrp="1"/>
          </p:cNvSpPr>
          <p:nvPr>
            <p:ph sz="quarter" idx="13"/>
          </p:nvPr>
        </p:nvSpPr>
        <p:spPr>
          <a:xfrm>
            <a:off x="7607270" y="5935894"/>
            <a:ext cx="4237675" cy="779318"/>
          </a:xfrm>
        </p:spPr>
        <p:txBody>
          <a:bodyPr>
            <a:normAutofit/>
          </a:bodyPr>
          <a:lstStyle/>
          <a:p>
            <a:pPr marL="0" indent="0">
              <a:buNone/>
            </a:pPr>
            <a:r>
              <a:rPr lang="en-US" sz="2400" dirty="0"/>
              <a:t>Extent of ice in 2019 compared to 1981-2010</a:t>
            </a:r>
          </a:p>
        </p:txBody>
      </p:sp>
    </p:spTree>
    <p:extLst>
      <p:ext uri="{BB962C8B-B14F-4D97-AF65-F5344CB8AC3E}">
        <p14:creationId xmlns:p14="http://schemas.microsoft.com/office/powerpoint/2010/main" val="92218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723E-37EE-491B-9643-CA7A31114136}"/>
              </a:ext>
            </a:extLst>
          </p:cNvPr>
          <p:cNvSpPr>
            <a:spLocks noGrp="1"/>
          </p:cNvSpPr>
          <p:nvPr>
            <p:ph type="title"/>
          </p:nvPr>
        </p:nvSpPr>
        <p:spPr/>
        <p:txBody>
          <a:bodyPr anchor="t">
            <a:normAutofit/>
          </a:bodyPr>
          <a:lstStyle/>
          <a:p>
            <a:r>
              <a:rPr lang="en-US" b="1" dirty="0"/>
              <a:t>Prediction 4: Sea Levels Will Rise</a:t>
            </a:r>
            <a:endParaRPr lang="en-US" dirty="0"/>
          </a:p>
        </p:txBody>
      </p:sp>
      <p:sp>
        <p:nvSpPr>
          <p:cNvPr id="3" name="Content Placeholder 2">
            <a:extLst>
              <a:ext uri="{FF2B5EF4-FFF2-40B4-BE49-F238E27FC236}">
                <a16:creationId xmlns:a16="http://schemas.microsoft.com/office/drawing/2014/main" id="{12ECD015-93CA-4B29-9324-FA86DB23CEA8}"/>
              </a:ext>
            </a:extLst>
          </p:cNvPr>
          <p:cNvSpPr>
            <a:spLocks noGrp="1"/>
          </p:cNvSpPr>
          <p:nvPr>
            <p:ph idx="1"/>
          </p:nvPr>
        </p:nvSpPr>
        <p:spPr/>
        <p:txBody>
          <a:bodyPr>
            <a:noAutofit/>
          </a:bodyPr>
          <a:lstStyle/>
          <a:p>
            <a:pPr marL="0" indent="0">
              <a:buNone/>
            </a:pPr>
            <a:r>
              <a:rPr lang="en-US" dirty="0"/>
              <a:t>Evidence:</a:t>
            </a:r>
          </a:p>
          <a:p>
            <a:pPr lvl="1"/>
            <a:r>
              <a:rPr lang="en-US" sz="2800" dirty="0"/>
              <a:t>South Florida has seen a sea-level rise of 15 to 20 cm (6 to 8 inches).</a:t>
            </a:r>
          </a:p>
          <a:p>
            <a:pPr lvl="1"/>
            <a:r>
              <a:rPr lang="en-US" sz="2800" dirty="0"/>
              <a:t>Sea-level rise at the U.S. mid-Atlantic coast has been even greater, and barrier islands there are losing ground.</a:t>
            </a:r>
          </a:p>
          <a:p>
            <a:pPr lvl="1"/>
            <a:r>
              <a:rPr lang="en-US" sz="2800" dirty="0"/>
              <a:t>We are experiencing more damaging storm surges during hurricanes and violent weather, and also more coastal erosion.</a:t>
            </a:r>
          </a:p>
        </p:txBody>
      </p:sp>
    </p:spTree>
    <p:extLst>
      <p:ext uri="{BB962C8B-B14F-4D97-AF65-F5344CB8AC3E}">
        <p14:creationId xmlns:p14="http://schemas.microsoft.com/office/powerpoint/2010/main" val="12477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2B84-80F1-479F-AA4A-F3DFF79F13D0}"/>
              </a:ext>
            </a:extLst>
          </p:cNvPr>
          <p:cNvSpPr>
            <a:spLocks noGrp="1"/>
          </p:cNvSpPr>
          <p:nvPr>
            <p:ph type="title"/>
          </p:nvPr>
        </p:nvSpPr>
        <p:spPr/>
        <p:txBody>
          <a:bodyPr anchor="t"/>
          <a:lstStyle/>
          <a:p>
            <a:pPr algn="ctr"/>
            <a:r>
              <a:rPr lang="en-US" b="1" dirty="0"/>
              <a:t>IG 2c: Evidence for Climate Change</a:t>
            </a:r>
          </a:p>
        </p:txBody>
      </p:sp>
      <p:pic>
        <p:nvPicPr>
          <p:cNvPr id="8" name="Picture Placeholder 7" descr="Two line graphs show the diverse evidence for climate change.&#10;A text above the graphs reads, “Prediction: Warmer temperatures lead to melting of ice and a rise in the sea level. Melting ice: If temperatures are warming, we would expect to see more ice melt. Sea-level rise: We would expect to see an increase in sea level as land-based ice melts and as warmer seawater expands.&quot;&#10;The graph titled &quot;Observation: Ice is melting&quot; shows the cumulative loss of glacier mass (mean of all glaciers). The horizontal axis shows the years from 1940 to 2020 in increments of 10. The vertical axis shows the cumulative mass balance (meters of water equivalent) from negative 30 to 0 in increments of 5. The curve slides from the top left to the bottom right. In 1945, the cumulative mass balance is at 0. In 2016, it gradually decreases and reaches negative 29.&#10;The graph titled &quot;Sea level is rising&quot; shows the satellite data for sea-level rise. The horizontal axis shows the years from 1995 to 2020 in increments of 5. The vertical axis shows the sea height variation (in millimeters) from 0 to 100 in increments of 20. The graph shows a jagged line that rises from the bottom left to the top right. Before 1995, the sea height variation is at 0 millimeters. The sea height variation rises over the years and in 2020, it reaches 95 millimeters.">
            <a:extLst>
              <a:ext uri="{FF2B5EF4-FFF2-40B4-BE49-F238E27FC236}">
                <a16:creationId xmlns:a16="http://schemas.microsoft.com/office/drawing/2014/main" id="{D893FE35-732D-4CC3-B370-AD6F6610C9F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1401918"/>
            <a:ext cx="8534400" cy="5266944"/>
          </a:xfrm>
          <a:prstGeom prst="rect">
            <a:avLst/>
          </a:prstGeom>
        </p:spPr>
      </p:pic>
    </p:spTree>
    <p:extLst>
      <p:ext uri="{BB962C8B-B14F-4D97-AF65-F5344CB8AC3E}">
        <p14:creationId xmlns:p14="http://schemas.microsoft.com/office/powerpoint/2010/main" val="60545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02F73-3BA6-4140-AD16-1E8E13C67265}"/>
              </a:ext>
            </a:extLst>
          </p:cNvPr>
          <p:cNvSpPr>
            <a:spLocks noGrp="1"/>
          </p:cNvSpPr>
          <p:nvPr>
            <p:ph type="title"/>
          </p:nvPr>
        </p:nvSpPr>
        <p:spPr/>
        <p:txBody>
          <a:bodyPr anchor="t"/>
          <a:lstStyle/>
          <a:p>
            <a:r>
              <a:rPr lang="en-US" b="1" dirty="0"/>
              <a:t>Prediction 5: There Will Be Impacts on Biodiversity</a:t>
            </a:r>
          </a:p>
        </p:txBody>
      </p:sp>
      <p:sp>
        <p:nvSpPr>
          <p:cNvPr id="3" name="Content Placeholder 2">
            <a:extLst>
              <a:ext uri="{FF2B5EF4-FFF2-40B4-BE49-F238E27FC236}">
                <a16:creationId xmlns:a16="http://schemas.microsoft.com/office/drawing/2014/main" id="{7A34465E-9C03-4316-B912-A2610736B9DF}"/>
              </a:ext>
            </a:extLst>
          </p:cNvPr>
          <p:cNvSpPr>
            <a:spLocks noGrp="1"/>
          </p:cNvSpPr>
          <p:nvPr>
            <p:ph idx="1"/>
          </p:nvPr>
        </p:nvSpPr>
        <p:spPr>
          <a:xfrm>
            <a:off x="838200" y="2533649"/>
            <a:ext cx="10515600" cy="3643313"/>
          </a:xfrm>
        </p:spPr>
        <p:txBody>
          <a:bodyPr>
            <a:normAutofit/>
          </a:bodyPr>
          <a:lstStyle/>
          <a:p>
            <a:pPr marL="0" indent="0">
              <a:buNone/>
            </a:pPr>
            <a:r>
              <a:rPr lang="en-US" dirty="0"/>
              <a:t>Evidence: </a:t>
            </a:r>
          </a:p>
          <a:p>
            <a:pPr lvl="1"/>
            <a:r>
              <a:rPr lang="en-US" sz="2800" dirty="0"/>
              <a:t>Changes in habitats and niches that affect where species are found, as well as broken ecological relationships, are being observed. </a:t>
            </a:r>
          </a:p>
          <a:p>
            <a:pPr lvl="1"/>
            <a:r>
              <a:rPr lang="en-US" sz="2800" dirty="0"/>
              <a:t>While some species are benefitting from the warmer temperatures, even more species are negatively affected.</a:t>
            </a:r>
          </a:p>
          <a:p>
            <a:pPr lvl="2"/>
            <a:r>
              <a:rPr lang="en-US" sz="2600" dirty="0"/>
              <a:t>Scientists have documented a wide variety of species shifting their ranges to higher latitudes or elevations, including marine species.</a:t>
            </a:r>
          </a:p>
        </p:txBody>
      </p:sp>
    </p:spTree>
    <p:extLst>
      <p:ext uri="{BB962C8B-B14F-4D97-AF65-F5344CB8AC3E}">
        <p14:creationId xmlns:p14="http://schemas.microsoft.com/office/powerpoint/2010/main" val="334970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2B84-80F1-479F-AA4A-F3DFF79F13D0}"/>
              </a:ext>
            </a:extLst>
          </p:cNvPr>
          <p:cNvSpPr>
            <a:spLocks noGrp="1"/>
          </p:cNvSpPr>
          <p:nvPr>
            <p:ph type="title"/>
          </p:nvPr>
        </p:nvSpPr>
        <p:spPr/>
        <p:txBody>
          <a:bodyPr anchor="t"/>
          <a:lstStyle/>
          <a:p>
            <a:pPr algn="ctr"/>
            <a:r>
              <a:rPr lang="en-US" b="1" dirty="0"/>
              <a:t>IG 2d: Evidence for Climate Change</a:t>
            </a:r>
          </a:p>
        </p:txBody>
      </p:sp>
      <p:pic>
        <p:nvPicPr>
          <p:cNvPr id="8" name="Picture Placeholder 7" descr="Two graphs show the diverse evidence for climate change.&#10;A text at the top reads, “Prediction: Warming should also lead to changes in weather and changes in biological events.”&#10;The graph titled &quot;Observation: Seasonal weather patterns are changing&quot; shows the timing of spring and fall frosts in the United States from the year 1900 to 2020. The horizontal axis shows the years from 1900 to 2020 in increments of 20. The vertical axis shows the deviation from average (in days) ranging from negative 6 to 6 in increments of 1. A dotted line labeled &quot;Long-term average&quot; is at 0 days. Two curves are labeled &quot;Last spring frost&quot; and &quot;First fall frost.&quot; The last spring frost curve is at the zero line before 1900. It then increases, deviates from the long-term average line until about 1980. Beyond 1980, the curve slides, and is at negative 5 (5 days earlier than the long-term average) in 2016. The first fall frost occurred 3 days earlier than the long-term average before 1900. The curve then rises and deviates from the long-term average line until about 1980. Beyond 1980, the curve rises and is at 5 (5 days later than the long-term average) in 2016.&#10;The scatter plot titled &quot;Phenological shifts&quot; shows the length of the flowering season. The horizontal axis shows the years ranging from 1980 to 2010 in increments of 10 and the vertical axis shows the season length (in days) ranging from 100 to 160 in increments of 20. The graph shows an increase in the length of the flowering season from about 115 days in 1980 to about 145 days in 2010. ">
            <a:extLst>
              <a:ext uri="{FF2B5EF4-FFF2-40B4-BE49-F238E27FC236}">
                <a16:creationId xmlns:a16="http://schemas.microsoft.com/office/drawing/2014/main" id="{73549F75-50E9-498A-B88A-200BE561352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569389" y="1377997"/>
            <a:ext cx="7053223" cy="4750850"/>
          </a:xfrm>
          <a:prstGeom prst="rect">
            <a:avLst/>
          </a:prstGeom>
        </p:spPr>
      </p:pic>
    </p:spTree>
    <p:extLst>
      <p:ext uri="{BB962C8B-B14F-4D97-AF65-F5344CB8AC3E}">
        <p14:creationId xmlns:p14="http://schemas.microsoft.com/office/powerpoint/2010/main" val="1568617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5B16-B4C4-4C56-B737-481F994F94E6}"/>
              </a:ext>
            </a:extLst>
          </p:cNvPr>
          <p:cNvSpPr>
            <a:spLocks noGrp="1"/>
          </p:cNvSpPr>
          <p:nvPr>
            <p:ph type="title"/>
          </p:nvPr>
        </p:nvSpPr>
        <p:spPr/>
        <p:txBody>
          <a:bodyPr anchor="t"/>
          <a:lstStyle/>
          <a:p>
            <a:r>
              <a:rPr lang="en-US" b="1" dirty="0"/>
              <a:t>Core Message</a:t>
            </a:r>
          </a:p>
        </p:txBody>
      </p:sp>
      <p:sp>
        <p:nvSpPr>
          <p:cNvPr id="3" name="Content Placeholder 2">
            <a:extLst>
              <a:ext uri="{FF2B5EF4-FFF2-40B4-BE49-F238E27FC236}">
                <a16:creationId xmlns:a16="http://schemas.microsoft.com/office/drawing/2014/main" id="{F4D70E23-B203-42D2-8A39-F821364F70CA}"/>
              </a:ext>
            </a:extLst>
          </p:cNvPr>
          <p:cNvSpPr>
            <a:spLocks noGrp="1"/>
          </p:cNvSpPr>
          <p:nvPr>
            <p:ph idx="1"/>
          </p:nvPr>
        </p:nvSpPr>
        <p:spPr>
          <a:xfrm>
            <a:off x="655320" y="1417320"/>
            <a:ext cx="6076950" cy="5075555"/>
          </a:xfrm>
        </p:spPr>
        <p:txBody>
          <a:bodyPr>
            <a:normAutofit/>
          </a:bodyPr>
          <a:lstStyle/>
          <a:p>
            <a:pPr>
              <a:lnSpc>
                <a:spcPct val="100000"/>
              </a:lnSpc>
            </a:pPr>
            <a:r>
              <a:rPr lang="en-US" sz="2600" dirty="0"/>
              <a:t>Climate change is a serious environmental problem that is impacting species, ecosystems, and the health and well-being of people around the globe, with more changes to come. </a:t>
            </a:r>
          </a:p>
          <a:p>
            <a:pPr>
              <a:lnSpc>
                <a:spcPct val="100000"/>
              </a:lnSpc>
            </a:pPr>
            <a:r>
              <a:rPr lang="en-US" sz="2600" dirty="0"/>
              <a:t>Science can help us evaluate the changes that are happening, investigate causes, and provide information to help develop and implement sound policies for dealing with our changing climate.</a:t>
            </a:r>
          </a:p>
        </p:txBody>
      </p:sp>
      <p:pic>
        <p:nvPicPr>
          <p:cNvPr id="8" name="Picture Placeholder 7" descr="A photo titled, coastal erosion and flooding, shows rows of damaged houses on a flooded coast. A text reads, &quot;More health and property losses due to sea-level rise and storm events.&quot;">
            <a:extLst>
              <a:ext uri="{FF2B5EF4-FFF2-40B4-BE49-F238E27FC236}">
                <a16:creationId xmlns:a16="http://schemas.microsoft.com/office/drawing/2014/main" id="{CD65B12B-B718-464F-A3D2-FB406208733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931572" y="1470578"/>
            <a:ext cx="5096307" cy="4463433"/>
          </a:xfrm>
          <a:prstGeom prst="rect">
            <a:avLst/>
          </a:prstGeom>
        </p:spPr>
      </p:pic>
    </p:spTree>
    <p:extLst>
      <p:ext uri="{BB962C8B-B14F-4D97-AF65-F5344CB8AC3E}">
        <p14:creationId xmlns:p14="http://schemas.microsoft.com/office/powerpoint/2010/main" val="1144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073E-DA18-40DF-8787-3D48972CC4C3}"/>
              </a:ext>
            </a:extLst>
          </p:cNvPr>
          <p:cNvSpPr>
            <a:spLocks noGrp="1"/>
          </p:cNvSpPr>
          <p:nvPr>
            <p:ph type="title"/>
          </p:nvPr>
        </p:nvSpPr>
        <p:spPr/>
        <p:txBody>
          <a:bodyPr/>
          <a:lstStyle/>
          <a:p>
            <a:pPr algn="ctr"/>
            <a:r>
              <a:rPr lang="en-US" b="1" dirty="0"/>
              <a:t>III. What Is the Greenhouse Effect, and How Are We Affecting It?</a:t>
            </a:r>
          </a:p>
        </p:txBody>
      </p:sp>
      <p:sp>
        <p:nvSpPr>
          <p:cNvPr id="3" name="Content Placeholder 2">
            <a:extLst>
              <a:ext uri="{FF2B5EF4-FFF2-40B4-BE49-F238E27FC236}">
                <a16:creationId xmlns:a16="http://schemas.microsoft.com/office/drawing/2014/main" id="{B5C268CA-8134-4715-B20B-467D47DC2E2C}"/>
              </a:ext>
            </a:extLst>
          </p:cNvPr>
          <p:cNvSpPr>
            <a:spLocks noGrp="1"/>
          </p:cNvSpPr>
          <p:nvPr>
            <p:ph idx="1"/>
          </p:nvPr>
        </p:nvSpPr>
        <p:spPr>
          <a:xfrm>
            <a:off x="838200" y="2491739"/>
            <a:ext cx="10515600" cy="3685223"/>
          </a:xfrm>
        </p:spPr>
        <p:txBody>
          <a:bodyPr/>
          <a:lstStyle/>
          <a:p>
            <a:pPr marL="0" indent="0">
              <a:buNone/>
            </a:pPr>
            <a:r>
              <a:rPr lang="en-US" b="1" dirty="0">
                <a:solidFill>
                  <a:srgbClr val="7030A0"/>
                </a:solidFill>
              </a:rPr>
              <a:t>Key Concept 3</a:t>
            </a:r>
            <a:r>
              <a:rPr lang="en-US" dirty="0">
                <a:solidFill>
                  <a:srgbClr val="7030A0"/>
                </a:solidFill>
              </a:rPr>
              <a:t>: </a:t>
            </a:r>
            <a:r>
              <a:rPr lang="en-US" dirty="0"/>
              <a:t>Greenhouse gases trap heat reradiated from Earth and warm the atmosphere. By adding more greenhouse gases to the atmosphere, the greenhouse effect is enhanced, warming the planet even more.</a:t>
            </a:r>
          </a:p>
        </p:txBody>
      </p:sp>
    </p:spTree>
    <p:extLst>
      <p:ext uri="{BB962C8B-B14F-4D97-AF65-F5344CB8AC3E}">
        <p14:creationId xmlns:p14="http://schemas.microsoft.com/office/powerpoint/2010/main" val="27553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518C-8F12-43A0-B806-14161506A02D}"/>
              </a:ext>
            </a:extLst>
          </p:cNvPr>
          <p:cNvSpPr>
            <a:spLocks noGrp="1"/>
          </p:cNvSpPr>
          <p:nvPr>
            <p:ph type="title"/>
          </p:nvPr>
        </p:nvSpPr>
        <p:spPr/>
        <p:txBody>
          <a:bodyPr anchor="t"/>
          <a:lstStyle/>
          <a:p>
            <a:r>
              <a:rPr lang="en-US" b="1" dirty="0"/>
              <a:t>Climate Forcers</a:t>
            </a:r>
          </a:p>
        </p:txBody>
      </p:sp>
      <p:sp>
        <p:nvSpPr>
          <p:cNvPr id="3" name="Content Placeholder 2">
            <a:extLst>
              <a:ext uri="{FF2B5EF4-FFF2-40B4-BE49-F238E27FC236}">
                <a16:creationId xmlns:a16="http://schemas.microsoft.com/office/drawing/2014/main" id="{684C5A39-4D0F-4F12-9E90-BD02EBB3B64E}"/>
              </a:ext>
            </a:extLst>
          </p:cNvPr>
          <p:cNvSpPr>
            <a:spLocks noGrp="1"/>
          </p:cNvSpPr>
          <p:nvPr>
            <p:ph idx="1"/>
          </p:nvPr>
        </p:nvSpPr>
        <p:spPr>
          <a:xfrm>
            <a:off x="838200" y="1825625"/>
            <a:ext cx="10515600" cy="4667250"/>
          </a:xfrm>
        </p:spPr>
        <p:txBody>
          <a:bodyPr>
            <a:normAutofit/>
          </a:bodyPr>
          <a:lstStyle/>
          <a:p>
            <a:pPr marL="0" indent="0">
              <a:lnSpc>
                <a:spcPct val="100000"/>
              </a:lnSpc>
              <a:spcAft>
                <a:spcPts val="1800"/>
              </a:spcAft>
              <a:buNone/>
            </a:pPr>
            <a:r>
              <a:rPr lang="en-US" b="1" dirty="0">
                <a:solidFill>
                  <a:srgbClr val="0014FE"/>
                </a:solidFill>
              </a:rPr>
              <a:t>Key Terms</a:t>
            </a:r>
            <a:endParaRPr lang="en-US" b="1" dirty="0"/>
          </a:p>
          <a:p>
            <a:pPr>
              <a:lnSpc>
                <a:spcPct val="100000"/>
              </a:lnSpc>
            </a:pPr>
            <a:r>
              <a:rPr lang="en-US" b="1" dirty="0"/>
              <a:t>Climate forcer</a:t>
            </a:r>
            <a:r>
              <a:rPr lang="en-US" dirty="0"/>
              <a:t>: anything that alters the balance of incoming solar radiation relative to the amount of heat that escapes out into space</a:t>
            </a:r>
          </a:p>
          <a:p>
            <a:pPr lvl="1">
              <a:lnSpc>
                <a:spcPct val="100000"/>
              </a:lnSpc>
            </a:pPr>
            <a:r>
              <a:rPr lang="en-US" sz="2600" dirty="0"/>
              <a:t>Climate forcers can be </a:t>
            </a:r>
            <a:r>
              <a:rPr lang="en-US" sz="2600" i="1" dirty="0"/>
              <a:t>positive</a:t>
            </a:r>
            <a:r>
              <a:rPr lang="en-US" sz="2600" dirty="0"/>
              <a:t>: They can increase warming.</a:t>
            </a:r>
          </a:p>
          <a:p>
            <a:pPr lvl="1">
              <a:lnSpc>
                <a:spcPct val="100000"/>
              </a:lnSpc>
            </a:pPr>
            <a:r>
              <a:rPr lang="en-US" sz="2600" dirty="0"/>
              <a:t>Climate forcers can be </a:t>
            </a:r>
            <a:r>
              <a:rPr lang="en-US" sz="2600" i="1" dirty="0"/>
              <a:t>negative</a:t>
            </a:r>
            <a:r>
              <a:rPr lang="en-US" sz="2600" dirty="0"/>
              <a:t>: They can decrease warming.</a:t>
            </a:r>
          </a:p>
          <a:p>
            <a:pPr>
              <a:lnSpc>
                <a:spcPct val="100000"/>
              </a:lnSpc>
            </a:pPr>
            <a:r>
              <a:rPr lang="en-US" b="1" dirty="0"/>
              <a:t>Greenhouse gases</a:t>
            </a:r>
            <a:r>
              <a:rPr lang="en-US" dirty="0"/>
              <a:t>: molecules in the atmosphere that absorb heat and reradiate it back to Earth</a:t>
            </a:r>
          </a:p>
          <a:p>
            <a:pPr lvl="1">
              <a:lnSpc>
                <a:spcPct val="100000"/>
              </a:lnSpc>
            </a:pPr>
            <a:r>
              <a:rPr lang="en-US" sz="2600" dirty="0"/>
              <a:t>Examples: water vapor (H</a:t>
            </a:r>
            <a:r>
              <a:rPr lang="en-US" sz="2600" baseline="-25000" dirty="0"/>
              <a:t>2</a:t>
            </a:r>
            <a:r>
              <a:rPr lang="en-US" sz="2600" dirty="0"/>
              <a:t>O), carbon dioxide (CO</a:t>
            </a:r>
            <a:r>
              <a:rPr lang="en-US" sz="2600" baseline="-25000" dirty="0"/>
              <a:t>2</a:t>
            </a:r>
            <a:r>
              <a:rPr lang="en-US" sz="2600" dirty="0"/>
              <a:t>), methane, and nitrous oxide</a:t>
            </a:r>
          </a:p>
        </p:txBody>
      </p:sp>
    </p:spTree>
    <p:extLst>
      <p:ext uri="{BB962C8B-B14F-4D97-AF65-F5344CB8AC3E}">
        <p14:creationId xmlns:p14="http://schemas.microsoft.com/office/powerpoint/2010/main" val="10867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1908-7F55-486D-BA2D-2D83277E4FFF}"/>
              </a:ext>
            </a:extLst>
          </p:cNvPr>
          <p:cNvSpPr>
            <a:spLocks noGrp="1"/>
          </p:cNvSpPr>
          <p:nvPr>
            <p:ph type="title"/>
          </p:nvPr>
        </p:nvSpPr>
        <p:spPr/>
        <p:txBody>
          <a:bodyPr anchor="t"/>
          <a:lstStyle/>
          <a:p>
            <a:r>
              <a:rPr lang="en-US" b="1" dirty="0"/>
              <a:t>The Enhanced Greenhouse Effect Is Linked to Human Activity</a:t>
            </a:r>
          </a:p>
        </p:txBody>
      </p:sp>
      <p:sp>
        <p:nvSpPr>
          <p:cNvPr id="3" name="Content Placeholder 2">
            <a:extLst>
              <a:ext uri="{FF2B5EF4-FFF2-40B4-BE49-F238E27FC236}">
                <a16:creationId xmlns:a16="http://schemas.microsoft.com/office/drawing/2014/main" id="{44617289-8B92-4ED8-99B6-DB946D28D132}"/>
              </a:ext>
            </a:extLst>
          </p:cNvPr>
          <p:cNvSpPr>
            <a:spLocks noGrp="1"/>
          </p:cNvSpPr>
          <p:nvPr>
            <p:ph idx="1"/>
          </p:nvPr>
        </p:nvSpPr>
        <p:spPr/>
        <p:txBody>
          <a:bodyPr>
            <a:normAutofit/>
          </a:bodyPr>
          <a:lstStyle/>
          <a:p>
            <a:pPr marL="0" indent="0">
              <a:lnSpc>
                <a:spcPct val="100000"/>
              </a:lnSpc>
              <a:buNone/>
            </a:pPr>
            <a:r>
              <a:rPr lang="en-US" b="1" dirty="0">
                <a:solidFill>
                  <a:srgbClr val="0014FE"/>
                </a:solidFill>
              </a:rPr>
              <a:t>Key Terms</a:t>
            </a:r>
            <a:endParaRPr lang="en-US" b="1" dirty="0"/>
          </a:p>
          <a:p>
            <a:pPr>
              <a:lnSpc>
                <a:spcPct val="100000"/>
              </a:lnSpc>
              <a:spcBef>
                <a:spcPts val="0"/>
              </a:spcBef>
            </a:pPr>
            <a:r>
              <a:rPr lang="en-US" b="1" dirty="0"/>
              <a:t>Greenhouse effect</a:t>
            </a:r>
            <a:r>
              <a:rPr lang="en-US" dirty="0"/>
              <a:t>: the warming of the planet that results when heat is trapped by Earth’s atmosphere</a:t>
            </a:r>
          </a:p>
          <a:p>
            <a:pPr lvl="1">
              <a:lnSpc>
                <a:spcPct val="100000"/>
              </a:lnSpc>
              <a:spcBef>
                <a:spcPts val="0"/>
              </a:spcBef>
            </a:pPr>
            <a:r>
              <a:rPr lang="en-US" sz="2600" dirty="0"/>
              <a:t>A positive climate forcer</a:t>
            </a:r>
          </a:p>
          <a:p>
            <a:pPr lvl="1">
              <a:lnSpc>
                <a:spcPct val="100000"/>
              </a:lnSpc>
              <a:spcBef>
                <a:spcPts val="0"/>
              </a:spcBef>
            </a:pPr>
            <a:r>
              <a:rPr lang="en-US" sz="2600" dirty="0"/>
              <a:t>Adding more greenhouse gases to the atmosphere contributes to an </a:t>
            </a:r>
            <a:r>
              <a:rPr lang="en-US" sz="2600" i="1" dirty="0"/>
              <a:t>enhanced greenhouse effect</a:t>
            </a:r>
            <a:r>
              <a:rPr lang="en-US" sz="2600" dirty="0"/>
              <a:t> that warms the planet.</a:t>
            </a:r>
          </a:p>
        </p:txBody>
      </p:sp>
    </p:spTree>
    <p:extLst>
      <p:ext uri="{BB962C8B-B14F-4D97-AF65-F5344CB8AC3E}">
        <p14:creationId xmlns:p14="http://schemas.microsoft.com/office/powerpoint/2010/main" val="397582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1908-7F55-486D-BA2D-2D83277E4FFF}"/>
              </a:ext>
            </a:extLst>
          </p:cNvPr>
          <p:cNvSpPr>
            <a:spLocks noGrp="1"/>
          </p:cNvSpPr>
          <p:nvPr>
            <p:ph type="title"/>
          </p:nvPr>
        </p:nvSpPr>
        <p:spPr/>
        <p:txBody>
          <a:bodyPr anchor="t"/>
          <a:lstStyle/>
          <a:p>
            <a:r>
              <a:rPr lang="en-US" b="1" dirty="0"/>
              <a:t>The Enhanced Greenhouse Effect Is Linked to Human Activity, continued</a:t>
            </a:r>
          </a:p>
        </p:txBody>
      </p:sp>
      <p:sp>
        <p:nvSpPr>
          <p:cNvPr id="3" name="Content Placeholder 2">
            <a:extLst>
              <a:ext uri="{FF2B5EF4-FFF2-40B4-BE49-F238E27FC236}">
                <a16:creationId xmlns:a16="http://schemas.microsoft.com/office/drawing/2014/main" id="{44617289-8B92-4ED8-99B6-DB946D28D132}"/>
              </a:ext>
            </a:extLst>
          </p:cNvPr>
          <p:cNvSpPr>
            <a:spLocks noGrp="1"/>
          </p:cNvSpPr>
          <p:nvPr>
            <p:ph idx="1"/>
          </p:nvPr>
        </p:nvSpPr>
        <p:spPr/>
        <p:txBody>
          <a:bodyPr>
            <a:normAutofit/>
          </a:bodyPr>
          <a:lstStyle/>
          <a:p>
            <a:pPr marL="0" indent="0">
              <a:lnSpc>
                <a:spcPct val="100000"/>
              </a:lnSpc>
              <a:spcBef>
                <a:spcPts val="0"/>
              </a:spcBef>
              <a:buNone/>
            </a:pPr>
            <a:r>
              <a:rPr lang="en-US" sz="2600" dirty="0"/>
              <a:t>Enhanced greenhouse effect has been scientifically linked to human activities such as:</a:t>
            </a:r>
          </a:p>
          <a:p>
            <a:pPr lvl="1">
              <a:lnSpc>
                <a:spcPct val="100000"/>
              </a:lnSpc>
              <a:spcBef>
                <a:spcPts val="0"/>
              </a:spcBef>
            </a:pPr>
            <a:r>
              <a:rPr lang="en-US" sz="2600" dirty="0"/>
              <a:t>The burning of fossil fuels: Has released 400 billion metric tons of CO</a:t>
            </a:r>
            <a:r>
              <a:rPr lang="en-US" sz="2600" baseline="-25000" dirty="0"/>
              <a:t>2</a:t>
            </a:r>
            <a:r>
              <a:rPr lang="en-US" sz="2600" dirty="0"/>
              <a:t> since 1751; CO</a:t>
            </a:r>
            <a:r>
              <a:rPr lang="en-US" sz="2600" baseline="-25000" dirty="0"/>
              <a:t>2</a:t>
            </a:r>
            <a:r>
              <a:rPr lang="en-US" sz="2600" dirty="0"/>
              <a:t> accounts for 75% of all greenhouse gas emissions</a:t>
            </a:r>
          </a:p>
          <a:p>
            <a:pPr lvl="1">
              <a:lnSpc>
                <a:spcPct val="100000"/>
              </a:lnSpc>
              <a:spcBef>
                <a:spcPts val="0"/>
              </a:spcBef>
            </a:pPr>
            <a:r>
              <a:rPr lang="en-US" sz="2600" dirty="0"/>
              <a:t>Cattle rearing, which releases methane</a:t>
            </a:r>
          </a:p>
          <a:p>
            <a:pPr lvl="1">
              <a:lnSpc>
                <a:spcPct val="100000"/>
              </a:lnSpc>
              <a:spcBef>
                <a:spcPts val="0"/>
              </a:spcBef>
            </a:pPr>
            <a:r>
              <a:rPr lang="en-US" sz="2600" dirty="0"/>
              <a:t>Rice farming, which releases methane</a:t>
            </a:r>
          </a:p>
          <a:p>
            <a:pPr lvl="1">
              <a:lnSpc>
                <a:spcPct val="100000"/>
              </a:lnSpc>
              <a:spcBef>
                <a:spcPts val="0"/>
              </a:spcBef>
            </a:pPr>
            <a:r>
              <a:rPr lang="en-US" sz="2600" dirty="0"/>
              <a:t>Deforestation</a:t>
            </a:r>
          </a:p>
          <a:p>
            <a:pPr lvl="1">
              <a:lnSpc>
                <a:spcPct val="100000"/>
              </a:lnSpc>
              <a:spcBef>
                <a:spcPts val="0"/>
              </a:spcBef>
            </a:pPr>
            <a:r>
              <a:rPr lang="en-US" sz="2600" dirty="0"/>
              <a:t>Landfill waste disposal, which releases methane</a:t>
            </a:r>
          </a:p>
          <a:p>
            <a:pPr lvl="1">
              <a:lnSpc>
                <a:spcPct val="100000"/>
              </a:lnSpc>
              <a:spcBef>
                <a:spcPts val="0"/>
              </a:spcBef>
            </a:pPr>
            <a:r>
              <a:rPr lang="en-US" sz="2600" dirty="0"/>
              <a:t>The release of chlorofluorocarbons (CFCs) and other specific industrial chemicals</a:t>
            </a:r>
          </a:p>
        </p:txBody>
      </p:sp>
    </p:spTree>
    <p:extLst>
      <p:ext uri="{BB962C8B-B14F-4D97-AF65-F5344CB8AC3E}">
        <p14:creationId xmlns:p14="http://schemas.microsoft.com/office/powerpoint/2010/main" val="173478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53-A689-40D1-81E5-82A8D6CF6447}"/>
              </a:ext>
            </a:extLst>
          </p:cNvPr>
          <p:cNvSpPr>
            <a:spLocks noGrp="1"/>
          </p:cNvSpPr>
          <p:nvPr>
            <p:ph type="title"/>
          </p:nvPr>
        </p:nvSpPr>
        <p:spPr/>
        <p:txBody>
          <a:bodyPr anchor="t"/>
          <a:lstStyle/>
          <a:p>
            <a:pPr algn="ctr"/>
            <a:r>
              <a:rPr lang="en-US" b="1" dirty="0"/>
              <a:t>IG 3a: Greenhouse Gases and the Greenhouse Effect</a:t>
            </a:r>
          </a:p>
        </p:txBody>
      </p:sp>
      <p:pic>
        <p:nvPicPr>
          <p:cNvPr id="9" name="Picture Placeholder 8" descr="An illustration describes the greenhouse gases and the greenhouse effect.&#10;The illustration shows the Sun and the Earth. The incoming solar radiation strikes the Earth. Text reads, &quot;About 23 percent is absorbed by the atmosphere. About 30 percent is reflected away by the surface or atmosphere. Close to 50 percent is absorbed at the surface; it drives photosynthesis, powers the water cycle, and warms land and aquatic habitats. The absorbed radiation is reradiated as shorter-wavelength infrared radiation (heat). Greenhouse gases capture and re-radiate some of this heat, again and again, warming the planet’s surface. The heat captured and reradiated by greenhouse gases warms the planet and makes it habitable. Much of the heat reradiated from the atmosphere or ground is lost to space. Roughly the same amount of energy that is absorbed is lost to space (as heat), keeping Earth’s temperature fairly stable. Adding extra greenhouse gases will shift this energy balance, retaining more heat and warming the planet.&quot;">
            <a:extLst>
              <a:ext uri="{FF2B5EF4-FFF2-40B4-BE49-F238E27FC236}">
                <a16:creationId xmlns:a16="http://schemas.microsoft.com/office/drawing/2014/main" id="{D3994AFD-B00A-4C95-AD0A-CE4AB8D1CC7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665905"/>
            <a:ext cx="9387840" cy="4921910"/>
          </a:xfrm>
          <a:prstGeom prst="rect">
            <a:avLst/>
          </a:prstGeom>
        </p:spPr>
      </p:pic>
    </p:spTree>
    <p:extLst>
      <p:ext uri="{BB962C8B-B14F-4D97-AF65-F5344CB8AC3E}">
        <p14:creationId xmlns:p14="http://schemas.microsoft.com/office/powerpoint/2010/main" val="2741977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6F6FDC-1025-A95B-3F79-1A4812F4ABAD}"/>
              </a:ext>
            </a:extLst>
          </p:cNvPr>
          <p:cNvSpPr txBox="1"/>
          <p:nvPr/>
        </p:nvSpPr>
        <p:spPr>
          <a:xfrm>
            <a:off x="3535680" y="6446759"/>
            <a:ext cx="8405763" cy="646331"/>
          </a:xfrm>
          <a:prstGeom prst="rect">
            <a:avLst/>
          </a:prstGeom>
          <a:noFill/>
        </p:spPr>
        <p:txBody>
          <a:bodyPr wrap="none" rtlCol="0">
            <a:spAutoFit/>
          </a:bodyPr>
          <a:lstStyle/>
          <a:p>
            <a:r>
              <a:rPr lang="en-US" dirty="0">
                <a:hlinkClick r:id="rId2"/>
              </a:rPr>
              <a:t>https://news.climate.columbia.edu/2021/02/25/carbon-dioxide-cause-global-warming/</a:t>
            </a:r>
            <a:endParaRPr lang="en-US" dirty="0"/>
          </a:p>
          <a:p>
            <a:endParaRPr lang="en-US" dirty="0"/>
          </a:p>
        </p:txBody>
      </p:sp>
      <p:pic>
        <p:nvPicPr>
          <p:cNvPr id="11" name="Picture 10" descr="A picture containing diagram&#10;&#10;Description automatically generated">
            <a:extLst>
              <a:ext uri="{FF2B5EF4-FFF2-40B4-BE49-F238E27FC236}">
                <a16:creationId xmlns:a16="http://schemas.microsoft.com/office/drawing/2014/main" id="{0151590E-15FD-4F98-57D3-132CE5F29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920" y="34529"/>
            <a:ext cx="7772400" cy="6412230"/>
          </a:xfrm>
          <a:prstGeom prst="rect">
            <a:avLst/>
          </a:prstGeom>
        </p:spPr>
      </p:pic>
    </p:spTree>
    <p:extLst>
      <p:ext uri="{BB962C8B-B14F-4D97-AF65-F5344CB8AC3E}">
        <p14:creationId xmlns:p14="http://schemas.microsoft.com/office/powerpoint/2010/main" val="175775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53-A689-40D1-81E5-82A8D6CF6447}"/>
              </a:ext>
            </a:extLst>
          </p:cNvPr>
          <p:cNvSpPr>
            <a:spLocks noGrp="1"/>
          </p:cNvSpPr>
          <p:nvPr>
            <p:ph type="title"/>
          </p:nvPr>
        </p:nvSpPr>
        <p:spPr/>
        <p:txBody>
          <a:bodyPr anchor="t"/>
          <a:lstStyle/>
          <a:p>
            <a:pPr algn="ctr"/>
            <a:r>
              <a:rPr lang="en-US" b="1" dirty="0"/>
              <a:t>IG 3b: Greenhouse Gases and the Greenhouse Effect</a:t>
            </a:r>
          </a:p>
        </p:txBody>
      </p:sp>
      <p:pic>
        <p:nvPicPr>
          <p:cNvPr id="8" name="Picture Placeholder 7" descr="A percentage bar depicts the greenhouse gases and their relative contributions to global warming. &#10;The data are as follows: Carbon dioxide (C O subscript 2): Fossil fuel use and industry, 65 percent; Land use, 11 percent; Methane (C H subscript 4), 16 percent; Halocarbons (C F C's and H C F C's), 6 percent; Nitrous oxide (N subscript 2 O), 2 percent. ">
            <a:extLst>
              <a:ext uri="{FF2B5EF4-FFF2-40B4-BE49-F238E27FC236}">
                <a16:creationId xmlns:a16="http://schemas.microsoft.com/office/drawing/2014/main" id="{B3386083-DD6B-458B-B6C7-22E4A9B3FCE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32688" y="2333097"/>
            <a:ext cx="10326624" cy="2611160"/>
          </a:xfrm>
          <a:prstGeom prst="rect">
            <a:avLst/>
          </a:prstGeom>
        </p:spPr>
      </p:pic>
    </p:spTree>
    <p:extLst>
      <p:ext uri="{BB962C8B-B14F-4D97-AF65-F5344CB8AC3E}">
        <p14:creationId xmlns:p14="http://schemas.microsoft.com/office/powerpoint/2010/main" val="1662316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53-A689-40D1-81E5-82A8D6CF6447}"/>
              </a:ext>
            </a:extLst>
          </p:cNvPr>
          <p:cNvSpPr>
            <a:spLocks noGrp="1"/>
          </p:cNvSpPr>
          <p:nvPr>
            <p:ph type="title"/>
          </p:nvPr>
        </p:nvSpPr>
        <p:spPr/>
        <p:txBody>
          <a:bodyPr anchor="t"/>
          <a:lstStyle/>
          <a:p>
            <a:pPr algn="ctr"/>
            <a:r>
              <a:rPr lang="en-US" b="1" dirty="0"/>
              <a:t>IG 3c: Greenhouse Gases and the Greenhouse Effect</a:t>
            </a:r>
          </a:p>
        </p:txBody>
      </p:sp>
      <p:sp>
        <p:nvSpPr>
          <p:cNvPr id="3" name="Content Placeholder 2">
            <a:extLst>
              <a:ext uri="{FF2B5EF4-FFF2-40B4-BE49-F238E27FC236}">
                <a16:creationId xmlns:a16="http://schemas.microsoft.com/office/drawing/2014/main" id="{B656FAF7-B382-4D96-B24A-CD96890E96E5}"/>
              </a:ext>
            </a:extLst>
          </p:cNvPr>
          <p:cNvSpPr>
            <a:spLocks noGrp="1"/>
          </p:cNvSpPr>
          <p:nvPr>
            <p:ph idx="1"/>
          </p:nvPr>
        </p:nvSpPr>
        <p:spPr>
          <a:xfrm>
            <a:off x="1905276" y="4148828"/>
            <a:ext cx="6762750" cy="1035050"/>
          </a:xfrm>
        </p:spPr>
        <p:txBody>
          <a:bodyPr>
            <a:normAutofit/>
          </a:bodyPr>
          <a:lstStyle/>
          <a:p>
            <a:pPr marL="0" indent="0">
              <a:buNone/>
            </a:pPr>
            <a:r>
              <a:rPr lang="en-US" sz="1800" b="1" dirty="0"/>
              <a:t>Infographic 10.2.3 part 3</a:t>
            </a:r>
          </a:p>
          <a:p>
            <a:pPr marL="0" indent="0">
              <a:buNone/>
            </a:pPr>
            <a:r>
              <a:rPr lang="en-US" sz="1800" dirty="0"/>
              <a:t>Karr, </a:t>
            </a:r>
            <a:r>
              <a:rPr lang="en-US" sz="1800" i="1" dirty="0"/>
              <a:t>Scientific American: Environmental Science for a Changing World</a:t>
            </a:r>
            <a:r>
              <a:rPr lang="en-US" sz="1800" dirty="0"/>
              <a:t>, 4e © 2021 W. H. Freeman and Company</a:t>
            </a:r>
            <a:endParaRPr lang="en-IN" sz="1800" dirty="0"/>
          </a:p>
        </p:txBody>
      </p:sp>
      <p:graphicFrame>
        <p:nvGraphicFramePr>
          <p:cNvPr id="8" name="Table 8" descr="This table has two columns titled Greenhouse gas and Global warming potential relative to C O 2 over 100 years.">
            <a:extLst>
              <a:ext uri="{FF2B5EF4-FFF2-40B4-BE49-F238E27FC236}">
                <a16:creationId xmlns:a16="http://schemas.microsoft.com/office/drawing/2014/main" id="{BFED828C-CCB8-4964-A5BB-D5F36C3C5CF8}"/>
              </a:ext>
            </a:extLst>
          </p:cNvPr>
          <p:cNvGraphicFramePr>
            <a:graphicFrameLocks noGrp="1"/>
          </p:cNvGraphicFramePr>
          <p:nvPr>
            <p:ph type="tbl" sz="quarter" idx="15"/>
            <p:extLst>
              <p:ext uri="{D42A27DB-BD31-4B8C-83A1-F6EECF244321}">
                <p14:modId xmlns:p14="http://schemas.microsoft.com/office/powerpoint/2010/main" val="1982511553"/>
              </p:ext>
            </p:extLst>
          </p:nvPr>
        </p:nvGraphicFramePr>
        <p:xfrm>
          <a:off x="1905276" y="1969634"/>
          <a:ext cx="8580057" cy="1900248"/>
        </p:xfrm>
        <a:graphic>
          <a:graphicData uri="http://schemas.openxmlformats.org/drawingml/2006/table">
            <a:tbl>
              <a:tblPr firstRow="1" bandRow="1">
                <a:tableStyleId>{5940675A-B579-460E-94D1-54222C63F5DA}</a:tableStyleId>
              </a:tblPr>
              <a:tblGrid>
                <a:gridCol w="1994218">
                  <a:extLst>
                    <a:ext uri="{9D8B030D-6E8A-4147-A177-3AD203B41FA5}">
                      <a16:colId xmlns:a16="http://schemas.microsoft.com/office/drawing/2014/main" val="1728786881"/>
                    </a:ext>
                  </a:extLst>
                </a:gridCol>
                <a:gridCol w="6585839">
                  <a:extLst>
                    <a:ext uri="{9D8B030D-6E8A-4147-A177-3AD203B41FA5}">
                      <a16:colId xmlns:a16="http://schemas.microsoft.com/office/drawing/2014/main" val="2196254767"/>
                    </a:ext>
                  </a:extLst>
                </a:gridCol>
              </a:tblGrid>
              <a:tr h="0">
                <a:tc>
                  <a:txBody>
                    <a:bodyPr/>
                    <a:lstStyle/>
                    <a:p>
                      <a:r>
                        <a:rPr lang="en-US" b="1" dirty="0"/>
                        <a:t>GREENHOUSE GAS</a:t>
                      </a:r>
                      <a:endParaRPr lang="en-IN" b="1" dirty="0"/>
                    </a:p>
                  </a:txBody>
                  <a:tcPr/>
                </a:tc>
                <a:tc>
                  <a:txBody>
                    <a:bodyPr/>
                    <a:lstStyle/>
                    <a:p>
                      <a:r>
                        <a:rPr lang="en-US" b="1" dirty="0"/>
                        <a:t>GLOBAL WARMING POTENTIAL RELATIVE TO CO</a:t>
                      </a:r>
                      <a:r>
                        <a:rPr lang="en-US" b="1" baseline="-25000" dirty="0"/>
                        <a:t>2</a:t>
                      </a:r>
                      <a:r>
                        <a:rPr lang="en-US" b="1" dirty="0"/>
                        <a:t> (OVER 100 YEARS)</a:t>
                      </a:r>
                      <a:endParaRPr lang="en-IN" b="1" dirty="0"/>
                    </a:p>
                  </a:txBody>
                  <a:tcPr/>
                </a:tc>
                <a:extLst>
                  <a:ext uri="{0D108BD9-81ED-4DB2-BD59-A6C34878D82A}">
                    <a16:rowId xmlns:a16="http://schemas.microsoft.com/office/drawing/2014/main" val="1963774413"/>
                  </a:ext>
                </a:extLst>
              </a:tr>
              <a:tr h="383622">
                <a:tc>
                  <a:txBody>
                    <a:bodyPr/>
                    <a:lstStyle/>
                    <a:p>
                      <a:r>
                        <a:rPr lang="en-US" dirty="0"/>
                        <a:t>Carbon dioxide</a:t>
                      </a:r>
                      <a:endParaRPr lang="en-IN" dirty="0"/>
                    </a:p>
                  </a:txBody>
                  <a:tcPr/>
                </a:tc>
                <a:tc>
                  <a:txBody>
                    <a:bodyPr/>
                    <a:lstStyle/>
                    <a:p>
                      <a:pPr algn="ctr"/>
                      <a:r>
                        <a:rPr lang="en-US" dirty="0"/>
                        <a:t>1</a:t>
                      </a:r>
                      <a:endParaRPr lang="en-IN" dirty="0"/>
                    </a:p>
                  </a:txBody>
                  <a:tcPr/>
                </a:tc>
                <a:extLst>
                  <a:ext uri="{0D108BD9-81ED-4DB2-BD59-A6C34878D82A}">
                    <a16:rowId xmlns:a16="http://schemas.microsoft.com/office/drawing/2014/main" val="386928131"/>
                  </a:ext>
                </a:extLst>
              </a:tr>
              <a:tr h="383622">
                <a:tc>
                  <a:txBody>
                    <a:bodyPr/>
                    <a:lstStyle/>
                    <a:p>
                      <a:r>
                        <a:rPr lang="en-US" dirty="0"/>
                        <a:t>Methane</a:t>
                      </a:r>
                      <a:endParaRPr lang="en-IN" dirty="0"/>
                    </a:p>
                  </a:txBody>
                  <a:tcPr/>
                </a:tc>
                <a:tc>
                  <a:txBody>
                    <a:bodyPr/>
                    <a:lstStyle/>
                    <a:p>
                      <a:pPr algn="ctr"/>
                      <a:r>
                        <a:rPr lang="en-US" dirty="0"/>
                        <a:t>28</a:t>
                      </a:r>
                      <a:endParaRPr lang="en-IN" dirty="0"/>
                    </a:p>
                  </a:txBody>
                  <a:tcPr/>
                </a:tc>
                <a:extLst>
                  <a:ext uri="{0D108BD9-81ED-4DB2-BD59-A6C34878D82A}">
                    <a16:rowId xmlns:a16="http://schemas.microsoft.com/office/drawing/2014/main" val="4017720846"/>
                  </a:ext>
                </a:extLst>
              </a:tr>
              <a:tr h="383622">
                <a:tc>
                  <a:txBody>
                    <a:bodyPr/>
                    <a:lstStyle/>
                    <a:p>
                      <a:r>
                        <a:rPr lang="en-US" dirty="0"/>
                        <a:t>Nitrous oxide</a:t>
                      </a:r>
                      <a:endParaRPr lang="en-IN" dirty="0"/>
                    </a:p>
                  </a:txBody>
                  <a:tcPr/>
                </a:tc>
                <a:tc>
                  <a:txBody>
                    <a:bodyPr/>
                    <a:lstStyle/>
                    <a:p>
                      <a:pPr algn="ctr"/>
                      <a:r>
                        <a:rPr lang="en-US" dirty="0"/>
                        <a:t>265</a:t>
                      </a:r>
                      <a:endParaRPr lang="en-IN" dirty="0"/>
                    </a:p>
                  </a:txBody>
                  <a:tcPr/>
                </a:tc>
                <a:extLst>
                  <a:ext uri="{0D108BD9-81ED-4DB2-BD59-A6C34878D82A}">
                    <a16:rowId xmlns:a16="http://schemas.microsoft.com/office/drawing/2014/main" val="3216139362"/>
                  </a:ext>
                </a:extLst>
              </a:tr>
              <a:tr h="383622">
                <a:tc>
                  <a:txBody>
                    <a:bodyPr/>
                    <a:lstStyle/>
                    <a:p>
                      <a:r>
                        <a:rPr lang="en-US" dirty="0"/>
                        <a:t>Halocarbons</a:t>
                      </a:r>
                      <a:endParaRPr lang="en-IN" dirty="0"/>
                    </a:p>
                  </a:txBody>
                  <a:tcPr/>
                </a:tc>
                <a:tc>
                  <a:txBody>
                    <a:bodyPr/>
                    <a:lstStyle/>
                    <a:p>
                      <a:pPr algn="ctr"/>
                      <a:r>
                        <a:rPr lang="en-US" dirty="0"/>
                        <a:t>&lt;1 to 13,900</a:t>
                      </a:r>
                      <a:endParaRPr lang="en-IN" dirty="0"/>
                    </a:p>
                  </a:txBody>
                  <a:tcPr/>
                </a:tc>
                <a:extLst>
                  <a:ext uri="{0D108BD9-81ED-4DB2-BD59-A6C34878D82A}">
                    <a16:rowId xmlns:a16="http://schemas.microsoft.com/office/drawing/2014/main" val="189113724"/>
                  </a:ext>
                </a:extLst>
              </a:tr>
            </a:tbl>
          </a:graphicData>
        </a:graphic>
      </p:graphicFrame>
    </p:spTree>
    <p:extLst>
      <p:ext uri="{BB962C8B-B14F-4D97-AF65-F5344CB8AC3E}">
        <p14:creationId xmlns:p14="http://schemas.microsoft.com/office/powerpoint/2010/main" val="37024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53-A689-40D1-81E5-82A8D6CF6447}"/>
              </a:ext>
            </a:extLst>
          </p:cNvPr>
          <p:cNvSpPr>
            <a:spLocks noGrp="1"/>
          </p:cNvSpPr>
          <p:nvPr>
            <p:ph type="title"/>
          </p:nvPr>
        </p:nvSpPr>
        <p:spPr/>
        <p:txBody>
          <a:bodyPr anchor="t"/>
          <a:lstStyle/>
          <a:p>
            <a:pPr algn="ctr"/>
            <a:r>
              <a:rPr lang="en-US" b="1" dirty="0"/>
              <a:t>IG 3d: Greenhouse Gases and the Greenhouse Effect</a:t>
            </a:r>
          </a:p>
        </p:txBody>
      </p:sp>
      <p:pic>
        <p:nvPicPr>
          <p:cNvPr id="8" name="Picture Placeholder 7" descr="Two line graphs compare the historic and current carbon dioxide levels.&#10;The first graph is titled &quot;Carbon dioxide levels: Ice core and Keeling curve composite data.&quot; A part of the graph, up to the year 1950, shows the carbon dioxide levels from the Law Dome ice core, Antarctica. The remaining part of the graph shows the carbon dioxide levels from Mauna Loa, Hawaii. In 1750, the carbon dioxide level is 280 parts per million and in 1900 the carbon dioxide level rises to about 300 parts per million. In 1950, the carbon dioxide level is 310 parts per million and in 2000 the carbon dioxide level rises to about 370 parts per million. A callout points to the carbon dioxide levels measured from ice cores and reads, &quot;The air bubbles in ice core annual layers can be evaluated to determine the carbon dioxide concentration present in the atmosphere at the time the air was trapped in the ice.&quot;&#10;The part of the curve from the year 1950 to 2000 is enlarged to show the Keeling curve. It represents the atmospheric carbon dioxide levels measured at Mauna Loa observatory. The graph shows a jagged line over a curve that rises from the bottom left to the top right. The following are the carbon dioxide levels from the year 1960 to 2020: 1960, 315 parts per million; 1970, 325 parts per million; 1980, 340 parts per million; 1990, 355 parts per million; 2000, 370 parts per million; 2010, 390 parts per million; 2020, more than 400 parts per million. A callout points to the jagged curve and reads, &quot;Carbon dioxide falls in the summer as Northern Hemisphere (where most of Earth’s landmass lies) plants grow, and rises in the winter as they go dormant.&quot;">
            <a:extLst>
              <a:ext uri="{FF2B5EF4-FFF2-40B4-BE49-F238E27FC236}">
                <a16:creationId xmlns:a16="http://schemas.microsoft.com/office/drawing/2014/main" id="{8C239A70-7566-48E7-ACE6-B53C2DAF742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791589"/>
            <a:ext cx="9387840" cy="4325112"/>
          </a:xfrm>
          <a:prstGeom prst="rect">
            <a:avLst/>
          </a:prstGeom>
        </p:spPr>
      </p:pic>
    </p:spTree>
    <p:extLst>
      <p:ext uri="{BB962C8B-B14F-4D97-AF65-F5344CB8AC3E}">
        <p14:creationId xmlns:p14="http://schemas.microsoft.com/office/powerpoint/2010/main" val="4139960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7EE9D-46C4-4AEA-8415-43EF29A4D808}"/>
              </a:ext>
            </a:extLst>
          </p:cNvPr>
          <p:cNvSpPr>
            <a:spLocks noGrp="1"/>
          </p:cNvSpPr>
          <p:nvPr>
            <p:ph type="title"/>
          </p:nvPr>
        </p:nvSpPr>
        <p:spPr/>
        <p:txBody>
          <a:bodyPr>
            <a:normAutofit fontScale="90000"/>
          </a:bodyPr>
          <a:lstStyle/>
          <a:p>
            <a:pPr algn="ctr"/>
            <a:r>
              <a:rPr lang="en-US" b="1" dirty="0"/>
              <a:t>IV. How Are Atmospheric CO</a:t>
            </a:r>
            <a:r>
              <a:rPr lang="en-US" b="1" baseline="-25000" dirty="0"/>
              <a:t>2</a:t>
            </a:r>
            <a:r>
              <a:rPr lang="en-US" b="1" dirty="0"/>
              <a:t> and Temperature Measured, and How Are They Correlated?</a:t>
            </a:r>
            <a:endParaRPr lang="en-US" dirty="0"/>
          </a:p>
        </p:txBody>
      </p:sp>
      <p:sp>
        <p:nvSpPr>
          <p:cNvPr id="3" name="Content Placeholder 2">
            <a:extLst>
              <a:ext uri="{FF2B5EF4-FFF2-40B4-BE49-F238E27FC236}">
                <a16:creationId xmlns:a16="http://schemas.microsoft.com/office/drawing/2014/main" id="{B6A11273-128F-45B4-99D7-5DC900163F93}"/>
              </a:ext>
            </a:extLst>
          </p:cNvPr>
          <p:cNvSpPr>
            <a:spLocks noGrp="1"/>
          </p:cNvSpPr>
          <p:nvPr>
            <p:ph idx="1"/>
          </p:nvPr>
        </p:nvSpPr>
        <p:spPr>
          <a:xfrm>
            <a:off x="838200" y="2505075"/>
            <a:ext cx="10515600" cy="3671887"/>
          </a:xfrm>
        </p:spPr>
        <p:txBody>
          <a:bodyPr/>
          <a:lstStyle/>
          <a:p>
            <a:pPr marL="0" indent="0">
              <a:lnSpc>
                <a:spcPct val="100000"/>
              </a:lnSpc>
              <a:buNone/>
            </a:pPr>
            <a:r>
              <a:rPr lang="en-US" b="1" dirty="0">
                <a:solidFill>
                  <a:srgbClr val="7030A0"/>
                </a:solidFill>
              </a:rPr>
              <a:t>Key Concept</a:t>
            </a:r>
            <a:r>
              <a:rPr lang="en-US" dirty="0">
                <a:solidFill>
                  <a:srgbClr val="7030A0"/>
                </a:solidFill>
              </a:rPr>
              <a:t>: </a:t>
            </a:r>
            <a:r>
              <a:rPr lang="en-US" dirty="0"/>
              <a:t>A variety of methods are used to measure past and present atmospheric CO</a:t>
            </a:r>
            <a:r>
              <a:rPr lang="en-US" baseline="-25000" dirty="0"/>
              <a:t>2</a:t>
            </a:r>
            <a:r>
              <a:rPr lang="en-US" dirty="0"/>
              <a:t> levels; these levels have been rising dramatically in recent decades. All show a positive correlation between CO</a:t>
            </a:r>
            <a:r>
              <a:rPr lang="en-US" baseline="-25000" dirty="0"/>
              <a:t>2</a:t>
            </a:r>
            <a:r>
              <a:rPr lang="en-US" dirty="0"/>
              <a:t> and temperature. </a:t>
            </a:r>
          </a:p>
        </p:txBody>
      </p:sp>
    </p:spTree>
    <p:extLst>
      <p:ext uri="{BB962C8B-B14F-4D97-AF65-F5344CB8AC3E}">
        <p14:creationId xmlns:p14="http://schemas.microsoft.com/office/powerpoint/2010/main" val="14049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16AC8-B015-47FF-90FE-C49525AB47B1}"/>
              </a:ext>
            </a:extLst>
          </p:cNvPr>
          <p:cNvSpPr>
            <a:spLocks noGrp="1"/>
          </p:cNvSpPr>
          <p:nvPr>
            <p:ph type="title"/>
          </p:nvPr>
        </p:nvSpPr>
        <p:spPr/>
        <p:txBody>
          <a:bodyPr anchor="t">
            <a:normAutofit/>
          </a:bodyPr>
          <a:lstStyle/>
          <a:p>
            <a:r>
              <a:rPr lang="en-US" b="1" dirty="0"/>
              <a:t>Case Study: Climate Refugees</a:t>
            </a:r>
          </a:p>
        </p:txBody>
      </p:sp>
      <p:sp>
        <p:nvSpPr>
          <p:cNvPr id="5" name="Content Placeholder 4">
            <a:extLst>
              <a:ext uri="{FF2B5EF4-FFF2-40B4-BE49-F238E27FC236}">
                <a16:creationId xmlns:a16="http://schemas.microsoft.com/office/drawing/2014/main" id="{761BA20A-9085-481A-ABC6-3659D456316C}"/>
              </a:ext>
            </a:extLst>
          </p:cNvPr>
          <p:cNvSpPr>
            <a:spLocks noGrp="1"/>
          </p:cNvSpPr>
          <p:nvPr>
            <p:ph idx="1"/>
          </p:nvPr>
        </p:nvSpPr>
        <p:spPr>
          <a:xfrm>
            <a:off x="529590" y="1556817"/>
            <a:ext cx="5620928" cy="4351338"/>
          </a:xfrm>
        </p:spPr>
        <p:txBody>
          <a:bodyPr>
            <a:noAutofit/>
          </a:bodyPr>
          <a:lstStyle/>
          <a:p>
            <a:r>
              <a:rPr lang="en-US" sz="2200" dirty="0"/>
              <a:t>The planet is warming at an alarming rate due to human activity. </a:t>
            </a:r>
          </a:p>
          <a:p>
            <a:r>
              <a:rPr lang="en-US" sz="2200" dirty="0"/>
              <a:t>A study published in Spring 2017 predicts that climate change will have major consequences for coastal cities like Miami, New York, and New Orleans.</a:t>
            </a:r>
          </a:p>
          <a:p>
            <a:r>
              <a:rPr lang="en-US" sz="2200" dirty="0"/>
              <a:t>Millions of people will potentially become “climate refugees” as they are displaced from their homes and forced to relocate to inland areas of the country.</a:t>
            </a:r>
          </a:p>
          <a:p>
            <a:r>
              <a:rPr lang="en-US" sz="2200" dirty="0"/>
              <a:t>Isle de Jean Charles is the first U.S. community to receive federal dollars for relocation.</a:t>
            </a:r>
          </a:p>
        </p:txBody>
      </p:sp>
      <p:pic>
        <p:nvPicPr>
          <p:cNvPr id="9" name="Picture Placeholder 8" descr="A map shows Isle de Jean Charles, located in the southeast portion of Louisiana.">
            <a:extLst>
              <a:ext uri="{FF2B5EF4-FFF2-40B4-BE49-F238E27FC236}">
                <a16:creationId xmlns:a16="http://schemas.microsoft.com/office/drawing/2014/main" id="{BB48519F-0CEE-426F-BBDE-3C3A315EBF4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378939" y="1488510"/>
            <a:ext cx="5620928" cy="4463433"/>
          </a:xfrm>
          <a:prstGeom prst="rect">
            <a:avLst/>
          </a:prstGeom>
        </p:spPr>
      </p:pic>
    </p:spTree>
    <p:extLst>
      <p:ext uri="{BB962C8B-B14F-4D97-AF65-F5344CB8AC3E}">
        <p14:creationId xmlns:p14="http://schemas.microsoft.com/office/powerpoint/2010/main" val="2655578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5FDB-6AB5-4520-8431-5503A30CA0E4}"/>
              </a:ext>
            </a:extLst>
          </p:cNvPr>
          <p:cNvSpPr>
            <a:spLocks noGrp="1"/>
          </p:cNvSpPr>
          <p:nvPr>
            <p:ph type="title"/>
          </p:nvPr>
        </p:nvSpPr>
        <p:spPr/>
        <p:txBody>
          <a:bodyPr anchor="t"/>
          <a:lstStyle/>
          <a:p>
            <a:r>
              <a:rPr lang="en-US" b="1" dirty="0"/>
              <a:t>Temperature and CO</a:t>
            </a:r>
            <a:r>
              <a:rPr lang="en-US" b="1" baseline="-25000" dirty="0"/>
              <a:t>2</a:t>
            </a:r>
            <a:r>
              <a:rPr lang="en-US" b="1" dirty="0"/>
              <a:t>: Collecting and Interpreting the Data</a:t>
            </a:r>
          </a:p>
        </p:txBody>
      </p:sp>
      <p:sp>
        <p:nvSpPr>
          <p:cNvPr id="3" name="Content Placeholder 2">
            <a:extLst>
              <a:ext uri="{FF2B5EF4-FFF2-40B4-BE49-F238E27FC236}">
                <a16:creationId xmlns:a16="http://schemas.microsoft.com/office/drawing/2014/main" id="{25F84B17-9CA9-461C-BFAF-B7C18A770C32}"/>
              </a:ext>
            </a:extLst>
          </p:cNvPr>
          <p:cNvSpPr>
            <a:spLocks noGrp="1"/>
          </p:cNvSpPr>
          <p:nvPr>
            <p:ph idx="1"/>
          </p:nvPr>
        </p:nvSpPr>
        <p:spPr>
          <a:xfrm>
            <a:off x="381000" y="1690688"/>
            <a:ext cx="5642610" cy="4529455"/>
          </a:xfrm>
        </p:spPr>
        <p:txBody>
          <a:bodyPr>
            <a:noAutofit/>
          </a:bodyPr>
          <a:lstStyle/>
          <a:p>
            <a:pPr marL="0" indent="0">
              <a:lnSpc>
                <a:spcPct val="100000"/>
              </a:lnSpc>
              <a:spcAft>
                <a:spcPts val="1800"/>
              </a:spcAft>
              <a:buNone/>
            </a:pPr>
            <a:r>
              <a:rPr lang="en-US" b="1" dirty="0">
                <a:solidFill>
                  <a:srgbClr val="0014FE"/>
                </a:solidFill>
              </a:rPr>
              <a:t>Key Terms</a:t>
            </a:r>
            <a:endParaRPr lang="en-US" sz="2800" b="1" dirty="0"/>
          </a:p>
          <a:p>
            <a:pPr>
              <a:lnSpc>
                <a:spcPct val="100000"/>
              </a:lnSpc>
            </a:pPr>
            <a:r>
              <a:rPr lang="en-US" b="1" dirty="0"/>
              <a:t>Proxy data</a:t>
            </a:r>
            <a:r>
              <a:rPr lang="en-US" dirty="0"/>
              <a:t>: measurements that allow one to indirectly infer a value such as the temperature or atmospheric conditions in years past</a:t>
            </a:r>
          </a:p>
          <a:p>
            <a:pPr>
              <a:lnSpc>
                <a:spcPct val="100000"/>
              </a:lnSpc>
            </a:pPr>
            <a:r>
              <a:rPr lang="en-US" dirty="0"/>
              <a:t>Uses preserved physical characteristics that allow scientists to reconstruct past climate.</a:t>
            </a:r>
          </a:p>
        </p:txBody>
      </p:sp>
      <p:pic>
        <p:nvPicPr>
          <p:cNvPr id="10" name="Picture Placeholder 9" descr="A photo shows a gloved hand holding up a thin circular slice of ice containing numerous tiny bubbles.">
            <a:extLst>
              <a:ext uri="{FF2B5EF4-FFF2-40B4-BE49-F238E27FC236}">
                <a16:creationId xmlns:a16="http://schemas.microsoft.com/office/drawing/2014/main" id="{DA48FBA7-0783-41A7-A177-287FF10CF68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511809" y="1853956"/>
            <a:ext cx="5299191" cy="3357416"/>
          </a:xfrm>
          <a:prstGeom prst="rect">
            <a:avLst/>
          </a:prstGeom>
        </p:spPr>
      </p:pic>
      <p:sp>
        <p:nvSpPr>
          <p:cNvPr id="4" name="Content Placeholder 3">
            <a:extLst>
              <a:ext uri="{FF2B5EF4-FFF2-40B4-BE49-F238E27FC236}">
                <a16:creationId xmlns:a16="http://schemas.microsoft.com/office/drawing/2014/main" id="{45ABC543-66C4-43AA-A2D6-4DC471F45A48}"/>
              </a:ext>
            </a:extLst>
          </p:cNvPr>
          <p:cNvSpPr>
            <a:spLocks noGrp="1"/>
          </p:cNvSpPr>
          <p:nvPr>
            <p:ph sz="quarter" idx="13"/>
          </p:nvPr>
        </p:nvSpPr>
        <p:spPr>
          <a:xfrm>
            <a:off x="6668623" y="5374640"/>
            <a:ext cx="4580401" cy="857250"/>
          </a:xfrm>
        </p:spPr>
        <p:txBody>
          <a:bodyPr>
            <a:normAutofit/>
          </a:bodyPr>
          <a:lstStyle/>
          <a:p>
            <a:pPr marL="0" indent="0">
              <a:buNone/>
            </a:pPr>
            <a:r>
              <a:rPr lang="en-US" sz="2400" dirty="0"/>
              <a:t>A thin slice of ice from an Antarctic ice core</a:t>
            </a:r>
          </a:p>
        </p:txBody>
      </p:sp>
    </p:spTree>
    <p:extLst>
      <p:ext uri="{BB962C8B-B14F-4D97-AF65-F5344CB8AC3E}">
        <p14:creationId xmlns:p14="http://schemas.microsoft.com/office/powerpoint/2010/main" val="3444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5FDB-6AB5-4520-8431-5503A30CA0E4}"/>
              </a:ext>
            </a:extLst>
          </p:cNvPr>
          <p:cNvSpPr>
            <a:spLocks noGrp="1"/>
          </p:cNvSpPr>
          <p:nvPr>
            <p:ph type="title"/>
          </p:nvPr>
        </p:nvSpPr>
        <p:spPr/>
        <p:txBody>
          <a:bodyPr anchor="t"/>
          <a:lstStyle/>
          <a:p>
            <a:r>
              <a:rPr lang="en-US" b="1" dirty="0"/>
              <a:t>Proxy data</a:t>
            </a:r>
          </a:p>
        </p:txBody>
      </p:sp>
      <p:sp>
        <p:nvSpPr>
          <p:cNvPr id="3" name="Content Placeholder 2">
            <a:extLst>
              <a:ext uri="{FF2B5EF4-FFF2-40B4-BE49-F238E27FC236}">
                <a16:creationId xmlns:a16="http://schemas.microsoft.com/office/drawing/2014/main" id="{25F84B17-9CA9-461C-BFAF-B7C18A770C32}"/>
              </a:ext>
            </a:extLst>
          </p:cNvPr>
          <p:cNvSpPr>
            <a:spLocks noGrp="1"/>
          </p:cNvSpPr>
          <p:nvPr>
            <p:ph idx="1"/>
          </p:nvPr>
        </p:nvSpPr>
        <p:spPr/>
        <p:txBody>
          <a:bodyPr>
            <a:noAutofit/>
          </a:bodyPr>
          <a:lstStyle/>
          <a:p>
            <a:pPr lvl="1"/>
            <a:r>
              <a:rPr lang="en-US" sz="2800" dirty="0"/>
              <a:t>CO</a:t>
            </a:r>
            <a:r>
              <a:rPr lang="en-US" sz="2800" baseline="-25000" dirty="0"/>
              <a:t>2</a:t>
            </a:r>
            <a:r>
              <a:rPr lang="en-US" sz="2800" dirty="0"/>
              <a:t> levels can be measured directly from air bubbles trapped in ice.</a:t>
            </a:r>
          </a:p>
          <a:p>
            <a:pPr lvl="1"/>
            <a:r>
              <a:rPr lang="en-US" sz="2800" dirty="0"/>
              <a:t>Temperature can be inferred by the isotopic ratio of the oxygen atoms in the water molecules of the ice.</a:t>
            </a:r>
          </a:p>
          <a:p>
            <a:pPr lvl="1"/>
            <a:r>
              <a:rPr lang="en-US" sz="2800" dirty="0"/>
              <a:t>Tree growth can be used to indicate temperature and water availability.</a:t>
            </a:r>
          </a:p>
          <a:p>
            <a:pPr lvl="1"/>
            <a:r>
              <a:rPr lang="en-US" sz="2800" dirty="0"/>
              <a:t>The oxygen–isotope ratio in coral skeletons can indicate past water temperatures.</a:t>
            </a:r>
          </a:p>
          <a:p>
            <a:pPr lvl="1"/>
            <a:r>
              <a:rPr lang="en-US" sz="2800" dirty="0"/>
              <a:t>Lake sediments can be evaluated for species composition and amounts of pollen.</a:t>
            </a:r>
          </a:p>
        </p:txBody>
      </p:sp>
    </p:spTree>
    <p:extLst>
      <p:ext uri="{BB962C8B-B14F-4D97-AF65-F5344CB8AC3E}">
        <p14:creationId xmlns:p14="http://schemas.microsoft.com/office/powerpoint/2010/main" val="239662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4704-C133-49FE-A894-327BFCA46648}"/>
              </a:ext>
            </a:extLst>
          </p:cNvPr>
          <p:cNvSpPr>
            <a:spLocks noGrp="1"/>
          </p:cNvSpPr>
          <p:nvPr>
            <p:ph type="title"/>
          </p:nvPr>
        </p:nvSpPr>
        <p:spPr/>
        <p:txBody>
          <a:bodyPr anchor="t">
            <a:normAutofit/>
          </a:bodyPr>
          <a:lstStyle/>
          <a:p>
            <a:pPr algn="ctr"/>
            <a:r>
              <a:rPr lang="en-US" b="1" dirty="0"/>
              <a:t>IG 4: Temperature and CO</a:t>
            </a:r>
            <a:r>
              <a:rPr lang="en-US" b="1" baseline="-25000" dirty="0"/>
              <a:t>2</a:t>
            </a:r>
          </a:p>
        </p:txBody>
      </p:sp>
      <p:pic>
        <p:nvPicPr>
          <p:cNvPr id="8" name="Picture Placeholder 7" descr="A graph shows the temperature and atmospheric carbon dioxide concentration over the past 400,000 years (Vostok ice core).&#10;The graph is plotted for temperature, in degree Celsius, and carbon dioxide concentration, in parts per million, versus time, in years, from 400,000 years before present to the present day. The temperature and carbon dioxide concentrations decrease between 400,000 and 350000 years before present, and increase between 350000 and 300000 years before present. They decrease again between 300000 and 250000 years before present and increase between 250000 and 200000 years before present. The temperature and carbon dioxide concentrations decrease between 200000 and 150000 years before present and increase between 150000 and 100000 years before present. The temperature and carbon dioxide concentrations decrease between 100000 and 20000 years before present and increase thereafter. &#10;The data are as follows: 400,000 years before present: negative 2 degrees Celsius, 280 parts per million; 350,000 years before present: negative 8 degrees Celsius, less than 200 parts per million; 300,000 years before present: negative 5 degrees Celsius, 240 parts per million; 250,000 years before present: negative 7.5 degrees Celsius, 205 parts per million; 200,000 years before present: negative 2 degrees Celsius, 250 parts per million; 150,000 years before present: negative 8 degrees Celsius, less than 200 parts per million; 100,000 years before present: negative 2 degrees Celsius, 225 parts per million; 50,000 years before present: negative 4 degrees Celsius, 215 parts per million; At present: negative 1 degree Celsius; more than 410 parts per million. ">
            <a:extLst>
              <a:ext uri="{FF2B5EF4-FFF2-40B4-BE49-F238E27FC236}">
                <a16:creationId xmlns:a16="http://schemas.microsoft.com/office/drawing/2014/main" id="{C6792829-462A-42B6-BD9A-F47E895857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940370" y="1531864"/>
            <a:ext cx="6311260" cy="4909776"/>
          </a:xfrm>
          <a:prstGeom prst="rect">
            <a:avLst/>
          </a:prstGeom>
        </p:spPr>
      </p:pic>
    </p:spTree>
    <p:extLst>
      <p:ext uri="{BB962C8B-B14F-4D97-AF65-F5344CB8AC3E}">
        <p14:creationId xmlns:p14="http://schemas.microsoft.com/office/powerpoint/2010/main" val="2963682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0224-9114-40E9-A983-4777210C08AA}"/>
              </a:ext>
            </a:extLst>
          </p:cNvPr>
          <p:cNvSpPr>
            <a:spLocks noGrp="1"/>
          </p:cNvSpPr>
          <p:nvPr>
            <p:ph type="title"/>
          </p:nvPr>
        </p:nvSpPr>
        <p:spPr/>
        <p:txBody>
          <a:bodyPr anchor="t"/>
          <a:lstStyle/>
          <a:p>
            <a:pPr algn="ctr"/>
            <a:r>
              <a:rPr lang="en-US" b="1" dirty="0"/>
              <a:t>V. Other than Greenhouse Gases, What Factors Affect Climate?</a:t>
            </a:r>
          </a:p>
        </p:txBody>
      </p:sp>
      <p:sp>
        <p:nvSpPr>
          <p:cNvPr id="3" name="Content Placeholder 2">
            <a:extLst>
              <a:ext uri="{FF2B5EF4-FFF2-40B4-BE49-F238E27FC236}">
                <a16:creationId xmlns:a16="http://schemas.microsoft.com/office/drawing/2014/main" id="{188654E1-59DA-4946-817D-F9021ED5349E}"/>
              </a:ext>
            </a:extLst>
          </p:cNvPr>
          <p:cNvSpPr>
            <a:spLocks noGrp="1"/>
          </p:cNvSpPr>
          <p:nvPr>
            <p:ph idx="1"/>
          </p:nvPr>
        </p:nvSpPr>
        <p:spPr>
          <a:xfrm>
            <a:off x="838200" y="2434589"/>
            <a:ext cx="10515600" cy="3742373"/>
          </a:xfrm>
        </p:spPr>
        <p:txBody>
          <a:bodyPr/>
          <a:lstStyle/>
          <a:p>
            <a:pPr marL="0" indent="0">
              <a:lnSpc>
                <a:spcPct val="100000"/>
              </a:lnSpc>
              <a:buNone/>
            </a:pPr>
            <a:r>
              <a:rPr lang="en-US" b="1" dirty="0">
                <a:solidFill>
                  <a:srgbClr val="7030A0"/>
                </a:solidFill>
              </a:rPr>
              <a:t>Key Concept 5</a:t>
            </a:r>
            <a:r>
              <a:rPr lang="en-US" dirty="0">
                <a:solidFill>
                  <a:srgbClr val="7030A0"/>
                </a:solidFill>
              </a:rPr>
              <a:t>: </a:t>
            </a:r>
            <a:r>
              <a:rPr lang="en-US" dirty="0"/>
              <a:t>Greenhouse gases are not the only climate forcers. Higher albedo (reflectivity of a surface) can have a cooling effect, whereas decreasing a surface’s albedo can increase warming, and this warming can escalate via positive feedback. Past climate changes are correlated with natural forcers such as the Milankovitch cycles, but these cycles do not account for current warming.</a:t>
            </a:r>
          </a:p>
        </p:txBody>
      </p:sp>
    </p:spTree>
    <p:extLst>
      <p:ext uri="{BB962C8B-B14F-4D97-AF65-F5344CB8AC3E}">
        <p14:creationId xmlns:p14="http://schemas.microsoft.com/office/powerpoint/2010/main" val="372984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78C7-F79D-46F0-A239-81E16951B9B2}"/>
              </a:ext>
            </a:extLst>
          </p:cNvPr>
          <p:cNvSpPr>
            <a:spLocks noGrp="1"/>
          </p:cNvSpPr>
          <p:nvPr>
            <p:ph type="title"/>
          </p:nvPr>
        </p:nvSpPr>
        <p:spPr/>
        <p:txBody>
          <a:bodyPr anchor="t"/>
          <a:lstStyle/>
          <a:p>
            <a:r>
              <a:rPr lang="en-US" b="1" dirty="0"/>
              <a:t>Climate Forcers Other than Greenhouse Gases</a:t>
            </a:r>
          </a:p>
        </p:txBody>
      </p:sp>
      <p:sp>
        <p:nvSpPr>
          <p:cNvPr id="3" name="Content Placeholder 2">
            <a:extLst>
              <a:ext uri="{FF2B5EF4-FFF2-40B4-BE49-F238E27FC236}">
                <a16:creationId xmlns:a16="http://schemas.microsoft.com/office/drawing/2014/main" id="{1EA9F830-EFD9-4307-9CE6-6D1351F4C693}"/>
              </a:ext>
            </a:extLst>
          </p:cNvPr>
          <p:cNvSpPr>
            <a:spLocks noGrp="1"/>
          </p:cNvSpPr>
          <p:nvPr>
            <p:ph idx="1"/>
          </p:nvPr>
        </p:nvSpPr>
        <p:spPr/>
        <p:txBody>
          <a:bodyPr>
            <a:noAutofit/>
          </a:bodyPr>
          <a:lstStyle/>
          <a:p>
            <a:pPr marL="0" indent="0">
              <a:lnSpc>
                <a:spcPct val="100000"/>
              </a:lnSpc>
              <a:spcBef>
                <a:spcPts val="624"/>
              </a:spcBef>
              <a:spcAft>
                <a:spcPts val="1200"/>
              </a:spcAft>
              <a:buNone/>
            </a:pPr>
            <a:r>
              <a:rPr lang="en-US" b="1" dirty="0">
                <a:solidFill>
                  <a:srgbClr val="0014FE"/>
                </a:solidFill>
              </a:rPr>
              <a:t>Key Terms</a:t>
            </a:r>
            <a:endParaRPr lang="en-US" b="1" dirty="0"/>
          </a:p>
          <a:p>
            <a:pPr>
              <a:lnSpc>
                <a:spcPct val="100000"/>
              </a:lnSpc>
              <a:spcBef>
                <a:spcPts val="624"/>
              </a:spcBef>
            </a:pPr>
            <a:r>
              <a:rPr lang="en-US" b="1" dirty="0"/>
              <a:t>Albedo</a:t>
            </a:r>
            <a:r>
              <a:rPr lang="en-US" dirty="0"/>
              <a:t>: the ability of a surface to reflect away solar radiation</a:t>
            </a:r>
          </a:p>
          <a:p>
            <a:pPr lvl="1">
              <a:lnSpc>
                <a:spcPct val="100000"/>
              </a:lnSpc>
              <a:spcBef>
                <a:spcPts val="624"/>
              </a:spcBef>
            </a:pPr>
            <a:r>
              <a:rPr lang="en-US" sz="2600" dirty="0"/>
              <a:t>The </a:t>
            </a:r>
            <a:r>
              <a:rPr lang="en-US" sz="2600" i="1" dirty="0"/>
              <a:t>reflectivity </a:t>
            </a:r>
            <a:r>
              <a:rPr lang="en-US" sz="2600" dirty="0"/>
              <a:t>of a surface:</a:t>
            </a:r>
          </a:p>
          <a:p>
            <a:pPr lvl="2">
              <a:lnSpc>
                <a:spcPct val="100000"/>
              </a:lnSpc>
              <a:spcBef>
                <a:spcPts val="624"/>
              </a:spcBef>
            </a:pPr>
            <a:r>
              <a:rPr lang="en-US" sz="2400" dirty="0"/>
              <a:t>Light-colored surfaces (such as ice) have a high albedo because they reflect sunlight (reduce heat).  </a:t>
            </a:r>
          </a:p>
          <a:p>
            <a:pPr lvl="2">
              <a:lnSpc>
                <a:spcPct val="100000"/>
              </a:lnSpc>
              <a:spcBef>
                <a:spcPts val="624"/>
              </a:spcBef>
            </a:pPr>
            <a:r>
              <a:rPr lang="en-US" sz="2400" dirty="0"/>
              <a:t>Darker surfaces (such as asphalt) have low albedo because they absorb sunlight (increase heat).  </a:t>
            </a:r>
          </a:p>
        </p:txBody>
      </p:sp>
    </p:spTree>
    <p:extLst>
      <p:ext uri="{BB962C8B-B14F-4D97-AF65-F5344CB8AC3E}">
        <p14:creationId xmlns:p14="http://schemas.microsoft.com/office/powerpoint/2010/main" val="21160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D7DD-E53C-4F66-A825-E6C9D9003E63}"/>
              </a:ext>
            </a:extLst>
          </p:cNvPr>
          <p:cNvSpPr>
            <a:spLocks noGrp="1"/>
          </p:cNvSpPr>
          <p:nvPr>
            <p:ph type="title"/>
          </p:nvPr>
        </p:nvSpPr>
        <p:spPr/>
        <p:txBody>
          <a:bodyPr anchor="t"/>
          <a:lstStyle/>
          <a:p>
            <a:r>
              <a:rPr lang="en-US" b="1" dirty="0"/>
              <a:t>Positive versus Negative Feedback</a:t>
            </a:r>
          </a:p>
        </p:txBody>
      </p:sp>
      <p:sp>
        <p:nvSpPr>
          <p:cNvPr id="3" name="Content Placeholder 2">
            <a:extLst>
              <a:ext uri="{FF2B5EF4-FFF2-40B4-BE49-F238E27FC236}">
                <a16:creationId xmlns:a16="http://schemas.microsoft.com/office/drawing/2014/main" id="{53D8284F-F0EA-458C-BC28-533F447A4D66}"/>
              </a:ext>
            </a:extLst>
          </p:cNvPr>
          <p:cNvSpPr>
            <a:spLocks noGrp="1"/>
          </p:cNvSpPr>
          <p:nvPr>
            <p:ph idx="1"/>
          </p:nvPr>
        </p:nvSpPr>
        <p:spPr/>
        <p:txBody>
          <a:bodyPr>
            <a:normAutofit/>
          </a:bodyPr>
          <a:lstStyle/>
          <a:p>
            <a:pPr marL="0" indent="0">
              <a:spcAft>
                <a:spcPts val="1800"/>
              </a:spcAft>
              <a:buNone/>
            </a:pPr>
            <a:r>
              <a:rPr lang="en-US" b="1" dirty="0">
                <a:solidFill>
                  <a:srgbClr val="0014FE"/>
                </a:solidFill>
              </a:rPr>
              <a:t>Key Terms</a:t>
            </a:r>
            <a:endParaRPr lang="en-US" b="1" dirty="0"/>
          </a:p>
          <a:p>
            <a:r>
              <a:rPr lang="en-US" b="1" dirty="0"/>
              <a:t>Positive feedback loop</a:t>
            </a:r>
            <a:r>
              <a:rPr lang="en-US" dirty="0"/>
              <a:t>: changes caused by an initial event that then accentuate that original event</a:t>
            </a:r>
          </a:p>
          <a:p>
            <a:pPr lvl="1"/>
            <a:r>
              <a:rPr lang="en-US" sz="2600" dirty="0"/>
              <a:t>As surfaces with high albedo are replaced with low albedo surfaces, the planet continues to warm.</a:t>
            </a:r>
          </a:p>
          <a:p>
            <a:pPr lvl="2"/>
            <a:r>
              <a:rPr lang="en-US" sz="2400" dirty="0"/>
              <a:t>This melts more ice, further reducing surfaces with high albedo.</a:t>
            </a:r>
          </a:p>
          <a:p>
            <a:r>
              <a:rPr lang="en-US" b="1" dirty="0"/>
              <a:t>Negative feedback loop</a:t>
            </a:r>
            <a:r>
              <a:rPr lang="en-US" dirty="0"/>
              <a:t>: changes caused by an initial event that trigger events that then reverse the response</a:t>
            </a:r>
          </a:p>
          <a:p>
            <a:pPr lvl="1"/>
            <a:r>
              <a:rPr lang="en-US" sz="2600" dirty="0"/>
              <a:t>Example: when warming leads to events that cause cooling</a:t>
            </a:r>
          </a:p>
        </p:txBody>
      </p:sp>
    </p:spTree>
    <p:extLst>
      <p:ext uri="{BB962C8B-B14F-4D97-AF65-F5344CB8AC3E}">
        <p14:creationId xmlns:p14="http://schemas.microsoft.com/office/powerpoint/2010/main" val="298275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86AF-F1F9-4844-B3C2-09A799812B83}"/>
              </a:ext>
            </a:extLst>
          </p:cNvPr>
          <p:cNvSpPr>
            <a:spLocks noGrp="1"/>
          </p:cNvSpPr>
          <p:nvPr>
            <p:ph type="title"/>
          </p:nvPr>
        </p:nvSpPr>
        <p:spPr/>
        <p:txBody>
          <a:bodyPr anchor="t"/>
          <a:lstStyle/>
          <a:p>
            <a:pPr algn="ctr"/>
            <a:r>
              <a:rPr lang="en-US" b="1" dirty="0"/>
              <a:t>IG 5a: Albedo and Positive Feedback</a:t>
            </a:r>
          </a:p>
        </p:txBody>
      </p:sp>
      <p:pic>
        <p:nvPicPr>
          <p:cNvPr id="8" name="Picture Placeholder 7" descr="An illustration explains how different surfaces have different albedos.&#10;The illustration shows incoming solar radiation passing through the atmosphere and striking two different surfaces on Earth: the ocean, and the ice and snow. In the Ocean, 10 percent of the solar radiation is reflected away, and 90 percent is reradiated as heat. On ice and snow, 60 to 90 percent of the solar radiation is reflected away, and 10 to 40 percent is reradiated as heat. ">
            <a:extLst>
              <a:ext uri="{FF2B5EF4-FFF2-40B4-BE49-F238E27FC236}">
                <a16:creationId xmlns:a16="http://schemas.microsoft.com/office/drawing/2014/main" id="{BACE7799-6905-4B3C-89BC-BE01D5CFA9A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466876"/>
            <a:ext cx="9387840" cy="4774387"/>
          </a:xfrm>
          <a:prstGeom prst="rect">
            <a:avLst/>
          </a:prstGeom>
        </p:spPr>
      </p:pic>
    </p:spTree>
    <p:extLst>
      <p:ext uri="{BB962C8B-B14F-4D97-AF65-F5344CB8AC3E}">
        <p14:creationId xmlns:p14="http://schemas.microsoft.com/office/powerpoint/2010/main" val="1644201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86AF-F1F9-4844-B3C2-09A799812B83}"/>
              </a:ext>
            </a:extLst>
          </p:cNvPr>
          <p:cNvSpPr>
            <a:spLocks noGrp="1"/>
          </p:cNvSpPr>
          <p:nvPr>
            <p:ph type="title"/>
          </p:nvPr>
        </p:nvSpPr>
        <p:spPr/>
        <p:txBody>
          <a:bodyPr anchor="t"/>
          <a:lstStyle/>
          <a:p>
            <a:pPr algn="ctr"/>
            <a:r>
              <a:rPr lang="en-US" b="1" dirty="0"/>
              <a:t>IG 5b: Albedo and Positive Feedback</a:t>
            </a:r>
          </a:p>
        </p:txBody>
      </p:sp>
      <p:pic>
        <p:nvPicPr>
          <p:cNvPr id="8" name="Picture Placeholder 7" descr="An illustration shows the positive feedback loop.&#10;The positive feedback loop shows a circular flow chart. An illustration shows an iceberg melting. A corresponding text reads, “As ice melts, more water is exposed, which absorbs more heat.” This points to an illustration of a thermometer showing high temperature. A corresponding text reads, “Temperature rise.” This points to an illustration of a Large iceberg. A corresponding text reads, “More ice melts.” This points back to the first illustration.">
            <a:extLst>
              <a:ext uri="{FF2B5EF4-FFF2-40B4-BE49-F238E27FC236}">
                <a16:creationId xmlns:a16="http://schemas.microsoft.com/office/drawing/2014/main" id="{030C9793-4C0F-42E8-B356-8317650F49F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1568802"/>
            <a:ext cx="8534400" cy="4407408"/>
          </a:xfrm>
          <a:prstGeom prst="rect">
            <a:avLst/>
          </a:prstGeom>
        </p:spPr>
      </p:pic>
    </p:spTree>
    <p:extLst>
      <p:ext uri="{BB962C8B-B14F-4D97-AF65-F5344CB8AC3E}">
        <p14:creationId xmlns:p14="http://schemas.microsoft.com/office/powerpoint/2010/main" val="139192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DBE1-763F-4D5D-B495-F359B76501CD}"/>
              </a:ext>
            </a:extLst>
          </p:cNvPr>
          <p:cNvSpPr>
            <a:spLocks noGrp="1"/>
          </p:cNvSpPr>
          <p:nvPr>
            <p:ph type="title"/>
          </p:nvPr>
        </p:nvSpPr>
        <p:spPr/>
        <p:txBody>
          <a:bodyPr anchor="t"/>
          <a:lstStyle/>
          <a:p>
            <a:pPr algn="ctr"/>
            <a:r>
              <a:rPr lang="en-US" b="1" dirty="0"/>
              <a:t>Milankovitch Cycles</a:t>
            </a:r>
          </a:p>
        </p:txBody>
      </p:sp>
      <p:sp>
        <p:nvSpPr>
          <p:cNvPr id="3" name="Content Placeholder 2">
            <a:extLst>
              <a:ext uri="{FF2B5EF4-FFF2-40B4-BE49-F238E27FC236}">
                <a16:creationId xmlns:a16="http://schemas.microsoft.com/office/drawing/2014/main" id="{0A12E97F-90FF-4EFA-96F9-0A6508FCFE9C}"/>
              </a:ext>
            </a:extLst>
          </p:cNvPr>
          <p:cNvSpPr>
            <a:spLocks noGrp="1"/>
          </p:cNvSpPr>
          <p:nvPr>
            <p:ph idx="1"/>
          </p:nvPr>
        </p:nvSpPr>
        <p:spPr>
          <a:xfrm>
            <a:off x="838200" y="1619250"/>
            <a:ext cx="10515600" cy="4873625"/>
          </a:xfrm>
        </p:spPr>
        <p:txBody>
          <a:bodyPr>
            <a:noAutofit/>
          </a:bodyPr>
          <a:lstStyle/>
          <a:p>
            <a:pPr marL="0" indent="0">
              <a:lnSpc>
                <a:spcPct val="100000"/>
              </a:lnSpc>
              <a:spcAft>
                <a:spcPts val="1800"/>
              </a:spcAft>
              <a:buNone/>
            </a:pPr>
            <a:r>
              <a:rPr lang="en-US" sz="2600" b="1" dirty="0">
                <a:solidFill>
                  <a:srgbClr val="0014FE"/>
                </a:solidFill>
              </a:rPr>
              <a:t>Key Terms</a:t>
            </a:r>
            <a:endParaRPr lang="en-US" sz="2600" b="1" dirty="0"/>
          </a:p>
          <a:p>
            <a:pPr>
              <a:lnSpc>
                <a:spcPct val="100000"/>
              </a:lnSpc>
            </a:pPr>
            <a:r>
              <a:rPr lang="en-US" sz="2600" b="1" dirty="0"/>
              <a:t>Milankovitch cycles</a:t>
            </a:r>
            <a:r>
              <a:rPr lang="en-US" sz="2600" dirty="0"/>
              <a:t>: predictable variations in Earth’s position in space relative to the Sun that affect climate</a:t>
            </a:r>
          </a:p>
          <a:p>
            <a:pPr lvl="1">
              <a:lnSpc>
                <a:spcPct val="100000"/>
              </a:lnSpc>
            </a:pPr>
            <a:r>
              <a:rPr lang="en-US" dirty="0"/>
              <a:t>Very long-term cycles</a:t>
            </a:r>
          </a:p>
          <a:p>
            <a:pPr lvl="1">
              <a:lnSpc>
                <a:spcPct val="100000"/>
              </a:lnSpc>
            </a:pPr>
            <a:r>
              <a:rPr lang="en-US" dirty="0"/>
              <a:t>Played an important role in earlier climate change events such as the Pleistocene ice ages</a:t>
            </a:r>
          </a:p>
          <a:p>
            <a:pPr lvl="1">
              <a:lnSpc>
                <a:spcPct val="100000"/>
              </a:lnSpc>
            </a:pPr>
            <a:r>
              <a:rPr lang="en-US" dirty="0"/>
              <a:t>When Earth’s position in space meant less solar irradiation reached the planet, events were triggered that initiated cooling.</a:t>
            </a:r>
          </a:p>
          <a:p>
            <a:pPr lvl="1">
              <a:lnSpc>
                <a:spcPct val="100000"/>
              </a:lnSpc>
            </a:pPr>
            <a:r>
              <a:rPr lang="en-US" dirty="0"/>
              <a:t>When Earth was in a position to receive more solar energy, a warming trend could be triggered that led to a new climate.</a:t>
            </a:r>
          </a:p>
          <a:p>
            <a:pPr lvl="1">
              <a:lnSpc>
                <a:spcPct val="100000"/>
              </a:lnSpc>
            </a:pPr>
            <a:r>
              <a:rPr lang="en-US" dirty="0"/>
              <a:t>Does not correlate with current warming</a:t>
            </a:r>
          </a:p>
        </p:txBody>
      </p:sp>
    </p:spTree>
    <p:extLst>
      <p:ext uri="{BB962C8B-B14F-4D97-AF65-F5344CB8AC3E}">
        <p14:creationId xmlns:p14="http://schemas.microsoft.com/office/powerpoint/2010/main" val="10055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EC19-C91D-4F6E-AD45-3344E3CF2E88}"/>
              </a:ext>
            </a:extLst>
          </p:cNvPr>
          <p:cNvSpPr>
            <a:spLocks noGrp="1"/>
          </p:cNvSpPr>
          <p:nvPr>
            <p:ph type="title"/>
          </p:nvPr>
        </p:nvSpPr>
        <p:spPr/>
        <p:txBody>
          <a:bodyPr anchor="t"/>
          <a:lstStyle/>
          <a:p>
            <a:pPr algn="ctr"/>
            <a:r>
              <a:rPr lang="en-US" b="1" dirty="0"/>
              <a:t>IG 5c: </a:t>
            </a:r>
            <a:r>
              <a:rPr lang="en-US" b="1" dirty="0" err="1"/>
              <a:t>Milankovich</a:t>
            </a:r>
            <a:r>
              <a:rPr lang="en-US" b="1" dirty="0"/>
              <a:t> Cycles Help Explain Past Climate Change</a:t>
            </a:r>
          </a:p>
        </p:txBody>
      </p:sp>
      <p:pic>
        <p:nvPicPr>
          <p:cNvPr id="10" name="Picture Placeholder 9" descr="An illustration shows orbital eccentricity.&#10;The illustration shows the Earth revolving around the Sun in a round orbit and an elliptical orbit. A callout points to the orbits and reads, &quot;Earth’s orbit can be round or slightly elliptical; currently it is round.&quot;">
            <a:extLst>
              <a:ext uri="{FF2B5EF4-FFF2-40B4-BE49-F238E27FC236}">
                <a16:creationId xmlns:a16="http://schemas.microsoft.com/office/drawing/2014/main" id="{45AF73F7-C177-4A3F-833A-64B772F810C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265745" y="1837583"/>
            <a:ext cx="3247647" cy="4463433"/>
          </a:xfrm>
          <a:prstGeom prst="rect">
            <a:avLst/>
          </a:prstGeom>
        </p:spPr>
      </p:pic>
      <p:pic>
        <p:nvPicPr>
          <p:cNvPr id="11" name="Content Placeholder 10" descr="An illustration shows axial tilt.&#10;The illustration shows the three different tilts of Earth. A callout points to it and reads, &quot;Earth’s tilt is currently 23.4 degrees, which gives us cooler summers and warmer winters than we would have at 24.5 degrees, which was our position 9,000 years ago. In about 32,000 years, Earth will be at 22.1 degrees.&quot;">
            <a:extLst>
              <a:ext uri="{FF2B5EF4-FFF2-40B4-BE49-F238E27FC236}">
                <a16:creationId xmlns:a16="http://schemas.microsoft.com/office/drawing/2014/main" id="{A94B8AF6-3E88-46E0-9793-95ABDAEA1C67}"/>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6503349" y="1709660"/>
            <a:ext cx="4291475" cy="4909776"/>
          </a:xfrm>
          <a:prstGeom prst="rect">
            <a:avLst/>
          </a:prstGeom>
        </p:spPr>
      </p:pic>
    </p:spTree>
    <p:extLst>
      <p:ext uri="{BB962C8B-B14F-4D97-AF65-F5344CB8AC3E}">
        <p14:creationId xmlns:p14="http://schemas.microsoft.com/office/powerpoint/2010/main" val="52440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1E3A-F4A1-49D0-8D07-67074AF415B3}"/>
              </a:ext>
            </a:extLst>
          </p:cNvPr>
          <p:cNvSpPr>
            <a:spLocks noGrp="1"/>
          </p:cNvSpPr>
          <p:nvPr>
            <p:ph type="title"/>
          </p:nvPr>
        </p:nvSpPr>
        <p:spPr/>
        <p:txBody>
          <a:bodyPr anchor="t">
            <a:normAutofit fontScale="90000"/>
          </a:bodyPr>
          <a:lstStyle/>
          <a:p>
            <a:pPr algn="ctr"/>
            <a:r>
              <a:rPr lang="en-US" b="1" dirty="0"/>
              <a:t>I. What Is Climate Change, and Why Is It More Concerning than Day-to-Day Changes in Weather? </a:t>
            </a:r>
          </a:p>
        </p:txBody>
      </p:sp>
      <p:sp>
        <p:nvSpPr>
          <p:cNvPr id="3" name="Content Placeholder 2">
            <a:extLst>
              <a:ext uri="{FF2B5EF4-FFF2-40B4-BE49-F238E27FC236}">
                <a16:creationId xmlns:a16="http://schemas.microsoft.com/office/drawing/2014/main" id="{2F43C22F-AEAB-4B2C-ABBE-A1D2F5636303}"/>
              </a:ext>
            </a:extLst>
          </p:cNvPr>
          <p:cNvSpPr>
            <a:spLocks noGrp="1"/>
          </p:cNvSpPr>
          <p:nvPr>
            <p:ph idx="1"/>
          </p:nvPr>
        </p:nvSpPr>
        <p:spPr>
          <a:xfrm>
            <a:off x="838200" y="3585029"/>
            <a:ext cx="10515600" cy="2591934"/>
          </a:xfrm>
        </p:spPr>
        <p:txBody>
          <a:bodyPr/>
          <a:lstStyle/>
          <a:p>
            <a:pPr marL="0" indent="0">
              <a:buNone/>
            </a:pPr>
            <a:r>
              <a:rPr lang="en-US" b="1" dirty="0">
                <a:solidFill>
                  <a:srgbClr val="7030A0"/>
                </a:solidFill>
              </a:rPr>
              <a:t>Key Concept 1</a:t>
            </a:r>
            <a:r>
              <a:rPr lang="en-US" dirty="0">
                <a:solidFill>
                  <a:srgbClr val="7030A0"/>
                </a:solidFill>
              </a:rPr>
              <a:t>: </a:t>
            </a:r>
            <a:r>
              <a:rPr lang="en-US" dirty="0"/>
              <a:t>A change of just a few degrees in average temperature can result in a drastically different climate with negative effects on ecosystems and human societies.</a:t>
            </a:r>
          </a:p>
        </p:txBody>
      </p:sp>
    </p:spTree>
    <p:extLst>
      <p:ext uri="{BB962C8B-B14F-4D97-AF65-F5344CB8AC3E}">
        <p14:creationId xmlns:p14="http://schemas.microsoft.com/office/powerpoint/2010/main" val="445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EC19-C91D-4F6E-AD45-3344E3CF2E88}"/>
              </a:ext>
            </a:extLst>
          </p:cNvPr>
          <p:cNvSpPr>
            <a:spLocks noGrp="1"/>
          </p:cNvSpPr>
          <p:nvPr>
            <p:ph type="title"/>
          </p:nvPr>
        </p:nvSpPr>
        <p:spPr/>
        <p:txBody>
          <a:bodyPr anchor="t"/>
          <a:lstStyle/>
          <a:p>
            <a:pPr algn="ctr"/>
            <a:r>
              <a:rPr lang="en-US" b="1" dirty="0"/>
              <a:t>IG 5c, continued: </a:t>
            </a:r>
            <a:r>
              <a:rPr lang="en-US" b="1" dirty="0" err="1"/>
              <a:t>Milankovich</a:t>
            </a:r>
            <a:r>
              <a:rPr lang="en-US" b="1" dirty="0"/>
              <a:t> Cycles Help Explain Past Climate Change</a:t>
            </a:r>
          </a:p>
        </p:txBody>
      </p:sp>
      <p:pic>
        <p:nvPicPr>
          <p:cNvPr id="8" name="Picture Placeholder 7" descr="An illustration shows axial precession.&#10;The illustration shows the Earth's axis pointing toward Vega in one instance and toward the North Star in another instance. A callout points toward the illustration and reads &quot;Earth’s current position is tilted toward the North Star; in about 12,000 years, the axis will point toward the star Vega.&quot;">
            <a:extLst>
              <a:ext uri="{FF2B5EF4-FFF2-40B4-BE49-F238E27FC236}">
                <a16:creationId xmlns:a16="http://schemas.microsoft.com/office/drawing/2014/main" id="{955D76DA-55B9-4DD9-BC0F-32AB3E7272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186134" y="1678429"/>
            <a:ext cx="3819732" cy="4909776"/>
          </a:xfrm>
          <a:prstGeom prst="rect">
            <a:avLst/>
          </a:prstGeom>
        </p:spPr>
      </p:pic>
    </p:spTree>
    <p:extLst>
      <p:ext uri="{BB962C8B-B14F-4D97-AF65-F5344CB8AC3E}">
        <p14:creationId xmlns:p14="http://schemas.microsoft.com/office/powerpoint/2010/main" val="4004719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3AE3-B5D3-4D3D-A55E-5A641920130D}"/>
              </a:ext>
            </a:extLst>
          </p:cNvPr>
          <p:cNvSpPr>
            <a:spLocks noGrp="1"/>
          </p:cNvSpPr>
          <p:nvPr>
            <p:ph type="title"/>
          </p:nvPr>
        </p:nvSpPr>
        <p:spPr/>
        <p:txBody>
          <a:bodyPr anchor="t"/>
          <a:lstStyle/>
          <a:p>
            <a:pPr algn="ctr"/>
            <a:r>
              <a:rPr lang="en-US" b="1" dirty="0"/>
              <a:t>VI. What Evidence Suggests that Climate Change Is Due to Human Impact? </a:t>
            </a:r>
          </a:p>
        </p:txBody>
      </p:sp>
      <p:sp>
        <p:nvSpPr>
          <p:cNvPr id="3" name="Content Placeholder 2">
            <a:extLst>
              <a:ext uri="{FF2B5EF4-FFF2-40B4-BE49-F238E27FC236}">
                <a16:creationId xmlns:a16="http://schemas.microsoft.com/office/drawing/2014/main" id="{691FD1E9-2C99-494B-8B51-300C21B740A3}"/>
              </a:ext>
            </a:extLst>
          </p:cNvPr>
          <p:cNvSpPr>
            <a:spLocks noGrp="1"/>
          </p:cNvSpPr>
          <p:nvPr>
            <p:ph idx="1"/>
          </p:nvPr>
        </p:nvSpPr>
        <p:spPr>
          <a:xfrm>
            <a:off x="838200" y="3352801"/>
            <a:ext cx="10515600" cy="2824162"/>
          </a:xfrm>
        </p:spPr>
        <p:txBody>
          <a:bodyPr/>
          <a:lstStyle/>
          <a:p>
            <a:pPr marL="0" indent="0">
              <a:lnSpc>
                <a:spcPct val="100000"/>
              </a:lnSpc>
              <a:buNone/>
            </a:pPr>
            <a:r>
              <a:rPr lang="en-US" b="1" dirty="0">
                <a:solidFill>
                  <a:srgbClr val="7030A0"/>
                </a:solidFill>
              </a:rPr>
              <a:t>Key Concept 6</a:t>
            </a:r>
            <a:r>
              <a:rPr lang="en-US" dirty="0">
                <a:solidFill>
                  <a:srgbClr val="7030A0"/>
                </a:solidFill>
              </a:rPr>
              <a:t>: </a:t>
            </a:r>
            <a:r>
              <a:rPr lang="en-US" dirty="0"/>
              <a:t>Current warming cannot be explained without accounting for both natural and anthropogenic climate forcers. </a:t>
            </a:r>
          </a:p>
        </p:txBody>
      </p:sp>
    </p:spTree>
    <p:extLst>
      <p:ext uri="{BB962C8B-B14F-4D97-AF65-F5344CB8AC3E}">
        <p14:creationId xmlns:p14="http://schemas.microsoft.com/office/powerpoint/2010/main" val="104367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417A-7937-480F-8C64-78A72D4B3A97}"/>
              </a:ext>
            </a:extLst>
          </p:cNvPr>
          <p:cNvSpPr>
            <a:spLocks noGrp="1"/>
          </p:cNvSpPr>
          <p:nvPr>
            <p:ph type="title"/>
          </p:nvPr>
        </p:nvSpPr>
        <p:spPr/>
        <p:txBody>
          <a:bodyPr anchor="t"/>
          <a:lstStyle/>
          <a:p>
            <a:r>
              <a:rPr lang="en-US" b="1" dirty="0"/>
              <a:t>Attribution: Human versus Natural Causes</a:t>
            </a:r>
          </a:p>
        </p:txBody>
      </p:sp>
      <p:sp>
        <p:nvSpPr>
          <p:cNvPr id="3" name="Content Placeholder 2">
            <a:extLst>
              <a:ext uri="{FF2B5EF4-FFF2-40B4-BE49-F238E27FC236}">
                <a16:creationId xmlns:a16="http://schemas.microsoft.com/office/drawing/2014/main" id="{AFB56734-57EF-4987-BB8A-77C5179B7AA7}"/>
              </a:ext>
            </a:extLst>
          </p:cNvPr>
          <p:cNvSpPr>
            <a:spLocks noGrp="1"/>
          </p:cNvSpPr>
          <p:nvPr>
            <p:ph idx="1"/>
          </p:nvPr>
        </p:nvSpPr>
        <p:spPr/>
        <p:txBody>
          <a:bodyPr>
            <a:normAutofit/>
          </a:bodyPr>
          <a:lstStyle/>
          <a:p>
            <a:pPr>
              <a:lnSpc>
                <a:spcPct val="100000"/>
              </a:lnSpc>
              <a:spcBef>
                <a:spcPts val="624"/>
              </a:spcBef>
            </a:pPr>
            <a:r>
              <a:rPr lang="en-US" i="1" dirty="0"/>
              <a:t>Climate models</a:t>
            </a:r>
            <a:r>
              <a:rPr lang="en-US" dirty="0"/>
              <a:t>: computer programs that allow scientists to make future climate projections by plugging in values for temperature, CO</a:t>
            </a:r>
            <a:r>
              <a:rPr lang="en-US" baseline="-25000" dirty="0"/>
              <a:t>2</a:t>
            </a:r>
            <a:r>
              <a:rPr lang="en-US" dirty="0"/>
              <a:t> concentrations, global air circulation patterns, and so on</a:t>
            </a:r>
          </a:p>
          <a:p>
            <a:pPr lvl="1">
              <a:lnSpc>
                <a:spcPct val="100000"/>
              </a:lnSpc>
              <a:spcBef>
                <a:spcPts val="624"/>
              </a:spcBef>
            </a:pPr>
            <a:r>
              <a:rPr lang="en-US" sz="2600" dirty="0"/>
              <a:t>Allow us to determine </a:t>
            </a:r>
            <a:r>
              <a:rPr lang="en-US" sz="2600" i="1" dirty="0"/>
              <a:t>attribution</a:t>
            </a:r>
            <a:r>
              <a:rPr lang="en-US" sz="2600" dirty="0"/>
              <a:t>: the relative contribution of natural forcers versus anthropogenic forcers</a:t>
            </a:r>
          </a:p>
          <a:p>
            <a:pPr lvl="1">
              <a:lnSpc>
                <a:spcPct val="100000"/>
              </a:lnSpc>
              <a:spcBef>
                <a:spcPts val="624"/>
              </a:spcBef>
            </a:pPr>
            <a:r>
              <a:rPr lang="en-US" sz="2600" dirty="0"/>
              <a:t>Help us understand which climate forcers can and should be addressed</a:t>
            </a:r>
          </a:p>
          <a:p>
            <a:pPr lvl="1">
              <a:lnSpc>
                <a:spcPct val="100000"/>
              </a:lnSpc>
              <a:spcBef>
                <a:spcPts val="624"/>
              </a:spcBef>
            </a:pPr>
            <a:r>
              <a:rPr lang="en-US" sz="2600" dirty="0"/>
              <a:t>Data indicate the vast majority of climate change is due to human activities, especially the burning of fossil fuels</a:t>
            </a:r>
          </a:p>
        </p:txBody>
      </p:sp>
    </p:spTree>
    <p:extLst>
      <p:ext uri="{BB962C8B-B14F-4D97-AF65-F5344CB8AC3E}">
        <p14:creationId xmlns:p14="http://schemas.microsoft.com/office/powerpoint/2010/main" val="30318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DF7D-70DE-43CC-AB39-EEBD0625B7CD}"/>
              </a:ext>
            </a:extLst>
          </p:cNvPr>
          <p:cNvSpPr>
            <a:spLocks noGrp="1"/>
          </p:cNvSpPr>
          <p:nvPr>
            <p:ph type="title"/>
          </p:nvPr>
        </p:nvSpPr>
        <p:spPr/>
        <p:txBody>
          <a:bodyPr anchor="t"/>
          <a:lstStyle/>
          <a:p>
            <a:pPr algn="ctr"/>
            <a:r>
              <a:rPr lang="en-US" b="1" dirty="0"/>
              <a:t>IG 6: What’s Causing the Warming</a:t>
            </a:r>
          </a:p>
        </p:txBody>
      </p:sp>
      <p:pic>
        <p:nvPicPr>
          <p:cNvPr id="8" name="Picture Placeholder 7" descr="Two graphs show the computer models’ reconstruction of past temperatures considering only natural causes in one instance and considering both natural and anthropogenic causes in the other instance.&#10;The graphs show the temperature anomaly relative to 1901 to 1950 average (degree Celsius) versus the years (1860 to 2000). In the graph considering only the natural causes, the observed temperatures (blue line), the multiple climate model predictions (purple shaded area), and model average (purple line) are plotted. The three temperatures are similar up to about 1960 beyond which the observed temperatures diverge from the model predictions and the model average. A callout points to the diverging lines and reads &quot;The average temperatures predicted by the model and actual temperatures do not match after about 1960.&quot; In the graph considering the natural and anthropogenic causes, the observed temperatures (blue line), the multiple climate model predictions (green shaded area), and model average (green line) are plotted. The three temperatures are similar and in increasing trend from the year 1860 to beyond 2000. A callout points to the intersecting lines and the shaded area and reads &quot;Only when both natural and anthropogenic causes are considered in the models do the two lines more closely align.&quot;">
            <a:extLst>
              <a:ext uri="{FF2B5EF4-FFF2-40B4-BE49-F238E27FC236}">
                <a16:creationId xmlns:a16="http://schemas.microsoft.com/office/drawing/2014/main" id="{9A7242AD-7E55-4739-A80A-00B92C3AE82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1690688"/>
            <a:ext cx="8534400" cy="4236720"/>
          </a:xfrm>
          <a:prstGeom prst="rect">
            <a:avLst/>
          </a:prstGeom>
        </p:spPr>
      </p:pic>
    </p:spTree>
    <p:extLst>
      <p:ext uri="{BB962C8B-B14F-4D97-AF65-F5344CB8AC3E}">
        <p14:creationId xmlns:p14="http://schemas.microsoft.com/office/powerpoint/2010/main" val="3263450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A8FD-F92B-496F-9EFD-42C0067F6653}"/>
              </a:ext>
            </a:extLst>
          </p:cNvPr>
          <p:cNvSpPr>
            <a:spLocks noGrp="1"/>
          </p:cNvSpPr>
          <p:nvPr>
            <p:ph type="title"/>
          </p:nvPr>
        </p:nvSpPr>
        <p:spPr/>
        <p:txBody>
          <a:bodyPr anchor="t">
            <a:normAutofit/>
          </a:bodyPr>
          <a:lstStyle/>
          <a:p>
            <a:pPr algn="ctr"/>
            <a:r>
              <a:rPr lang="en-US" b="1" dirty="0"/>
              <a:t>VII. What Are the Current and Potential Future Impacts of Climate Change? </a:t>
            </a:r>
          </a:p>
        </p:txBody>
      </p:sp>
      <p:sp>
        <p:nvSpPr>
          <p:cNvPr id="3" name="Content Placeholder 2">
            <a:extLst>
              <a:ext uri="{FF2B5EF4-FFF2-40B4-BE49-F238E27FC236}">
                <a16:creationId xmlns:a16="http://schemas.microsoft.com/office/drawing/2014/main" id="{FF4056C3-A7A9-4D12-B610-E425BEA6EAFE}"/>
              </a:ext>
            </a:extLst>
          </p:cNvPr>
          <p:cNvSpPr>
            <a:spLocks noGrp="1"/>
          </p:cNvSpPr>
          <p:nvPr>
            <p:ph idx="1"/>
          </p:nvPr>
        </p:nvSpPr>
        <p:spPr>
          <a:xfrm>
            <a:off x="838200" y="2720339"/>
            <a:ext cx="10515600" cy="3456623"/>
          </a:xfrm>
        </p:spPr>
        <p:txBody>
          <a:bodyPr/>
          <a:lstStyle/>
          <a:p>
            <a:pPr marL="0" indent="0">
              <a:buNone/>
            </a:pPr>
            <a:r>
              <a:rPr lang="en-US" b="1" dirty="0">
                <a:solidFill>
                  <a:srgbClr val="7030A0"/>
                </a:solidFill>
              </a:rPr>
              <a:t>Key Concept 7</a:t>
            </a:r>
            <a:r>
              <a:rPr lang="en-US" dirty="0">
                <a:solidFill>
                  <a:srgbClr val="7030A0"/>
                </a:solidFill>
              </a:rPr>
              <a:t>: </a:t>
            </a:r>
            <a:r>
              <a:rPr lang="en-US" dirty="0"/>
              <a:t>Climate change impacts include health and agricultural effects, biodiversity loss, more extreme storms, increased fire risk, and coastal erosion and flooding.</a:t>
            </a:r>
          </a:p>
        </p:txBody>
      </p:sp>
    </p:spTree>
    <p:extLst>
      <p:ext uri="{BB962C8B-B14F-4D97-AF65-F5344CB8AC3E}">
        <p14:creationId xmlns:p14="http://schemas.microsoft.com/office/powerpoint/2010/main" val="20098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904-09E7-419E-B27C-048461395D3E}"/>
              </a:ext>
            </a:extLst>
          </p:cNvPr>
          <p:cNvSpPr>
            <a:spLocks noGrp="1"/>
          </p:cNvSpPr>
          <p:nvPr>
            <p:ph type="title"/>
          </p:nvPr>
        </p:nvSpPr>
        <p:spPr/>
        <p:txBody>
          <a:bodyPr anchor="t"/>
          <a:lstStyle/>
          <a:p>
            <a:pPr algn="ctr"/>
            <a:r>
              <a:rPr lang="en-US" b="1" dirty="0"/>
              <a:t>IG 7a: The Impacts of Climate Change</a:t>
            </a:r>
          </a:p>
        </p:txBody>
      </p:sp>
      <p:sp>
        <p:nvSpPr>
          <p:cNvPr id="3" name="Content Placeholder 2">
            <a:extLst>
              <a:ext uri="{FF2B5EF4-FFF2-40B4-BE49-F238E27FC236}">
                <a16:creationId xmlns:a16="http://schemas.microsoft.com/office/drawing/2014/main" id="{17D9F406-F9BC-4640-BD76-E0F18A481FE2}"/>
              </a:ext>
            </a:extLst>
          </p:cNvPr>
          <p:cNvSpPr>
            <a:spLocks noGrp="1"/>
          </p:cNvSpPr>
          <p:nvPr>
            <p:ph idx="1"/>
          </p:nvPr>
        </p:nvSpPr>
        <p:spPr>
          <a:xfrm>
            <a:off x="418243" y="1690688"/>
            <a:ext cx="5448300" cy="4351338"/>
          </a:xfrm>
        </p:spPr>
        <p:txBody>
          <a:bodyPr>
            <a:normAutofit/>
          </a:bodyPr>
          <a:lstStyle/>
          <a:p>
            <a:pPr>
              <a:lnSpc>
                <a:spcPct val="100000"/>
              </a:lnSpc>
            </a:pPr>
            <a:r>
              <a:rPr lang="en-US" dirty="0"/>
              <a:t>Beyond weather, climate change has environmental, economic, societal, and health consequences such as:</a:t>
            </a:r>
          </a:p>
          <a:p>
            <a:pPr lvl="1">
              <a:lnSpc>
                <a:spcPct val="100000"/>
              </a:lnSpc>
            </a:pPr>
            <a:r>
              <a:rPr lang="en-US" sz="2600" dirty="0"/>
              <a:t>Freshwater becoming increasing scarce in some areas</a:t>
            </a:r>
          </a:p>
        </p:txBody>
      </p:sp>
      <p:pic>
        <p:nvPicPr>
          <p:cNvPr id="8" name="Picture Placeholder 7" descr="A photo titled, Water availability, shows two African children and an African woman carrying pots of water on their heads in an arid landscape. A text reads, &quot;Increase in land area suffering in severe drought (weather pattern changes; loss of snowpack or glacier ice).&quot;">
            <a:extLst>
              <a:ext uri="{FF2B5EF4-FFF2-40B4-BE49-F238E27FC236}">
                <a16:creationId xmlns:a16="http://schemas.microsoft.com/office/drawing/2014/main" id="{105BE1D8-BDAA-4D64-9B44-506D3FEAB51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325459" y="1690688"/>
            <a:ext cx="5624259" cy="4909776"/>
          </a:xfrm>
          <a:prstGeom prst="rect">
            <a:avLst/>
          </a:prstGeom>
        </p:spPr>
      </p:pic>
    </p:spTree>
    <p:extLst>
      <p:ext uri="{BB962C8B-B14F-4D97-AF65-F5344CB8AC3E}">
        <p14:creationId xmlns:p14="http://schemas.microsoft.com/office/powerpoint/2010/main" val="590233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904-09E7-419E-B27C-048461395D3E}"/>
              </a:ext>
            </a:extLst>
          </p:cNvPr>
          <p:cNvSpPr>
            <a:spLocks noGrp="1"/>
          </p:cNvSpPr>
          <p:nvPr>
            <p:ph type="title"/>
          </p:nvPr>
        </p:nvSpPr>
        <p:spPr/>
        <p:txBody>
          <a:bodyPr anchor="t"/>
          <a:lstStyle/>
          <a:p>
            <a:pPr algn="ctr"/>
            <a:r>
              <a:rPr lang="en-US" b="1" dirty="0"/>
              <a:t>IG 7b: Impacts of Climate Change</a:t>
            </a:r>
          </a:p>
        </p:txBody>
      </p:sp>
      <p:sp>
        <p:nvSpPr>
          <p:cNvPr id="3" name="Content Placeholder 2">
            <a:extLst>
              <a:ext uri="{FF2B5EF4-FFF2-40B4-BE49-F238E27FC236}">
                <a16:creationId xmlns:a16="http://schemas.microsoft.com/office/drawing/2014/main" id="{17D9F406-F9BC-4640-BD76-E0F18A481FE2}"/>
              </a:ext>
            </a:extLst>
          </p:cNvPr>
          <p:cNvSpPr>
            <a:spLocks noGrp="1"/>
          </p:cNvSpPr>
          <p:nvPr>
            <p:ph idx="1"/>
          </p:nvPr>
        </p:nvSpPr>
        <p:spPr>
          <a:xfrm>
            <a:off x="838200" y="1825625"/>
            <a:ext cx="4773930" cy="4351338"/>
          </a:xfrm>
        </p:spPr>
        <p:txBody>
          <a:bodyPr>
            <a:normAutofit/>
          </a:bodyPr>
          <a:lstStyle/>
          <a:p>
            <a:pPr>
              <a:lnSpc>
                <a:spcPct val="100000"/>
              </a:lnSpc>
            </a:pPr>
            <a:r>
              <a:rPr lang="en-US" dirty="0"/>
              <a:t>Agricultural productivity declining in many areas</a:t>
            </a:r>
          </a:p>
          <a:p>
            <a:pPr>
              <a:lnSpc>
                <a:spcPct val="100000"/>
              </a:lnSpc>
            </a:pPr>
            <a:r>
              <a:rPr lang="en-US" dirty="0"/>
              <a:t>An increase in pest outbreaks</a:t>
            </a:r>
          </a:p>
        </p:txBody>
      </p:sp>
      <p:pic>
        <p:nvPicPr>
          <p:cNvPr id="8" name="Picture Placeholder 7" descr="A photo titled, crop productivity, shows an African man and an African child working on a dry field with few crops. A text reads, &quot;Globally, lower crop yields and more malnutrition.&quot;">
            <a:extLst>
              <a:ext uri="{FF2B5EF4-FFF2-40B4-BE49-F238E27FC236}">
                <a16:creationId xmlns:a16="http://schemas.microsoft.com/office/drawing/2014/main" id="{010B068D-071A-4BBF-B070-4A81BC0F407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917468" y="1737446"/>
            <a:ext cx="5990659" cy="4909776"/>
          </a:xfrm>
          <a:prstGeom prst="rect">
            <a:avLst/>
          </a:prstGeom>
        </p:spPr>
      </p:pic>
    </p:spTree>
    <p:extLst>
      <p:ext uri="{BB962C8B-B14F-4D97-AF65-F5344CB8AC3E}">
        <p14:creationId xmlns:p14="http://schemas.microsoft.com/office/powerpoint/2010/main" val="667344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904-09E7-419E-B27C-048461395D3E}"/>
              </a:ext>
            </a:extLst>
          </p:cNvPr>
          <p:cNvSpPr>
            <a:spLocks noGrp="1"/>
          </p:cNvSpPr>
          <p:nvPr>
            <p:ph type="title"/>
          </p:nvPr>
        </p:nvSpPr>
        <p:spPr/>
        <p:txBody>
          <a:bodyPr anchor="t"/>
          <a:lstStyle/>
          <a:p>
            <a:pPr algn="ctr"/>
            <a:r>
              <a:rPr lang="en-US" b="1" dirty="0"/>
              <a:t>IG 7c: Impacts of Climate Change</a:t>
            </a:r>
          </a:p>
        </p:txBody>
      </p:sp>
      <p:sp>
        <p:nvSpPr>
          <p:cNvPr id="3" name="Content Placeholder 2">
            <a:extLst>
              <a:ext uri="{FF2B5EF4-FFF2-40B4-BE49-F238E27FC236}">
                <a16:creationId xmlns:a16="http://schemas.microsoft.com/office/drawing/2014/main" id="{17D9F406-F9BC-4640-BD76-E0F18A481FE2}"/>
              </a:ext>
            </a:extLst>
          </p:cNvPr>
          <p:cNvSpPr>
            <a:spLocks noGrp="1"/>
          </p:cNvSpPr>
          <p:nvPr>
            <p:ph idx="1"/>
          </p:nvPr>
        </p:nvSpPr>
        <p:spPr>
          <a:xfrm>
            <a:off x="447675" y="1690688"/>
            <a:ext cx="4659630" cy="4351338"/>
          </a:xfrm>
        </p:spPr>
        <p:txBody>
          <a:bodyPr>
            <a:normAutofit/>
          </a:bodyPr>
          <a:lstStyle/>
          <a:p>
            <a:pPr>
              <a:lnSpc>
                <a:spcPct val="100000"/>
              </a:lnSpc>
            </a:pPr>
            <a:r>
              <a:rPr lang="en-US" dirty="0"/>
              <a:t>Increasing frequency and range of insect-borne diseases</a:t>
            </a:r>
          </a:p>
        </p:txBody>
      </p:sp>
      <p:pic>
        <p:nvPicPr>
          <p:cNvPr id="8" name="Picture Placeholder 7" descr="A photo titled, health impacts, shows an African nurse administering an injection to an African man. A text reads, &quot;Vector-borne tropical diseases spreading outside of the tropics; waterborne-disease outbreaks with flooding; more heat-related deaths.&quot;">
            <a:extLst>
              <a:ext uri="{FF2B5EF4-FFF2-40B4-BE49-F238E27FC236}">
                <a16:creationId xmlns:a16="http://schemas.microsoft.com/office/drawing/2014/main" id="{1E0072E8-2960-4EDA-B3CB-CFC0C0586E2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075755" y="1612013"/>
            <a:ext cx="5358617" cy="4909776"/>
          </a:xfrm>
          <a:prstGeom prst="rect">
            <a:avLst/>
          </a:prstGeom>
        </p:spPr>
      </p:pic>
    </p:spTree>
    <p:extLst>
      <p:ext uri="{BB962C8B-B14F-4D97-AF65-F5344CB8AC3E}">
        <p14:creationId xmlns:p14="http://schemas.microsoft.com/office/powerpoint/2010/main" val="1361315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904-09E7-419E-B27C-048461395D3E}"/>
              </a:ext>
            </a:extLst>
          </p:cNvPr>
          <p:cNvSpPr>
            <a:spLocks noGrp="1"/>
          </p:cNvSpPr>
          <p:nvPr>
            <p:ph type="title"/>
          </p:nvPr>
        </p:nvSpPr>
        <p:spPr/>
        <p:txBody>
          <a:bodyPr anchor="t"/>
          <a:lstStyle/>
          <a:p>
            <a:pPr algn="ctr"/>
            <a:r>
              <a:rPr lang="en-US" b="1" dirty="0"/>
              <a:t>IG 7d: Impacts of Climate Change</a:t>
            </a:r>
          </a:p>
        </p:txBody>
      </p:sp>
      <p:sp>
        <p:nvSpPr>
          <p:cNvPr id="3" name="Content Placeholder 2">
            <a:extLst>
              <a:ext uri="{FF2B5EF4-FFF2-40B4-BE49-F238E27FC236}">
                <a16:creationId xmlns:a16="http://schemas.microsoft.com/office/drawing/2014/main" id="{17D9F406-F9BC-4640-BD76-E0F18A481FE2}"/>
              </a:ext>
            </a:extLst>
          </p:cNvPr>
          <p:cNvSpPr>
            <a:spLocks noGrp="1"/>
          </p:cNvSpPr>
          <p:nvPr>
            <p:ph idx="1"/>
          </p:nvPr>
        </p:nvSpPr>
        <p:spPr>
          <a:xfrm>
            <a:off x="429673" y="1790556"/>
            <a:ext cx="5459730" cy="4351338"/>
          </a:xfrm>
        </p:spPr>
        <p:txBody>
          <a:bodyPr>
            <a:normAutofit/>
          </a:bodyPr>
          <a:lstStyle/>
          <a:p>
            <a:pPr>
              <a:lnSpc>
                <a:spcPct val="100000"/>
              </a:lnSpc>
            </a:pPr>
            <a:r>
              <a:rPr lang="en-US" dirty="0"/>
              <a:t>Wildlife population decline</a:t>
            </a:r>
          </a:p>
          <a:p>
            <a:pPr>
              <a:lnSpc>
                <a:spcPct val="100000"/>
              </a:lnSpc>
            </a:pPr>
            <a:r>
              <a:rPr lang="en-US" dirty="0"/>
              <a:t>The negative impact of rising temperatures and acidification on ocean communities</a:t>
            </a:r>
          </a:p>
        </p:txBody>
      </p:sp>
      <p:pic>
        <p:nvPicPr>
          <p:cNvPr id="8" name="Picture Placeholder 7" descr="A photo titled, biodiversity, shows a polar bear on an iceberg. A text reads, &quot;Benefit some species (range expansion or loss of competitors); harm other species (habitat or mutualistic partner loss).&quot;">
            <a:extLst>
              <a:ext uri="{FF2B5EF4-FFF2-40B4-BE49-F238E27FC236}">
                <a16:creationId xmlns:a16="http://schemas.microsoft.com/office/drawing/2014/main" id="{B27DF33B-E09C-4D6F-88F7-0FC60DE1F30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235923" y="1690688"/>
            <a:ext cx="5624259" cy="4909776"/>
          </a:xfrm>
          <a:prstGeom prst="rect">
            <a:avLst/>
          </a:prstGeom>
        </p:spPr>
      </p:pic>
    </p:spTree>
    <p:extLst>
      <p:ext uri="{BB962C8B-B14F-4D97-AF65-F5344CB8AC3E}">
        <p14:creationId xmlns:p14="http://schemas.microsoft.com/office/powerpoint/2010/main" val="3868623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904-09E7-419E-B27C-048461395D3E}"/>
              </a:ext>
            </a:extLst>
          </p:cNvPr>
          <p:cNvSpPr>
            <a:spLocks noGrp="1"/>
          </p:cNvSpPr>
          <p:nvPr>
            <p:ph type="title"/>
          </p:nvPr>
        </p:nvSpPr>
        <p:spPr/>
        <p:txBody>
          <a:bodyPr anchor="t"/>
          <a:lstStyle/>
          <a:p>
            <a:pPr algn="ctr"/>
            <a:r>
              <a:rPr lang="en-US" b="1" dirty="0"/>
              <a:t>IG 7e: Impacts of Climate Change</a:t>
            </a:r>
          </a:p>
        </p:txBody>
      </p:sp>
      <p:sp>
        <p:nvSpPr>
          <p:cNvPr id="3" name="Content Placeholder 2">
            <a:extLst>
              <a:ext uri="{FF2B5EF4-FFF2-40B4-BE49-F238E27FC236}">
                <a16:creationId xmlns:a16="http://schemas.microsoft.com/office/drawing/2014/main" id="{17D9F406-F9BC-4640-BD76-E0F18A481FE2}"/>
              </a:ext>
            </a:extLst>
          </p:cNvPr>
          <p:cNvSpPr>
            <a:spLocks noGrp="1"/>
          </p:cNvSpPr>
          <p:nvPr>
            <p:ph idx="1"/>
          </p:nvPr>
        </p:nvSpPr>
        <p:spPr>
          <a:xfrm>
            <a:off x="838200" y="1825625"/>
            <a:ext cx="5353050" cy="4351338"/>
          </a:xfrm>
        </p:spPr>
        <p:txBody>
          <a:bodyPr>
            <a:normAutofit/>
          </a:bodyPr>
          <a:lstStyle/>
          <a:p>
            <a:pPr>
              <a:lnSpc>
                <a:spcPct val="100000"/>
              </a:lnSpc>
              <a:spcBef>
                <a:spcPts val="624"/>
              </a:spcBef>
            </a:pPr>
            <a:r>
              <a:rPr lang="en-US" dirty="0"/>
              <a:t>Increased risk of fire</a:t>
            </a:r>
          </a:p>
          <a:p>
            <a:pPr lvl="1">
              <a:lnSpc>
                <a:spcPct val="100000"/>
              </a:lnSpc>
              <a:spcBef>
                <a:spcPts val="624"/>
              </a:spcBef>
            </a:pPr>
            <a:r>
              <a:rPr lang="en-US" sz="2600" dirty="0"/>
              <a:t>EX: Australia and the American West in 2020</a:t>
            </a:r>
          </a:p>
          <a:p>
            <a:pPr>
              <a:lnSpc>
                <a:spcPct val="100000"/>
              </a:lnSpc>
              <a:spcBef>
                <a:spcPts val="624"/>
              </a:spcBef>
            </a:pPr>
            <a:r>
              <a:rPr lang="en-US" sz="2800" dirty="0"/>
              <a:t>Increasing temperatures in inland cities</a:t>
            </a:r>
          </a:p>
        </p:txBody>
      </p:sp>
      <p:pic>
        <p:nvPicPr>
          <p:cNvPr id="8" name="Picture Placeholder 7" descr="A photo titled, fire risk, shows a stack of wood on the fire. A text reads, &quot;Increased incidence and risk of fire, causing major property or ecosystem damage.&quot;">
            <a:extLst>
              <a:ext uri="{FF2B5EF4-FFF2-40B4-BE49-F238E27FC236}">
                <a16:creationId xmlns:a16="http://schemas.microsoft.com/office/drawing/2014/main" id="{FB842C81-0F3D-460D-87B4-4D24EF99768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910694" y="1660738"/>
            <a:ext cx="5003950" cy="4057666"/>
          </a:xfrm>
          <a:prstGeom prst="rect">
            <a:avLst/>
          </a:prstGeom>
        </p:spPr>
      </p:pic>
    </p:spTree>
    <p:extLst>
      <p:ext uri="{BB962C8B-B14F-4D97-AF65-F5344CB8AC3E}">
        <p14:creationId xmlns:p14="http://schemas.microsoft.com/office/powerpoint/2010/main" val="40783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E58D-6C24-4F4A-BBD6-749D50811CB0}"/>
              </a:ext>
            </a:extLst>
          </p:cNvPr>
          <p:cNvSpPr>
            <a:spLocks noGrp="1"/>
          </p:cNvSpPr>
          <p:nvPr>
            <p:ph type="title"/>
          </p:nvPr>
        </p:nvSpPr>
        <p:spPr/>
        <p:txBody>
          <a:bodyPr anchor="t"/>
          <a:lstStyle/>
          <a:p>
            <a:r>
              <a:rPr lang="en-US" b="1" dirty="0"/>
              <a:t>Weather and Climate</a:t>
            </a:r>
          </a:p>
        </p:txBody>
      </p:sp>
      <p:sp>
        <p:nvSpPr>
          <p:cNvPr id="3" name="Content Placeholder 2">
            <a:extLst>
              <a:ext uri="{FF2B5EF4-FFF2-40B4-BE49-F238E27FC236}">
                <a16:creationId xmlns:a16="http://schemas.microsoft.com/office/drawing/2014/main" id="{93EA6719-F76E-46A8-B8D3-6D17C543387B}"/>
              </a:ext>
            </a:extLst>
          </p:cNvPr>
          <p:cNvSpPr>
            <a:spLocks noGrp="1"/>
          </p:cNvSpPr>
          <p:nvPr>
            <p:ph idx="1"/>
          </p:nvPr>
        </p:nvSpPr>
        <p:spPr/>
        <p:txBody>
          <a:bodyPr>
            <a:normAutofit/>
          </a:bodyPr>
          <a:lstStyle/>
          <a:p>
            <a:pPr marL="0" indent="0">
              <a:lnSpc>
                <a:spcPct val="100000"/>
              </a:lnSpc>
              <a:spcAft>
                <a:spcPts val="1200"/>
              </a:spcAft>
              <a:buNone/>
            </a:pPr>
            <a:r>
              <a:rPr lang="en-US" b="1" dirty="0">
                <a:solidFill>
                  <a:srgbClr val="0014FE"/>
                </a:solidFill>
              </a:rPr>
              <a:t>Key Terms</a:t>
            </a:r>
            <a:endParaRPr lang="en-US" b="1" dirty="0"/>
          </a:p>
          <a:p>
            <a:pPr>
              <a:lnSpc>
                <a:spcPct val="100000"/>
              </a:lnSpc>
            </a:pPr>
            <a:r>
              <a:rPr lang="en-US" b="1" dirty="0"/>
              <a:t>Weather</a:t>
            </a:r>
            <a:r>
              <a:rPr lang="en-US" dirty="0"/>
              <a:t>: the meteorological conditions in a given place on a given day</a:t>
            </a:r>
          </a:p>
          <a:p>
            <a:pPr>
              <a:lnSpc>
                <a:spcPct val="100000"/>
              </a:lnSpc>
            </a:pPr>
            <a:r>
              <a:rPr lang="en-US" b="1" dirty="0"/>
              <a:t>Climate</a:t>
            </a:r>
            <a:r>
              <a:rPr lang="en-US" dirty="0"/>
              <a:t>: long-term patterns or trends of meteorological conditions</a:t>
            </a:r>
          </a:p>
          <a:p>
            <a:pPr>
              <a:lnSpc>
                <a:spcPct val="100000"/>
              </a:lnSpc>
            </a:pPr>
            <a:r>
              <a:rPr lang="en-US" b="1" dirty="0"/>
              <a:t>Climate change</a:t>
            </a:r>
            <a:r>
              <a:rPr lang="en-US" dirty="0"/>
              <a:t>: alteration in the long-term patterns and statistical averages of meteorological events</a:t>
            </a:r>
          </a:p>
        </p:txBody>
      </p:sp>
    </p:spTree>
    <p:extLst>
      <p:ext uri="{BB962C8B-B14F-4D97-AF65-F5344CB8AC3E}">
        <p14:creationId xmlns:p14="http://schemas.microsoft.com/office/powerpoint/2010/main" val="457464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904-09E7-419E-B27C-048461395D3E}"/>
              </a:ext>
            </a:extLst>
          </p:cNvPr>
          <p:cNvSpPr>
            <a:spLocks noGrp="1"/>
          </p:cNvSpPr>
          <p:nvPr>
            <p:ph type="title"/>
          </p:nvPr>
        </p:nvSpPr>
        <p:spPr/>
        <p:txBody>
          <a:bodyPr anchor="t"/>
          <a:lstStyle/>
          <a:p>
            <a:pPr algn="ctr"/>
            <a:r>
              <a:rPr lang="en-US" b="1" dirty="0"/>
              <a:t>IG 7f: Impacts of Climate Change</a:t>
            </a:r>
          </a:p>
        </p:txBody>
      </p:sp>
      <p:sp>
        <p:nvSpPr>
          <p:cNvPr id="3" name="Content Placeholder 2">
            <a:extLst>
              <a:ext uri="{FF2B5EF4-FFF2-40B4-BE49-F238E27FC236}">
                <a16:creationId xmlns:a16="http://schemas.microsoft.com/office/drawing/2014/main" id="{17D9F406-F9BC-4640-BD76-E0F18A481FE2}"/>
              </a:ext>
            </a:extLst>
          </p:cNvPr>
          <p:cNvSpPr>
            <a:spLocks noGrp="1"/>
          </p:cNvSpPr>
          <p:nvPr>
            <p:ph idx="1"/>
          </p:nvPr>
        </p:nvSpPr>
        <p:spPr>
          <a:xfrm>
            <a:off x="838200" y="1825625"/>
            <a:ext cx="5495925" cy="4351338"/>
          </a:xfrm>
        </p:spPr>
        <p:txBody>
          <a:bodyPr>
            <a:normAutofit/>
          </a:bodyPr>
          <a:lstStyle/>
          <a:p>
            <a:pPr>
              <a:lnSpc>
                <a:spcPct val="100000"/>
              </a:lnSpc>
            </a:pPr>
            <a:r>
              <a:rPr lang="en-US" dirty="0"/>
              <a:t>Increasing health issues and property losses due to sea level rise and storm events</a:t>
            </a:r>
          </a:p>
          <a:p>
            <a:pPr lvl="1">
              <a:lnSpc>
                <a:spcPct val="100000"/>
              </a:lnSpc>
            </a:pPr>
            <a:r>
              <a:rPr lang="en-US" sz="2600" dirty="0"/>
              <a:t>EX: Two most active hurricane seasons in recorded history are 2005 and 2020.</a:t>
            </a:r>
          </a:p>
        </p:txBody>
      </p:sp>
      <p:pic>
        <p:nvPicPr>
          <p:cNvPr id="8" name="Picture Placeholder 7" descr="A photo titled, coastal erosion and flooding, shows rows of damaged houses on a flooded coast. A text reads, &quot;More health and property losses due to sea-level rise and storm events.&quot;">
            <a:extLst>
              <a:ext uri="{FF2B5EF4-FFF2-40B4-BE49-F238E27FC236}">
                <a16:creationId xmlns:a16="http://schemas.microsoft.com/office/drawing/2014/main" id="{4CD4F9DA-1B55-4DDB-B01F-13C4C9E8C9A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855372" y="1825625"/>
            <a:ext cx="5096307" cy="4463433"/>
          </a:xfrm>
          <a:prstGeom prst="rect">
            <a:avLst/>
          </a:prstGeom>
        </p:spPr>
      </p:pic>
    </p:spTree>
    <p:extLst>
      <p:ext uri="{BB962C8B-B14F-4D97-AF65-F5344CB8AC3E}">
        <p14:creationId xmlns:p14="http://schemas.microsoft.com/office/powerpoint/2010/main" val="19674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C34D-2EFA-4F78-A7CE-56ADCADD7066}"/>
              </a:ext>
            </a:extLst>
          </p:cNvPr>
          <p:cNvSpPr>
            <a:spLocks noGrp="1"/>
          </p:cNvSpPr>
          <p:nvPr>
            <p:ph type="title"/>
          </p:nvPr>
        </p:nvSpPr>
        <p:spPr/>
        <p:txBody>
          <a:bodyPr anchor="t"/>
          <a:lstStyle/>
          <a:p>
            <a:pPr algn="ctr"/>
            <a:r>
              <a:rPr lang="en-US" b="1" dirty="0"/>
              <a:t>VIII. What Actions Can We Take to Respond to a World with a Changing Climate?</a:t>
            </a:r>
          </a:p>
        </p:txBody>
      </p:sp>
      <p:sp>
        <p:nvSpPr>
          <p:cNvPr id="3" name="Content Placeholder 2">
            <a:extLst>
              <a:ext uri="{FF2B5EF4-FFF2-40B4-BE49-F238E27FC236}">
                <a16:creationId xmlns:a16="http://schemas.microsoft.com/office/drawing/2014/main" id="{59DC13EE-8E80-4D1F-98CB-805B14ED9DBD}"/>
              </a:ext>
            </a:extLst>
          </p:cNvPr>
          <p:cNvSpPr>
            <a:spLocks noGrp="1"/>
          </p:cNvSpPr>
          <p:nvPr>
            <p:ph idx="1"/>
          </p:nvPr>
        </p:nvSpPr>
        <p:spPr>
          <a:xfrm>
            <a:off x="838200" y="3135085"/>
            <a:ext cx="10515600" cy="3041877"/>
          </a:xfrm>
        </p:spPr>
        <p:txBody>
          <a:bodyPr/>
          <a:lstStyle/>
          <a:p>
            <a:pPr marL="0" indent="0">
              <a:buNone/>
            </a:pPr>
            <a:r>
              <a:rPr lang="en-US" b="1" dirty="0">
                <a:solidFill>
                  <a:srgbClr val="7030A0"/>
                </a:solidFill>
              </a:rPr>
              <a:t>Key Concept 8</a:t>
            </a:r>
            <a:r>
              <a:rPr lang="en-US" dirty="0">
                <a:solidFill>
                  <a:srgbClr val="7030A0"/>
                </a:solidFill>
              </a:rPr>
              <a:t>: </a:t>
            </a:r>
            <a:r>
              <a:rPr lang="en-US" dirty="0"/>
              <a:t>Responding to climate change will require both steps that try to reduce future warming (mitigation) and steps to deal with inevitable warming (adaptation).</a:t>
            </a:r>
          </a:p>
        </p:txBody>
      </p:sp>
    </p:spTree>
    <p:extLst>
      <p:ext uri="{BB962C8B-B14F-4D97-AF65-F5344CB8AC3E}">
        <p14:creationId xmlns:p14="http://schemas.microsoft.com/office/powerpoint/2010/main" val="426506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29C5-EB35-454B-95D8-6A0AA5E58706}"/>
              </a:ext>
            </a:extLst>
          </p:cNvPr>
          <p:cNvSpPr>
            <a:spLocks noGrp="1"/>
          </p:cNvSpPr>
          <p:nvPr>
            <p:ph type="title"/>
          </p:nvPr>
        </p:nvSpPr>
        <p:spPr/>
        <p:txBody>
          <a:bodyPr anchor="t"/>
          <a:lstStyle/>
          <a:p>
            <a:r>
              <a:rPr lang="en-US" b="1" dirty="0"/>
              <a:t>Responses to Climate Change</a:t>
            </a:r>
          </a:p>
        </p:txBody>
      </p:sp>
      <p:sp>
        <p:nvSpPr>
          <p:cNvPr id="3" name="Content Placeholder 2">
            <a:extLst>
              <a:ext uri="{FF2B5EF4-FFF2-40B4-BE49-F238E27FC236}">
                <a16:creationId xmlns:a16="http://schemas.microsoft.com/office/drawing/2014/main" id="{78CD0131-2CEE-4538-8EA8-0B2C1B2AFA9B}"/>
              </a:ext>
            </a:extLst>
          </p:cNvPr>
          <p:cNvSpPr>
            <a:spLocks noGrp="1"/>
          </p:cNvSpPr>
          <p:nvPr>
            <p:ph idx="1"/>
          </p:nvPr>
        </p:nvSpPr>
        <p:spPr>
          <a:xfrm>
            <a:off x="838200" y="1825624"/>
            <a:ext cx="10515600" cy="4758055"/>
          </a:xfrm>
        </p:spPr>
        <p:txBody>
          <a:bodyPr>
            <a:normAutofit/>
          </a:bodyPr>
          <a:lstStyle/>
          <a:p>
            <a:pPr marL="0" indent="0">
              <a:lnSpc>
                <a:spcPct val="100000"/>
              </a:lnSpc>
              <a:spcAft>
                <a:spcPts val="1200"/>
              </a:spcAft>
              <a:buNone/>
            </a:pPr>
            <a:r>
              <a:rPr lang="en-US" b="1" dirty="0">
                <a:solidFill>
                  <a:srgbClr val="0014FE"/>
                </a:solidFill>
              </a:rPr>
              <a:t>Key Terms</a:t>
            </a:r>
            <a:endParaRPr lang="en-US" sz="2400" b="1" dirty="0"/>
          </a:p>
          <a:p>
            <a:pPr>
              <a:lnSpc>
                <a:spcPct val="100000"/>
              </a:lnSpc>
            </a:pPr>
            <a:r>
              <a:rPr lang="en-US" b="1" dirty="0"/>
              <a:t>Climate mitigation</a:t>
            </a:r>
            <a:r>
              <a:rPr lang="en-US" dirty="0"/>
              <a:t>: efforts to minimize the extent or impact of climate change</a:t>
            </a:r>
          </a:p>
          <a:p>
            <a:pPr lvl="1">
              <a:lnSpc>
                <a:spcPct val="100000"/>
              </a:lnSpc>
            </a:pPr>
            <a:r>
              <a:rPr lang="en-US" sz="2600" dirty="0"/>
              <a:t>Includes attempts to seriously curb the amount of greenhouse gases we are releasing and steps to remove CO</a:t>
            </a:r>
            <a:r>
              <a:rPr lang="en-US" sz="2600" baseline="-25000" dirty="0"/>
              <a:t>2</a:t>
            </a:r>
            <a:r>
              <a:rPr lang="en-US" sz="2600" dirty="0"/>
              <a:t> from the air</a:t>
            </a:r>
          </a:p>
          <a:p>
            <a:pPr>
              <a:lnSpc>
                <a:spcPct val="100000"/>
              </a:lnSpc>
            </a:pPr>
            <a:r>
              <a:rPr lang="en-US" b="1" dirty="0"/>
              <a:t>carbon taxes:</a:t>
            </a:r>
            <a:r>
              <a:rPr lang="en-US" dirty="0"/>
              <a:t> governmental fees imposed on activities that release greenhouse gases into the atmosphere</a:t>
            </a:r>
          </a:p>
          <a:p>
            <a:pPr>
              <a:lnSpc>
                <a:spcPct val="100000"/>
              </a:lnSpc>
            </a:pPr>
            <a:r>
              <a:rPr lang="en-US" b="1" dirty="0"/>
              <a:t>Climate adaptation</a:t>
            </a:r>
            <a:r>
              <a:rPr lang="en-US" dirty="0"/>
              <a:t>: efforts to help deal with existing or impending climate change problems</a:t>
            </a:r>
          </a:p>
        </p:txBody>
      </p:sp>
    </p:spTree>
    <p:extLst>
      <p:ext uri="{BB962C8B-B14F-4D97-AF65-F5344CB8AC3E}">
        <p14:creationId xmlns:p14="http://schemas.microsoft.com/office/powerpoint/2010/main" val="309062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9910-90C7-48DB-A627-48E8B6342146}"/>
              </a:ext>
            </a:extLst>
          </p:cNvPr>
          <p:cNvSpPr>
            <a:spLocks noGrp="1"/>
          </p:cNvSpPr>
          <p:nvPr>
            <p:ph type="title"/>
          </p:nvPr>
        </p:nvSpPr>
        <p:spPr/>
        <p:txBody>
          <a:bodyPr anchor="t"/>
          <a:lstStyle/>
          <a:p>
            <a:pPr algn="ctr"/>
            <a:r>
              <a:rPr lang="en-US" b="1" dirty="0"/>
              <a:t>IG 8a: Responding to Climate Change</a:t>
            </a:r>
          </a:p>
        </p:txBody>
      </p:sp>
      <p:pic>
        <p:nvPicPr>
          <p:cNvPr id="8" name="Picture Placeholder 7" descr="An infographic shows the responses to climate change.&#10;The following two approaches are needed:&#10;Adaptation: Responding in the following ways to the warming that has already or will inevitably occur: Improve disease surveillance; improve sanitation in flood-prone areas; Plant crops to match new climate; Capture and conserve water; Erect coastal barriers to deal with sea-level rise; relocate coastal communities; Pursue better fire prevention management; Provide migration corridors for wildlife and wildlife preserves.&#10;Mitigation: Preventing further warming by addressing the causes of climate change in the following ways: Pursue carbon capture and sequestration; Use sustainable (non-fossil fuel) and nuclear energy; Pursue energy efficiency; Use waste management practices that decrease the release of methane; Stop deforestation; pursue reforestation projects; Use agricultural practices that prevent the release of methane.">
            <a:extLst>
              <a:ext uri="{FF2B5EF4-FFF2-40B4-BE49-F238E27FC236}">
                <a16:creationId xmlns:a16="http://schemas.microsoft.com/office/drawing/2014/main" id="{98F5E763-1D04-4E1E-BF2F-FC2F8116EB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628826"/>
            <a:ext cx="9387840" cy="4385462"/>
          </a:xfrm>
          <a:prstGeom prst="rect">
            <a:avLst/>
          </a:prstGeom>
        </p:spPr>
      </p:pic>
    </p:spTree>
    <p:extLst>
      <p:ext uri="{BB962C8B-B14F-4D97-AF65-F5344CB8AC3E}">
        <p14:creationId xmlns:p14="http://schemas.microsoft.com/office/powerpoint/2010/main" val="1736690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9910-90C7-48DB-A627-48E8B6342146}"/>
              </a:ext>
            </a:extLst>
          </p:cNvPr>
          <p:cNvSpPr>
            <a:spLocks noGrp="1"/>
          </p:cNvSpPr>
          <p:nvPr>
            <p:ph type="title"/>
          </p:nvPr>
        </p:nvSpPr>
        <p:spPr/>
        <p:txBody>
          <a:bodyPr anchor="t"/>
          <a:lstStyle/>
          <a:p>
            <a:pPr algn="ctr"/>
            <a:r>
              <a:rPr lang="en-US" b="1" dirty="0"/>
              <a:t>IG 8b: Responding to Climate Change</a:t>
            </a:r>
          </a:p>
        </p:txBody>
      </p:sp>
      <p:pic>
        <p:nvPicPr>
          <p:cNvPr id="8" name="Picture Placeholder 7" descr="A graph shows fossil fuel emissions (gigatons carbon per year) versus the time in years. &#10;The current emission level is at 8 gigatons carbon per year and the current trajectory (presented as a dotted line pointing in the top-right direction) would double emissions (more than 16 gigatons carbon per year) by 2050. A flat path is at 8 gigatons carbon per year and traverses from the current year to beyond the year 2050. The area between the current trajectory and the flat path forms a right triangle labeled &quot;Stabilization triangle.&quot; It is divided into several wedges. Text reads, &quot;Stabilization triangle: Any of 8 of 15 proposed actions (wedges) would prevent atmospheric carbon dioxide from exceeding 500 parts per million.&quot; The following are the wedge examples. Wedge 1: Agriculture: Employ farming methods that return or keep carbon in soil. Wedge 2: Forests: Halt deforestation by 2050. Wedge 3: Nuclear power: Triple nuclear power production. Wedge 4: Coal: Replace coal with natural gas at 1,400 electrical power plants. Wedges 5 and 6: Sustainable energy: Install 1 million 2-megawatt windmills; Increase solar power generation by a factor of 100 by 2050. Wedge 7: Energy efficiency: Double fuel economy of 2 billion cars or improve energy efficiency of buildings by 25 percent. Wedge 8: Conservation: Reduce miles driven by vehicles by 50 percent (with more mass transit). A callout points to a wedge and reads, &quot;1 wedge prevents 25 gigatons of carbon from being released over a 50-year period.&quot;">
            <a:extLst>
              <a:ext uri="{FF2B5EF4-FFF2-40B4-BE49-F238E27FC236}">
                <a16:creationId xmlns:a16="http://schemas.microsoft.com/office/drawing/2014/main" id="{4C6BE54D-E540-48B1-93B2-01E74526384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552321"/>
            <a:ext cx="9387840" cy="4559808"/>
          </a:xfrm>
          <a:prstGeom prst="rect">
            <a:avLst/>
          </a:prstGeom>
        </p:spPr>
      </p:pic>
    </p:spTree>
    <p:extLst>
      <p:ext uri="{BB962C8B-B14F-4D97-AF65-F5344CB8AC3E}">
        <p14:creationId xmlns:p14="http://schemas.microsoft.com/office/powerpoint/2010/main" val="1057582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BED7-0223-4359-867E-17F1D1A90E3D}"/>
              </a:ext>
            </a:extLst>
          </p:cNvPr>
          <p:cNvSpPr>
            <a:spLocks noGrp="1"/>
          </p:cNvSpPr>
          <p:nvPr>
            <p:ph type="title"/>
          </p:nvPr>
        </p:nvSpPr>
        <p:spPr/>
        <p:txBody>
          <a:bodyPr anchor="t"/>
          <a:lstStyle/>
          <a:p>
            <a:r>
              <a:rPr lang="en-US" b="1" dirty="0"/>
              <a:t>Policies that Address Climate Change</a:t>
            </a:r>
          </a:p>
        </p:txBody>
      </p:sp>
      <p:sp>
        <p:nvSpPr>
          <p:cNvPr id="3" name="Content Placeholder 2">
            <a:extLst>
              <a:ext uri="{FF2B5EF4-FFF2-40B4-BE49-F238E27FC236}">
                <a16:creationId xmlns:a16="http://schemas.microsoft.com/office/drawing/2014/main" id="{D702F455-1925-4B5B-8EC8-95FC9A2AFB92}"/>
              </a:ext>
            </a:extLst>
          </p:cNvPr>
          <p:cNvSpPr>
            <a:spLocks noGrp="1"/>
          </p:cNvSpPr>
          <p:nvPr>
            <p:ph idx="1"/>
          </p:nvPr>
        </p:nvSpPr>
        <p:spPr>
          <a:xfrm>
            <a:off x="838200" y="1825625"/>
            <a:ext cx="10515600" cy="4667250"/>
          </a:xfrm>
        </p:spPr>
        <p:txBody>
          <a:bodyPr>
            <a:noAutofit/>
          </a:bodyPr>
          <a:lstStyle/>
          <a:p>
            <a:pPr>
              <a:lnSpc>
                <a:spcPct val="100000"/>
              </a:lnSpc>
            </a:pPr>
            <a:r>
              <a:rPr lang="en-US" sz="2600" i="1" dirty="0"/>
              <a:t>1992 United Nations Framework Convention of Climate Change (UNFCCC)</a:t>
            </a:r>
            <a:r>
              <a:rPr lang="en-US" sz="2600" dirty="0"/>
              <a:t>:</a:t>
            </a:r>
          </a:p>
          <a:p>
            <a:pPr lvl="1">
              <a:lnSpc>
                <a:spcPct val="100000"/>
              </a:lnSpc>
            </a:pPr>
            <a:r>
              <a:rPr lang="en-US" dirty="0"/>
              <a:t>Recognized the need to address climate change</a:t>
            </a:r>
          </a:p>
          <a:p>
            <a:pPr lvl="1">
              <a:lnSpc>
                <a:spcPct val="100000"/>
              </a:lnSpc>
            </a:pPr>
            <a:r>
              <a:rPr lang="en-US" dirty="0"/>
              <a:t>Most of the world’s nations, including the United States, signed on, agreeing to cooperate</a:t>
            </a:r>
          </a:p>
          <a:p>
            <a:pPr>
              <a:lnSpc>
                <a:spcPct val="100000"/>
              </a:lnSpc>
            </a:pPr>
            <a:r>
              <a:rPr lang="en-US" sz="2600" dirty="0"/>
              <a:t>The Kyoto Protocol (1997):</a:t>
            </a:r>
          </a:p>
          <a:p>
            <a:pPr lvl="1">
              <a:lnSpc>
                <a:spcPct val="100000"/>
              </a:lnSpc>
            </a:pPr>
            <a:r>
              <a:rPr lang="en-US" dirty="0"/>
              <a:t>An international treaty that laid out steps to be taken to mitigate climate change</a:t>
            </a:r>
          </a:p>
          <a:p>
            <a:pPr lvl="1">
              <a:lnSpc>
                <a:spcPct val="100000"/>
              </a:lnSpc>
            </a:pPr>
            <a:r>
              <a:rPr lang="en-US" dirty="0"/>
              <a:t>Set different but specific targets for the reduction of CO</a:t>
            </a:r>
            <a:r>
              <a:rPr lang="en-US" baseline="-25000" dirty="0"/>
              <a:t>2</a:t>
            </a:r>
            <a:r>
              <a:rPr lang="en-US" dirty="0"/>
              <a:t> emissions for various countries</a:t>
            </a:r>
          </a:p>
          <a:p>
            <a:pPr lvl="1">
              <a:lnSpc>
                <a:spcPct val="100000"/>
              </a:lnSpc>
            </a:pPr>
            <a:r>
              <a:rPr lang="en-US" dirty="0"/>
              <a:t>United States did not ratify the protocol</a:t>
            </a:r>
          </a:p>
          <a:p>
            <a:pPr lvl="1">
              <a:lnSpc>
                <a:spcPct val="100000"/>
              </a:lnSpc>
            </a:pPr>
            <a:r>
              <a:rPr lang="en-US" dirty="0"/>
              <a:t>Expired in 2012</a:t>
            </a:r>
          </a:p>
        </p:txBody>
      </p:sp>
    </p:spTree>
    <p:extLst>
      <p:ext uri="{BB962C8B-B14F-4D97-AF65-F5344CB8AC3E}">
        <p14:creationId xmlns:p14="http://schemas.microsoft.com/office/powerpoint/2010/main" val="41822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887-AE88-4407-A4A4-B06904D61DF8}"/>
              </a:ext>
            </a:extLst>
          </p:cNvPr>
          <p:cNvSpPr>
            <a:spLocks noGrp="1"/>
          </p:cNvSpPr>
          <p:nvPr>
            <p:ph type="title"/>
          </p:nvPr>
        </p:nvSpPr>
        <p:spPr/>
        <p:txBody>
          <a:bodyPr anchor="t"/>
          <a:lstStyle/>
          <a:p>
            <a:r>
              <a:rPr lang="en-US" b="1" dirty="0"/>
              <a:t>2016 Paris Agreement</a:t>
            </a:r>
          </a:p>
        </p:txBody>
      </p:sp>
      <p:sp>
        <p:nvSpPr>
          <p:cNvPr id="3" name="Content Placeholder 2">
            <a:extLst>
              <a:ext uri="{FF2B5EF4-FFF2-40B4-BE49-F238E27FC236}">
                <a16:creationId xmlns:a16="http://schemas.microsoft.com/office/drawing/2014/main" id="{103E7ADE-83CD-47CA-8066-43EE7A26926F}"/>
              </a:ext>
            </a:extLst>
          </p:cNvPr>
          <p:cNvSpPr>
            <a:spLocks noGrp="1"/>
          </p:cNvSpPr>
          <p:nvPr>
            <p:ph idx="1"/>
          </p:nvPr>
        </p:nvSpPr>
        <p:spPr>
          <a:xfrm>
            <a:off x="392430" y="1474470"/>
            <a:ext cx="5913120" cy="4691063"/>
          </a:xfrm>
        </p:spPr>
        <p:txBody>
          <a:bodyPr>
            <a:normAutofit/>
          </a:bodyPr>
          <a:lstStyle/>
          <a:p>
            <a:pPr>
              <a:lnSpc>
                <a:spcPct val="100000"/>
              </a:lnSpc>
            </a:pPr>
            <a:r>
              <a:rPr lang="en-US" sz="2400" i="1" dirty="0"/>
              <a:t>2016 Paris Agreement </a:t>
            </a:r>
            <a:r>
              <a:rPr lang="en-US" sz="2400" dirty="0"/>
              <a:t>replaced the Kyoto agreement</a:t>
            </a:r>
          </a:p>
          <a:p>
            <a:pPr lvl="1">
              <a:lnSpc>
                <a:spcPct val="100000"/>
              </a:lnSpc>
            </a:pPr>
            <a:r>
              <a:rPr lang="en-US" sz="2200" dirty="0"/>
              <a:t>Allowed nations to set their own targets, with a goal of keeping warming “well below 2°C” above preindustrial levels, preferably capping warming at 1.5°C </a:t>
            </a:r>
          </a:p>
          <a:p>
            <a:pPr lvl="1">
              <a:lnSpc>
                <a:spcPct val="100000"/>
              </a:lnSpc>
            </a:pPr>
            <a:r>
              <a:rPr lang="en-US" sz="2200" dirty="0"/>
              <a:t>Paris Agreement signed by most nations of the world, including then U.S. president Barack Obama.</a:t>
            </a:r>
          </a:p>
          <a:p>
            <a:pPr lvl="1">
              <a:lnSpc>
                <a:spcPct val="100000"/>
              </a:lnSpc>
            </a:pPr>
            <a:r>
              <a:rPr lang="en-US" sz="2200" dirty="0"/>
              <a:t>2017: President Donald Trump withdrew the United States from the agreement; formal notification was submitted in 2019. </a:t>
            </a:r>
          </a:p>
        </p:txBody>
      </p:sp>
      <p:pic>
        <p:nvPicPr>
          <p:cNvPr id="8" name="Picture Placeholder 7" descr="A photo shows the piers of the gates on River Thames.">
            <a:extLst>
              <a:ext uri="{FF2B5EF4-FFF2-40B4-BE49-F238E27FC236}">
                <a16:creationId xmlns:a16="http://schemas.microsoft.com/office/drawing/2014/main" id="{D73022CB-27D4-4801-9232-AFA52067BE5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604895" y="1581853"/>
            <a:ext cx="5299191" cy="3694294"/>
          </a:xfrm>
          <a:prstGeom prst="rect">
            <a:avLst/>
          </a:prstGeom>
        </p:spPr>
      </p:pic>
    </p:spTree>
    <p:extLst>
      <p:ext uri="{BB962C8B-B14F-4D97-AF65-F5344CB8AC3E}">
        <p14:creationId xmlns:p14="http://schemas.microsoft.com/office/powerpoint/2010/main" val="855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887-AE88-4407-A4A4-B06904D61DF8}"/>
              </a:ext>
            </a:extLst>
          </p:cNvPr>
          <p:cNvSpPr>
            <a:spLocks noGrp="1"/>
          </p:cNvSpPr>
          <p:nvPr>
            <p:ph type="title"/>
          </p:nvPr>
        </p:nvSpPr>
        <p:spPr/>
        <p:txBody>
          <a:bodyPr anchor="t"/>
          <a:lstStyle/>
          <a:p>
            <a:r>
              <a:rPr lang="en-US" b="1" dirty="0"/>
              <a:t>Closing the Gap</a:t>
            </a:r>
          </a:p>
        </p:txBody>
      </p:sp>
      <p:sp>
        <p:nvSpPr>
          <p:cNvPr id="3" name="Content Placeholder 2">
            <a:extLst>
              <a:ext uri="{FF2B5EF4-FFF2-40B4-BE49-F238E27FC236}">
                <a16:creationId xmlns:a16="http://schemas.microsoft.com/office/drawing/2014/main" id="{103E7ADE-83CD-47CA-8066-43EE7A26926F}"/>
              </a:ext>
            </a:extLst>
          </p:cNvPr>
          <p:cNvSpPr>
            <a:spLocks noGrp="1"/>
          </p:cNvSpPr>
          <p:nvPr>
            <p:ph idx="1"/>
          </p:nvPr>
        </p:nvSpPr>
        <p:spPr>
          <a:xfrm>
            <a:off x="510540" y="1690688"/>
            <a:ext cx="5137843" cy="4351338"/>
          </a:xfrm>
        </p:spPr>
        <p:txBody>
          <a:bodyPr>
            <a:normAutofit/>
          </a:bodyPr>
          <a:lstStyle/>
          <a:p>
            <a:pPr>
              <a:lnSpc>
                <a:spcPct val="100000"/>
              </a:lnSpc>
            </a:pPr>
            <a:r>
              <a:rPr lang="en-US" dirty="0"/>
              <a:t>Especially in the United States, there is still a large gap between what scientists know and what the public understands.</a:t>
            </a:r>
          </a:p>
          <a:p>
            <a:pPr>
              <a:lnSpc>
                <a:spcPct val="100000"/>
              </a:lnSpc>
            </a:pPr>
            <a:r>
              <a:rPr lang="en-US" sz="2800" dirty="0"/>
              <a:t>This creates a problem for dealing with climate change.</a:t>
            </a:r>
          </a:p>
        </p:txBody>
      </p:sp>
      <p:pic>
        <p:nvPicPr>
          <p:cNvPr id="10" name="Picture Placeholder 9" descr="A photo shows the piers of the gates on River Thames.">
            <a:extLst>
              <a:ext uri="{FF2B5EF4-FFF2-40B4-BE49-F238E27FC236}">
                <a16:creationId xmlns:a16="http://schemas.microsoft.com/office/drawing/2014/main" id="{FDF327D7-32F3-4A2D-AB00-82C01966502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543618" y="1799616"/>
            <a:ext cx="5299191" cy="3694294"/>
          </a:xfrm>
          <a:prstGeom prst="rect">
            <a:avLst/>
          </a:prstGeom>
        </p:spPr>
      </p:pic>
      <p:sp>
        <p:nvSpPr>
          <p:cNvPr id="7" name="Content Placeholder 6">
            <a:extLst>
              <a:ext uri="{FF2B5EF4-FFF2-40B4-BE49-F238E27FC236}">
                <a16:creationId xmlns:a16="http://schemas.microsoft.com/office/drawing/2014/main" id="{6E0961CF-EDB2-458E-8133-533F8F735ED0}"/>
              </a:ext>
            </a:extLst>
          </p:cNvPr>
          <p:cNvSpPr>
            <a:spLocks noGrp="1"/>
          </p:cNvSpPr>
          <p:nvPr>
            <p:ph sz="quarter" idx="13"/>
          </p:nvPr>
        </p:nvSpPr>
        <p:spPr>
          <a:xfrm>
            <a:off x="6543618" y="5635625"/>
            <a:ext cx="5137842" cy="857250"/>
          </a:xfrm>
        </p:spPr>
        <p:txBody>
          <a:bodyPr>
            <a:normAutofit/>
          </a:bodyPr>
          <a:lstStyle/>
          <a:p>
            <a:pPr marL="0" indent="0">
              <a:lnSpc>
                <a:spcPct val="100000"/>
              </a:lnSpc>
              <a:buNone/>
            </a:pPr>
            <a:r>
              <a:rPr lang="en-US" sz="2000" dirty="0"/>
              <a:t>Gates on the River Thames that close to protect London from flooding</a:t>
            </a:r>
          </a:p>
        </p:txBody>
      </p:sp>
    </p:spTree>
    <p:extLst>
      <p:ext uri="{BB962C8B-B14F-4D97-AF65-F5344CB8AC3E}">
        <p14:creationId xmlns:p14="http://schemas.microsoft.com/office/powerpoint/2010/main" val="194523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5362-1D32-4163-97A9-09350D727A11}"/>
              </a:ext>
            </a:extLst>
          </p:cNvPr>
          <p:cNvSpPr>
            <a:spLocks noGrp="1"/>
          </p:cNvSpPr>
          <p:nvPr>
            <p:ph type="title"/>
          </p:nvPr>
        </p:nvSpPr>
        <p:spPr/>
        <p:txBody>
          <a:bodyPr anchor="t"/>
          <a:lstStyle/>
          <a:p>
            <a:pPr algn="ctr"/>
            <a:r>
              <a:rPr lang="en-US" b="1" dirty="0"/>
              <a:t>IG 8c: Future Warming Depends on Our Response</a:t>
            </a:r>
          </a:p>
        </p:txBody>
      </p:sp>
      <p:pic>
        <p:nvPicPr>
          <p:cNvPr id="8" name="Picture Placeholder 7" descr="A graph shows the extent of global warming and the impact of the Paris Agreement.&#10;The bar graph shows the projected warming by 2100 versus the temperature (degrees Celsius over preindustrial times). The data are as follows: Warming already experienced: 0.9 degree Celsius over preindustrial times; maximum threshold: 2 degrees Celsius over preindustrial times; If Paris pledges are met: 2.8 degrees Celsius over preindustrial times; If current policies are continued: 3.0 degrees Celsius over preindustrial times; No further action: 4.45 degrees Celsius over preindustrial times.">
            <a:extLst>
              <a:ext uri="{FF2B5EF4-FFF2-40B4-BE49-F238E27FC236}">
                <a16:creationId xmlns:a16="http://schemas.microsoft.com/office/drawing/2014/main" id="{3FAD4B6B-8162-43B4-95E6-A5C67F672C6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852615"/>
            <a:ext cx="7758545" cy="4594167"/>
          </a:xfrm>
          <a:prstGeom prst="rect">
            <a:avLst/>
          </a:prstGeom>
        </p:spPr>
      </p:pic>
    </p:spTree>
    <p:extLst>
      <p:ext uri="{BB962C8B-B14F-4D97-AF65-F5344CB8AC3E}">
        <p14:creationId xmlns:p14="http://schemas.microsoft.com/office/powerpoint/2010/main" val="3041792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FC3D-F9FD-4ACD-AC78-CF4A4B6109FD}"/>
              </a:ext>
            </a:extLst>
          </p:cNvPr>
          <p:cNvSpPr>
            <a:spLocks noGrp="1"/>
          </p:cNvSpPr>
          <p:nvPr>
            <p:ph type="title"/>
          </p:nvPr>
        </p:nvSpPr>
        <p:spPr/>
        <p:txBody>
          <a:bodyPr anchor="t"/>
          <a:lstStyle/>
          <a:p>
            <a:pPr algn="ctr"/>
            <a:r>
              <a:rPr lang="en-US" b="1" dirty="0"/>
              <a:t>Summary</a:t>
            </a:r>
          </a:p>
        </p:txBody>
      </p:sp>
      <p:sp>
        <p:nvSpPr>
          <p:cNvPr id="3" name="Content Placeholder 2">
            <a:extLst>
              <a:ext uri="{FF2B5EF4-FFF2-40B4-BE49-F238E27FC236}">
                <a16:creationId xmlns:a16="http://schemas.microsoft.com/office/drawing/2014/main" id="{F297E5E4-0D9B-42DC-A6D5-241A29240DE2}"/>
              </a:ext>
            </a:extLst>
          </p:cNvPr>
          <p:cNvSpPr>
            <a:spLocks noGrp="1"/>
          </p:cNvSpPr>
          <p:nvPr>
            <p:ph idx="1"/>
          </p:nvPr>
        </p:nvSpPr>
        <p:spPr>
          <a:xfrm>
            <a:off x="838200" y="1533525"/>
            <a:ext cx="10751820" cy="4959350"/>
          </a:xfrm>
        </p:spPr>
        <p:txBody>
          <a:bodyPr>
            <a:normAutofit/>
          </a:bodyPr>
          <a:lstStyle/>
          <a:p>
            <a:pPr>
              <a:lnSpc>
                <a:spcPct val="100000"/>
              </a:lnSpc>
            </a:pPr>
            <a:r>
              <a:rPr lang="en-US" sz="2400" dirty="0"/>
              <a:t>For climate change, what is the majority conclusion?</a:t>
            </a:r>
          </a:p>
          <a:p>
            <a:pPr>
              <a:lnSpc>
                <a:spcPct val="100000"/>
              </a:lnSpc>
            </a:pPr>
            <a:r>
              <a:rPr lang="en-US" sz="2400" dirty="0"/>
              <a:t>As stated in a 2017 </a:t>
            </a:r>
            <a:r>
              <a:rPr lang="en-US" sz="2400" i="1" dirty="0"/>
              <a:t>National Geographic </a:t>
            </a:r>
            <a:r>
              <a:rPr lang="en-US" sz="2400" dirty="0"/>
              <a:t>article, the scientific consensus is strong on these three points: “The world is warming. It’s because of us. We’re sure.”</a:t>
            </a:r>
          </a:p>
          <a:p>
            <a:pPr>
              <a:lnSpc>
                <a:spcPct val="100000"/>
              </a:lnSpc>
            </a:pPr>
            <a:r>
              <a:rPr lang="en-US" sz="2400" dirty="0"/>
              <a:t>Many nations are standing by their Paris commitments, agreeing with the scientists, policy makers, and citizens who are advocating for the </a:t>
            </a:r>
            <a:r>
              <a:rPr lang="en-US" sz="2400" i="1" dirty="0"/>
              <a:t>precautionary principle</a:t>
            </a:r>
            <a:r>
              <a:rPr lang="en-US" sz="2400" dirty="0"/>
              <a:t> choosing to act in the face of uncertainty because the stakes are so high.</a:t>
            </a:r>
          </a:p>
          <a:p>
            <a:pPr>
              <a:lnSpc>
                <a:spcPct val="100000"/>
              </a:lnSpc>
            </a:pPr>
            <a:r>
              <a:rPr lang="en-US" sz="2400" dirty="0"/>
              <a:t>It remains uncertain how fast climate impacts will unfold, how bad they might be, and when we might reach a tipping point.</a:t>
            </a:r>
          </a:p>
          <a:p>
            <a:pPr>
              <a:lnSpc>
                <a:spcPct val="100000"/>
              </a:lnSpc>
            </a:pPr>
            <a:r>
              <a:rPr lang="en-US" sz="2400" dirty="0"/>
              <a:t>What we do know is that the sooner we act, the better chance we have of successfully addressing the problem.</a:t>
            </a:r>
          </a:p>
        </p:txBody>
      </p:sp>
    </p:spTree>
    <p:extLst>
      <p:ext uri="{BB962C8B-B14F-4D97-AF65-F5344CB8AC3E}">
        <p14:creationId xmlns:p14="http://schemas.microsoft.com/office/powerpoint/2010/main" val="22299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5B6C-B3F4-4F0C-A9D5-CE85F33A2360}"/>
              </a:ext>
            </a:extLst>
          </p:cNvPr>
          <p:cNvSpPr>
            <a:spLocks noGrp="1"/>
          </p:cNvSpPr>
          <p:nvPr>
            <p:ph type="title"/>
          </p:nvPr>
        </p:nvSpPr>
        <p:spPr/>
        <p:txBody>
          <a:bodyPr anchor="t"/>
          <a:lstStyle/>
          <a:p>
            <a:r>
              <a:rPr lang="en-US" b="1" dirty="0"/>
              <a:t>Effects of Climate Change</a:t>
            </a:r>
          </a:p>
        </p:txBody>
      </p:sp>
      <p:sp>
        <p:nvSpPr>
          <p:cNvPr id="3" name="Content Placeholder 2">
            <a:extLst>
              <a:ext uri="{FF2B5EF4-FFF2-40B4-BE49-F238E27FC236}">
                <a16:creationId xmlns:a16="http://schemas.microsoft.com/office/drawing/2014/main" id="{814DD2A9-C7FF-47F2-8251-949C482BC113}"/>
              </a:ext>
            </a:extLst>
          </p:cNvPr>
          <p:cNvSpPr>
            <a:spLocks noGrp="1"/>
          </p:cNvSpPr>
          <p:nvPr>
            <p:ph idx="1"/>
          </p:nvPr>
        </p:nvSpPr>
        <p:spPr>
          <a:xfrm>
            <a:off x="838200" y="1577340"/>
            <a:ext cx="10515600" cy="4915535"/>
          </a:xfrm>
        </p:spPr>
        <p:txBody>
          <a:bodyPr>
            <a:normAutofit/>
          </a:bodyPr>
          <a:lstStyle/>
          <a:p>
            <a:pPr lvl="1">
              <a:lnSpc>
                <a:spcPct val="100000"/>
              </a:lnSpc>
            </a:pPr>
            <a:r>
              <a:rPr lang="en-US" dirty="0"/>
              <a:t>Rising temperatures around the planet</a:t>
            </a:r>
          </a:p>
          <a:p>
            <a:pPr lvl="1">
              <a:lnSpc>
                <a:spcPct val="100000"/>
              </a:lnSpc>
            </a:pPr>
            <a:r>
              <a:rPr lang="en-US" dirty="0"/>
              <a:t>Record high temperatures </a:t>
            </a:r>
          </a:p>
          <a:p>
            <a:pPr lvl="1">
              <a:lnSpc>
                <a:spcPct val="100000"/>
              </a:lnSpc>
            </a:pPr>
            <a:r>
              <a:rPr lang="en-US" dirty="0"/>
              <a:t>More and longer heat waves</a:t>
            </a:r>
          </a:p>
          <a:p>
            <a:pPr lvl="1">
              <a:lnSpc>
                <a:spcPct val="100000"/>
              </a:lnSpc>
            </a:pPr>
            <a:r>
              <a:rPr lang="en-US" dirty="0"/>
              <a:t>Earlier springs and later winters</a:t>
            </a:r>
          </a:p>
          <a:p>
            <a:pPr lvl="1">
              <a:lnSpc>
                <a:spcPct val="100000"/>
              </a:lnSpc>
            </a:pPr>
            <a:r>
              <a:rPr lang="en-US" dirty="0"/>
              <a:t>Extreme cold weather in some places</a:t>
            </a:r>
          </a:p>
          <a:p>
            <a:pPr lvl="1">
              <a:lnSpc>
                <a:spcPct val="100000"/>
              </a:lnSpc>
            </a:pPr>
            <a:r>
              <a:rPr lang="en-US" dirty="0"/>
              <a:t>Positional shifts in biomes</a:t>
            </a:r>
          </a:p>
          <a:p>
            <a:pPr lvl="1">
              <a:lnSpc>
                <a:spcPct val="100000"/>
              </a:lnSpc>
            </a:pPr>
            <a:r>
              <a:rPr lang="en-US" dirty="0"/>
              <a:t>Rising sea levels</a:t>
            </a:r>
          </a:p>
          <a:p>
            <a:pPr lvl="1">
              <a:lnSpc>
                <a:spcPct val="100000"/>
              </a:lnSpc>
            </a:pPr>
            <a:r>
              <a:rPr lang="en-US" dirty="0"/>
              <a:t>Loss of crucial freshwater supplies</a:t>
            </a:r>
          </a:p>
          <a:p>
            <a:pPr lvl="1">
              <a:lnSpc>
                <a:spcPct val="100000"/>
              </a:lnSpc>
            </a:pPr>
            <a:r>
              <a:rPr lang="en-US" dirty="0"/>
              <a:t>Stronger storms on land and sea</a:t>
            </a:r>
          </a:p>
          <a:p>
            <a:pPr lvl="1">
              <a:lnSpc>
                <a:spcPct val="100000"/>
              </a:lnSpc>
            </a:pPr>
            <a:r>
              <a:rPr lang="en-US" dirty="0"/>
              <a:t>More unpredictable and variable weather</a:t>
            </a:r>
          </a:p>
        </p:txBody>
      </p:sp>
    </p:spTree>
    <p:extLst>
      <p:ext uri="{BB962C8B-B14F-4D97-AF65-F5344CB8AC3E}">
        <p14:creationId xmlns:p14="http://schemas.microsoft.com/office/powerpoint/2010/main" val="6310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BDA8-47F3-4071-9233-BABDEB3ECF01}"/>
              </a:ext>
            </a:extLst>
          </p:cNvPr>
          <p:cNvSpPr>
            <a:spLocks noGrp="1"/>
          </p:cNvSpPr>
          <p:nvPr>
            <p:ph type="title"/>
          </p:nvPr>
        </p:nvSpPr>
        <p:spPr/>
        <p:txBody>
          <a:bodyPr/>
          <a:lstStyle/>
          <a:p>
            <a:pPr algn="ctr"/>
            <a:r>
              <a:rPr lang="en-US" b="1" dirty="0"/>
              <a:t>IG 2: Climate Change: Why Do a Few Degrees Matter?</a:t>
            </a:r>
          </a:p>
        </p:txBody>
      </p:sp>
      <p:pic>
        <p:nvPicPr>
          <p:cNvPr id="8" name="Picture Placeholder 7" descr="Two graphs show the effect of climate change.&#10;Two graphs show the average summer temperatures of the northern hemisphere from 1951 to 1980 and from 2005 to 2015. The vertical axes show the frequency of occurrence and the horizontal axes show the departure from the average temperature (in degree Celsius) ranging from negative six to six in increments of 1. For the years 1951 to 1980, the graph shows a bell curve that is divided into three regions. A callout points to the bell curve and reads, &quot;The yearly averages for this 30-year period generate a bell curve, which has been divided into equal thirds to show normal versus hotter or colder than normal years.&quot; The left part of the bell curve from negative 3 degrees Celsius to negative 0.5 degrees Celsius is shaded in blue. The center part of the bell curve from negative 0.5 degrees Celsius to 0.5 degrees Celsius is in white. The right part of the bell curve from 0.5 degrees Celsius to about 3 degrees Celsius is shaded in red. An arrow from the three shaded regions is labeled &quot;approximately 33.3 percent.&quot; A callout points to the two ends of the bell curve and reads &quot;Hot and cold extremes are rare events.&quot; Zero point one percent is marked over the right end of the bell curve at 3 degrees Celsius. A callout points to it and reads &quot;Rare extreme events are defined as those that occur 0.1 percent of the time.&quot;&#10;For the years 2005 to 2015, the graph shows a bell curve that is divided into four regions and is to the right of the bell curve for the years 1951 to 1980. This shift indicates an increase in the average temperature. The left part of the bell curve from negative 3 degrees Celsius to negative 0.5 degrees Celsius is shaded in blue. A callout points to it and reads &quot;5.8 percent.&quot; The part of the bell curve between negative 0.5 degrees Celsius and 0.5 degrees Celsius is in white. A callout points to it and reads &quot;12.7 percent.&quot; The part of the bell curve between 0.5 degrees Celsius and 3 degrees Celsius is shaded in red. A callout points to it and reads &quot;67 percent.&quot; The right part of the bell curve between 3 degrees Celsius and 6 degrees Celsius is shaded in dark red and reads &quot;14.5 percent.&quot; A callout points to the bell curve and reads, &quot;The new climate curve is broader and flatter, indicating more variability in the climate.&quot; A callout points to the dark red part of the curve and reads &quot;New extreme hot weather. Notice that “hot” years are more frequent and what used to be rare, extremely hot weather is much more common.&quot;">
            <a:extLst>
              <a:ext uri="{FF2B5EF4-FFF2-40B4-BE49-F238E27FC236}">
                <a16:creationId xmlns:a16="http://schemas.microsoft.com/office/drawing/2014/main" id="{50D5C8F9-7115-4DC0-B9F2-612A49C3EFA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16357" y="1700542"/>
            <a:ext cx="11359286" cy="4795242"/>
          </a:xfrm>
          <a:prstGeom prst="rect">
            <a:avLst/>
          </a:prstGeom>
        </p:spPr>
      </p:pic>
    </p:spTree>
    <p:extLst>
      <p:ext uri="{BB962C8B-B14F-4D97-AF65-F5344CB8AC3E}">
        <p14:creationId xmlns:p14="http://schemas.microsoft.com/office/powerpoint/2010/main" val="326301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89C6-2810-462F-B769-EA3934DC9ADD}"/>
              </a:ext>
            </a:extLst>
          </p:cNvPr>
          <p:cNvSpPr>
            <a:spLocks noGrp="1"/>
          </p:cNvSpPr>
          <p:nvPr>
            <p:ph type="title"/>
          </p:nvPr>
        </p:nvSpPr>
        <p:spPr/>
        <p:txBody>
          <a:bodyPr anchor="t"/>
          <a:lstStyle/>
          <a:p>
            <a:pPr algn="ctr"/>
            <a:r>
              <a:rPr lang="en-US" b="1" dirty="0"/>
              <a:t>II. What Is the Physical and Biological Evidence that Climate Change Is Occurring?</a:t>
            </a:r>
          </a:p>
        </p:txBody>
      </p:sp>
      <p:sp>
        <p:nvSpPr>
          <p:cNvPr id="3" name="Content Placeholder 2">
            <a:extLst>
              <a:ext uri="{FF2B5EF4-FFF2-40B4-BE49-F238E27FC236}">
                <a16:creationId xmlns:a16="http://schemas.microsoft.com/office/drawing/2014/main" id="{8D3811EF-EB84-40AF-AE72-C822AA52E2F7}"/>
              </a:ext>
            </a:extLst>
          </p:cNvPr>
          <p:cNvSpPr>
            <a:spLocks noGrp="1"/>
          </p:cNvSpPr>
          <p:nvPr>
            <p:ph idx="1"/>
          </p:nvPr>
        </p:nvSpPr>
        <p:spPr>
          <a:xfrm>
            <a:off x="838200" y="2834640"/>
            <a:ext cx="10515600" cy="3342322"/>
          </a:xfrm>
        </p:spPr>
        <p:txBody>
          <a:bodyPr/>
          <a:lstStyle/>
          <a:p>
            <a:pPr marL="0" indent="0">
              <a:buNone/>
            </a:pPr>
            <a:r>
              <a:rPr lang="en-US" b="1" dirty="0">
                <a:solidFill>
                  <a:srgbClr val="7030A0"/>
                </a:solidFill>
              </a:rPr>
              <a:t>Key Concept 2</a:t>
            </a:r>
            <a:r>
              <a:rPr lang="en-US" dirty="0">
                <a:solidFill>
                  <a:srgbClr val="7030A0"/>
                </a:solidFill>
              </a:rPr>
              <a:t>: </a:t>
            </a:r>
            <a:r>
              <a:rPr lang="en-US" dirty="0"/>
              <a:t>A warming planet should see warmer average temperatures, melting land and sea ice, rising sea levels, and precipitation changes. All of these are currently being observed. Species’ responses to climate change such as range shifts provide strong evidence that climate is changing enough to affect ecosystems.</a:t>
            </a:r>
          </a:p>
        </p:txBody>
      </p:sp>
    </p:spTree>
    <p:extLst>
      <p:ext uri="{BB962C8B-B14F-4D97-AF65-F5344CB8AC3E}">
        <p14:creationId xmlns:p14="http://schemas.microsoft.com/office/powerpoint/2010/main" val="100311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061B-8E83-454D-B730-7624BF09C365}"/>
              </a:ext>
            </a:extLst>
          </p:cNvPr>
          <p:cNvSpPr>
            <a:spLocks noGrp="1"/>
          </p:cNvSpPr>
          <p:nvPr>
            <p:ph type="title"/>
          </p:nvPr>
        </p:nvSpPr>
        <p:spPr/>
        <p:txBody>
          <a:bodyPr anchor="t"/>
          <a:lstStyle/>
          <a:p>
            <a:r>
              <a:rPr lang="en-US" b="1" dirty="0"/>
              <a:t>Evidence for Climate Change</a:t>
            </a:r>
          </a:p>
        </p:txBody>
      </p:sp>
      <p:sp>
        <p:nvSpPr>
          <p:cNvPr id="3" name="Content Placeholder 2">
            <a:extLst>
              <a:ext uri="{FF2B5EF4-FFF2-40B4-BE49-F238E27FC236}">
                <a16:creationId xmlns:a16="http://schemas.microsoft.com/office/drawing/2014/main" id="{A5D8DC9C-4D55-496B-8154-1BCC1A2D7EE6}"/>
              </a:ext>
            </a:extLst>
          </p:cNvPr>
          <p:cNvSpPr>
            <a:spLocks noGrp="1"/>
          </p:cNvSpPr>
          <p:nvPr>
            <p:ph idx="1"/>
          </p:nvPr>
        </p:nvSpPr>
        <p:spPr/>
        <p:txBody>
          <a:bodyPr/>
          <a:lstStyle/>
          <a:p>
            <a:r>
              <a:rPr lang="en-US" dirty="0"/>
              <a:t>Most (97%) scientists agree the climate is now changing and that this change is in response to human activities.</a:t>
            </a:r>
          </a:p>
          <a:p>
            <a:r>
              <a:rPr lang="en-US" dirty="0"/>
              <a:t>Evidence is substantial and well supported by many studies (1000s). </a:t>
            </a:r>
          </a:p>
          <a:p>
            <a:r>
              <a:rPr lang="en-US" dirty="0"/>
              <a:t>Uncertainty exists over the </a:t>
            </a:r>
            <a:r>
              <a:rPr lang="en-US" i="1" dirty="0"/>
              <a:t>rate</a:t>
            </a:r>
            <a:r>
              <a:rPr lang="en-US" dirty="0"/>
              <a:t> at which future changes and impacts will unfold, but the broad outline of consequences is not in dispute.</a:t>
            </a:r>
          </a:p>
        </p:txBody>
      </p:sp>
    </p:spTree>
    <p:extLst>
      <p:ext uri="{BB962C8B-B14F-4D97-AF65-F5344CB8AC3E}">
        <p14:creationId xmlns:p14="http://schemas.microsoft.com/office/powerpoint/2010/main" val="20465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w:document xmlns:w="http://schemas.openxmlformats.org/wordprocessingml/2006/main">
  <RequestId>7ce3f629-a238-487e-97d2-7b2399ea83cc</RequestId>
  <RequestDate>7/28/2020 9:46:58 AM</RequestDate>
</w:document>
</file>

<file path=customXml/itemProps1.xml><?xml version="1.0" encoding="utf-8"?>
<ds:datastoreItem xmlns:ds="http://schemas.openxmlformats.org/officeDocument/2006/customXml" ds:itemID="{1C8B7814-2771-F241-853E-17DA4038728A}">
  <ds:schemaRefs>
    <ds:schemaRef ds:uri="http://schemas.openxmlformats.org/wordprocessingml/2006/main"/>
  </ds:schemaRefs>
</ds:datastoreItem>
</file>

<file path=docProps/app.xml><?xml version="1.0" encoding="utf-8"?>
<Properties xmlns="http://schemas.openxmlformats.org/officeDocument/2006/extended-properties" xmlns:vt="http://schemas.openxmlformats.org/officeDocument/2006/docPropsVTypes">
  <TotalTime>7547</TotalTime>
  <Words>5396</Words>
  <Application>Microsoft Macintosh PowerPoint</Application>
  <PresentationFormat>Widescreen</PresentationFormat>
  <Paragraphs>341</Paragraphs>
  <Slides>59</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Office Theme</vt:lpstr>
      <vt:lpstr>Module 10.2</vt:lpstr>
      <vt:lpstr>Core Message</vt:lpstr>
      <vt:lpstr>Case Study: Climate Refugees</vt:lpstr>
      <vt:lpstr>I. What Is Climate Change, and Why Is It More Concerning than Day-to-Day Changes in Weather? </vt:lpstr>
      <vt:lpstr>Weather and Climate</vt:lpstr>
      <vt:lpstr>Effects of Climate Change</vt:lpstr>
      <vt:lpstr>IG 2: Climate Change: Why Do a Few Degrees Matter?</vt:lpstr>
      <vt:lpstr>II. What Is the Physical and Biological Evidence that Climate Change Is Occurring?</vt:lpstr>
      <vt:lpstr>Evidence for Climate Change</vt:lpstr>
      <vt:lpstr>Examining the Evidence</vt:lpstr>
      <vt:lpstr>Prediction 1: Temperatures Will Rise</vt:lpstr>
      <vt:lpstr>IG 2a: Evidence for Climate Change</vt:lpstr>
      <vt:lpstr>Prediction 2: Weather Patterns Will Change as Temperatures Rise </vt:lpstr>
      <vt:lpstr>IG 2b: Evidence for Climate Change</vt:lpstr>
      <vt:lpstr>Prediction 3: Ice Will Melt</vt:lpstr>
      <vt:lpstr>Prediction 4: Sea Levels Will Rise</vt:lpstr>
      <vt:lpstr>IG 2c: Evidence for Climate Change</vt:lpstr>
      <vt:lpstr>Prediction 5: There Will Be Impacts on Biodiversity</vt:lpstr>
      <vt:lpstr>IG 2d: Evidence for Climate Change</vt:lpstr>
      <vt:lpstr>III. What Is the Greenhouse Effect, and How Are We Affecting It?</vt:lpstr>
      <vt:lpstr>Climate Forcers</vt:lpstr>
      <vt:lpstr>The Enhanced Greenhouse Effect Is Linked to Human Activity</vt:lpstr>
      <vt:lpstr>The Enhanced Greenhouse Effect Is Linked to Human Activity, continued</vt:lpstr>
      <vt:lpstr>IG 3a: Greenhouse Gases and the Greenhouse Effect</vt:lpstr>
      <vt:lpstr>PowerPoint Presentation</vt:lpstr>
      <vt:lpstr>IG 3b: Greenhouse Gases and the Greenhouse Effect</vt:lpstr>
      <vt:lpstr>IG 3c: Greenhouse Gases and the Greenhouse Effect</vt:lpstr>
      <vt:lpstr>IG 3d: Greenhouse Gases and the Greenhouse Effect</vt:lpstr>
      <vt:lpstr>IV. How Are Atmospheric CO2 and Temperature Measured, and How Are They Correlated?</vt:lpstr>
      <vt:lpstr>Temperature and CO2: Collecting and Interpreting the Data</vt:lpstr>
      <vt:lpstr>Proxy data</vt:lpstr>
      <vt:lpstr>IG 4: Temperature and CO2</vt:lpstr>
      <vt:lpstr>V. Other than Greenhouse Gases, What Factors Affect Climate?</vt:lpstr>
      <vt:lpstr>Climate Forcers Other than Greenhouse Gases</vt:lpstr>
      <vt:lpstr>Positive versus Negative Feedback</vt:lpstr>
      <vt:lpstr>IG 5a: Albedo and Positive Feedback</vt:lpstr>
      <vt:lpstr>IG 5b: Albedo and Positive Feedback</vt:lpstr>
      <vt:lpstr>Milankovitch Cycles</vt:lpstr>
      <vt:lpstr>IG 5c: Milankovich Cycles Help Explain Past Climate Change</vt:lpstr>
      <vt:lpstr>IG 5c, continued: Milankovich Cycles Help Explain Past Climate Change</vt:lpstr>
      <vt:lpstr>VI. What Evidence Suggests that Climate Change Is Due to Human Impact? </vt:lpstr>
      <vt:lpstr>Attribution: Human versus Natural Causes</vt:lpstr>
      <vt:lpstr>IG 6: What’s Causing the Warming</vt:lpstr>
      <vt:lpstr>VII. What Are the Current and Potential Future Impacts of Climate Change? </vt:lpstr>
      <vt:lpstr>IG 7a: The Impacts of Climate Change</vt:lpstr>
      <vt:lpstr>IG 7b: Impacts of Climate Change</vt:lpstr>
      <vt:lpstr>IG 7c: Impacts of Climate Change</vt:lpstr>
      <vt:lpstr>IG 7d: Impacts of Climate Change</vt:lpstr>
      <vt:lpstr>IG 7e: Impacts of Climate Change</vt:lpstr>
      <vt:lpstr>IG 7f: Impacts of Climate Change</vt:lpstr>
      <vt:lpstr>VIII. What Actions Can We Take to Respond to a World with a Changing Climate?</vt:lpstr>
      <vt:lpstr>Responses to Climate Change</vt:lpstr>
      <vt:lpstr>IG 8a: Responding to Climate Change</vt:lpstr>
      <vt:lpstr>IG 8b: Responding to Climate Change</vt:lpstr>
      <vt:lpstr>Policies that Address Climate Change</vt:lpstr>
      <vt:lpstr>2016 Paris Agreement</vt:lpstr>
      <vt:lpstr>Closing the Gap</vt:lpstr>
      <vt:lpstr>IG 8c: Future Warming Depends on Our Response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10.2 Climate Change</dc:title>
  <dc:creator>Jennifer Wiatrowski</dc:creator>
  <cp:lastModifiedBy>Sara Perl Egendorf</cp:lastModifiedBy>
  <cp:revision>94</cp:revision>
  <dcterms:created xsi:type="dcterms:W3CDTF">2017-10-28T22:31:51Z</dcterms:created>
  <dcterms:modified xsi:type="dcterms:W3CDTF">2022-11-28T02:06:55Z</dcterms:modified>
</cp:coreProperties>
</file>