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6" r:id="rId4"/>
    <p:sldId id="286" r:id="rId5"/>
    <p:sldId id="287" r:id="rId6"/>
    <p:sldId id="288" r:id="rId7"/>
    <p:sldId id="289" r:id="rId8"/>
    <p:sldId id="290" r:id="rId9"/>
    <p:sldId id="293" r:id="rId10"/>
    <p:sldId id="291" r:id="rId11"/>
    <p:sldId id="292" r:id="rId12"/>
    <p:sldId id="280" r:id="rId13"/>
    <p:sldId id="261" r:id="rId14"/>
    <p:sldId id="277" r:id="rId15"/>
    <p:sldId id="278" r:id="rId16"/>
    <p:sldId id="282" r:id="rId17"/>
    <p:sldId id="279" r:id="rId18"/>
    <p:sldId id="284" r:id="rId19"/>
    <p:sldId id="285" r:id="rId20"/>
    <p:sldId id="274" r:id="rId21"/>
  </p:sldIdLst>
  <p:sldSz cx="18288000" cy="10287000"/>
  <p:notesSz cx="6858000" cy="9144000"/>
  <p:embeddedFontLst>
    <p:embeddedFont>
      <p:font typeface="Avenir Light" panose="020B0402020203020204" pitchFamily="34" charset="77"/>
      <p:regular r:id="rId23"/>
      <p: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Now" pitchFamily="2" charset="77"/>
      <p:regular r:id="rId31"/>
    </p:embeddedFont>
    <p:embeddedFont>
      <p:font typeface="Now Bold" pitchFamily="2" charset="77"/>
      <p:regular r:id="rId32"/>
      <p:bold r:id="rId33"/>
    </p:embeddedFont>
    <p:embeddedFont>
      <p:font typeface="Now Thin Bold" pitchFamily="2" charset="77"/>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8" autoAdjust="0"/>
    <p:restoredTop sz="94328" autoAdjust="0"/>
  </p:normalViewPr>
  <p:slideViewPr>
    <p:cSldViewPr>
      <p:cViewPr varScale="1">
        <p:scale>
          <a:sx n="64" d="100"/>
          <a:sy n="64" d="100"/>
        </p:scale>
        <p:origin x="208"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F8646-2619-8349-995A-23DC8259CBED}" type="datetimeFigureOut">
              <a:rPr lang="en-US" smtClean="0"/>
              <a:t>3/30/23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75632-8DDD-794B-A6BA-FC705BEB2C25}" type="slidenum">
              <a:rPr lang="en-US" smtClean="0"/>
              <a:t>‹#›</a:t>
            </a:fld>
            <a:endParaRPr lang="en-US"/>
          </a:p>
        </p:txBody>
      </p:sp>
    </p:spTree>
    <p:extLst>
      <p:ext uri="{BB962C8B-B14F-4D97-AF65-F5344CB8AC3E}">
        <p14:creationId xmlns:p14="http://schemas.microsoft.com/office/powerpoint/2010/main" val="304878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5632-8DDD-794B-A6BA-FC705BEB2C25}" type="slidenum">
              <a:rPr lang="en-US" smtClean="0"/>
              <a:t>4</a:t>
            </a:fld>
            <a:endParaRPr lang="en-US"/>
          </a:p>
        </p:txBody>
      </p:sp>
    </p:spTree>
    <p:extLst>
      <p:ext uri="{BB962C8B-B14F-4D97-AF65-F5344CB8AC3E}">
        <p14:creationId xmlns:p14="http://schemas.microsoft.com/office/powerpoint/2010/main" val="235085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5632-8DDD-794B-A6BA-FC705BEB2C25}" type="slidenum">
              <a:rPr lang="en-US" smtClean="0"/>
              <a:t>5</a:t>
            </a:fld>
            <a:endParaRPr lang="en-US"/>
          </a:p>
        </p:txBody>
      </p:sp>
    </p:spTree>
    <p:extLst>
      <p:ext uri="{BB962C8B-B14F-4D97-AF65-F5344CB8AC3E}">
        <p14:creationId xmlns:p14="http://schemas.microsoft.com/office/powerpoint/2010/main" val="29652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5632-8DDD-794B-A6BA-FC705BEB2C25}" type="slidenum">
              <a:rPr lang="en-US" smtClean="0"/>
              <a:t>6</a:t>
            </a:fld>
            <a:endParaRPr lang="en-US"/>
          </a:p>
        </p:txBody>
      </p:sp>
    </p:spTree>
    <p:extLst>
      <p:ext uri="{BB962C8B-B14F-4D97-AF65-F5344CB8AC3E}">
        <p14:creationId xmlns:p14="http://schemas.microsoft.com/office/powerpoint/2010/main" val="367851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5632-8DDD-794B-A6BA-FC705BEB2C25}" type="slidenum">
              <a:rPr lang="en-US" smtClean="0"/>
              <a:t>7</a:t>
            </a:fld>
            <a:endParaRPr lang="en-US"/>
          </a:p>
        </p:txBody>
      </p:sp>
    </p:spTree>
    <p:extLst>
      <p:ext uri="{BB962C8B-B14F-4D97-AF65-F5344CB8AC3E}">
        <p14:creationId xmlns:p14="http://schemas.microsoft.com/office/powerpoint/2010/main" val="420760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5632-8DDD-794B-A6BA-FC705BEB2C25}" type="slidenum">
              <a:rPr lang="en-US" smtClean="0"/>
              <a:t>8</a:t>
            </a:fld>
            <a:endParaRPr lang="en-US"/>
          </a:p>
        </p:txBody>
      </p:sp>
    </p:spTree>
    <p:extLst>
      <p:ext uri="{BB962C8B-B14F-4D97-AF65-F5344CB8AC3E}">
        <p14:creationId xmlns:p14="http://schemas.microsoft.com/office/powerpoint/2010/main" val="339497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5632-8DDD-794B-A6BA-FC705BEB2C25}" type="slidenum">
              <a:rPr lang="en-US" smtClean="0"/>
              <a:t>9</a:t>
            </a:fld>
            <a:endParaRPr lang="en-US"/>
          </a:p>
        </p:txBody>
      </p:sp>
    </p:spTree>
    <p:extLst>
      <p:ext uri="{BB962C8B-B14F-4D97-AF65-F5344CB8AC3E}">
        <p14:creationId xmlns:p14="http://schemas.microsoft.com/office/powerpoint/2010/main" val="402028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5632-8DDD-794B-A6BA-FC705BEB2C25}" type="slidenum">
              <a:rPr lang="en-US" smtClean="0"/>
              <a:t>10</a:t>
            </a:fld>
            <a:endParaRPr lang="en-US"/>
          </a:p>
        </p:txBody>
      </p:sp>
    </p:spTree>
    <p:extLst>
      <p:ext uri="{BB962C8B-B14F-4D97-AF65-F5344CB8AC3E}">
        <p14:creationId xmlns:p14="http://schemas.microsoft.com/office/powerpoint/2010/main" val="329469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5632-8DDD-794B-A6BA-FC705BEB2C25}" type="slidenum">
              <a:rPr lang="en-US" smtClean="0"/>
              <a:t>11</a:t>
            </a:fld>
            <a:endParaRPr lang="en-US"/>
          </a:p>
        </p:txBody>
      </p:sp>
    </p:spTree>
    <p:extLst>
      <p:ext uri="{BB962C8B-B14F-4D97-AF65-F5344CB8AC3E}">
        <p14:creationId xmlns:p14="http://schemas.microsoft.com/office/powerpoint/2010/main" val="71066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thefoodproject.org/" TargetMode="External"/><Relationship Id="rId7" Type="http://schemas.openxmlformats.org/officeDocument/2006/relationships/image" Target="../media/image11.jpeg"/><Relationship Id="rId2" Type="http://schemas.openxmlformats.org/officeDocument/2006/relationships/hyperlink" Target="https://docs.google.com/document/d/13e5h2YQ98P_uStshda1xcvNNcOiNvB9jSU8g1LE7HUI/edit" TargetMode="External"/><Relationship Id="rId1" Type="http://schemas.openxmlformats.org/officeDocument/2006/relationships/slideLayout" Target="../slideLayouts/slideLayout7.xml"/><Relationship Id="rId6" Type="http://schemas.openxmlformats.org/officeDocument/2006/relationships/hyperlink" Target="http://www.recworcester.org/what-we-do/food-justice/youthgrow/" TargetMode="External"/><Relationship Id="rId5" Type="http://schemas.openxmlformats.org/officeDocument/2006/relationships/hyperlink" Target="http://www.mhof.net/" TargetMode="External"/><Relationship Id="rId4" Type="http://schemas.openxmlformats.org/officeDocument/2006/relationships/hyperlink" Target="http://www.farmschool.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grist.org/agriculture/a-new-report-says-pesticides-intensify-climate-change/" TargetMode="External"/><Relationship Id="rId4" Type="http://schemas.openxmlformats.org/officeDocument/2006/relationships/hyperlink" Target="https://www.panna.org/press-release/new-report-pesticides-and-climate-change-reveals-threat-vicious-cycl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unseethreesisters.org/about-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frontiersin.org/articles/10.3389/fsoil.2022.821589/full"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2500" y="1014235"/>
            <a:ext cx="16383000" cy="1642757"/>
          </a:xfrm>
          <a:prstGeom prst="rect">
            <a:avLst/>
          </a:prstGeom>
        </p:spPr>
        <p:txBody>
          <a:bodyPr wrap="square" lIns="0" tIns="0" rIns="0" bIns="0" rtlCol="0" anchor="t">
            <a:spAutoFit/>
          </a:bodyPr>
          <a:lstStyle/>
          <a:p>
            <a:pPr algn="ctr">
              <a:lnSpc>
                <a:spcPts val="4200"/>
              </a:lnSpc>
            </a:pPr>
            <a:r>
              <a:rPr lang="en-US" sz="4200" spc="3360" dirty="0">
                <a:solidFill>
                  <a:srgbClr val="000000"/>
                </a:solidFill>
                <a:latin typeface="Now Bold"/>
              </a:rPr>
              <a:t>(URBAN) AGRICULTURE</a:t>
            </a:r>
          </a:p>
          <a:p>
            <a:pPr algn="ctr">
              <a:lnSpc>
                <a:spcPts val="4200"/>
              </a:lnSpc>
            </a:pPr>
            <a:r>
              <a:rPr lang="en-US" sz="4200" spc="3360" dirty="0">
                <a:solidFill>
                  <a:srgbClr val="000000"/>
                </a:solidFill>
                <a:latin typeface="Now Bold"/>
              </a:rPr>
              <a:t>&amp;</a:t>
            </a:r>
          </a:p>
          <a:p>
            <a:pPr algn="ctr">
              <a:lnSpc>
                <a:spcPts val="4200"/>
              </a:lnSpc>
            </a:pPr>
            <a:r>
              <a:rPr lang="en-US" sz="4200" spc="3360" dirty="0">
                <a:solidFill>
                  <a:srgbClr val="000000"/>
                </a:solidFill>
                <a:latin typeface="Now Bold"/>
              </a:rPr>
              <a:t> FOOD JUSTICE </a:t>
            </a:r>
          </a:p>
        </p:txBody>
      </p:sp>
      <p:pic>
        <p:nvPicPr>
          <p:cNvPr id="3" name="Picture 3"/>
          <p:cNvPicPr>
            <a:picLocks noChangeAspect="1"/>
          </p:cNvPicPr>
          <p:nvPr/>
        </p:nvPicPr>
        <p:blipFill>
          <a:blip r:embed="rId2"/>
          <a:srcRect t="16154" b="16154"/>
          <a:stretch>
            <a:fillRect/>
          </a:stretch>
        </p:blipFill>
        <p:spPr>
          <a:xfrm>
            <a:off x="4395206" y="3069469"/>
            <a:ext cx="9497588" cy="4821708"/>
          </a:xfrm>
          <a:prstGeom prst="rect">
            <a:avLst/>
          </a:prstGeom>
        </p:spPr>
      </p:pic>
      <p:sp>
        <p:nvSpPr>
          <p:cNvPr id="5" name="TextBox 5"/>
          <p:cNvSpPr txBox="1"/>
          <p:nvPr/>
        </p:nvSpPr>
        <p:spPr>
          <a:xfrm>
            <a:off x="2967518" y="8303655"/>
            <a:ext cx="12864094" cy="1205843"/>
          </a:xfrm>
          <a:prstGeom prst="rect">
            <a:avLst/>
          </a:prstGeom>
        </p:spPr>
        <p:txBody>
          <a:bodyPr lIns="0" tIns="0" rIns="0" bIns="0" rtlCol="0" anchor="t">
            <a:spAutoFit/>
          </a:bodyPr>
          <a:lstStyle/>
          <a:p>
            <a:pPr algn="ctr">
              <a:lnSpc>
                <a:spcPts val="4759"/>
              </a:lnSpc>
            </a:pPr>
            <a:r>
              <a:rPr lang="en-US" sz="3399" dirty="0">
                <a:solidFill>
                  <a:srgbClr val="000000"/>
                </a:solidFill>
                <a:latin typeface="Now"/>
              </a:rPr>
              <a:t>Dr. S. Perl </a:t>
            </a:r>
            <a:r>
              <a:rPr lang="en-US" sz="3399" dirty="0" err="1">
                <a:solidFill>
                  <a:srgbClr val="000000"/>
                </a:solidFill>
                <a:latin typeface="Now"/>
              </a:rPr>
              <a:t>Egendorf</a:t>
            </a:r>
            <a:endParaRPr lang="en-US" sz="3399" dirty="0">
              <a:solidFill>
                <a:srgbClr val="000000"/>
              </a:solidFill>
              <a:latin typeface="Now"/>
            </a:endParaRPr>
          </a:p>
          <a:p>
            <a:pPr algn="ctr">
              <a:lnSpc>
                <a:spcPts val="4759"/>
              </a:lnSpc>
            </a:pPr>
            <a:r>
              <a:rPr lang="en-US" sz="3399" dirty="0">
                <a:solidFill>
                  <a:srgbClr val="000000"/>
                </a:solidFill>
                <a:latin typeface="Now"/>
              </a:rPr>
              <a:t>EESC 1201 Class 9, 4/3/23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6729" y="936365"/>
            <a:ext cx="10193112" cy="677108"/>
          </a:xfrm>
          <a:prstGeom prst="rect">
            <a:avLst/>
          </a:prstGeom>
        </p:spPr>
        <p:txBody>
          <a:bodyPr wrap="square" lIns="0" tIns="0" rIns="0" bIns="0" rtlCol="0" anchor="t">
            <a:spAutoFit/>
          </a:bodyPr>
          <a:lstStyle/>
          <a:p>
            <a:pPr algn="l"/>
            <a:r>
              <a:rPr lang="en-US" sz="4400" b="1" dirty="0">
                <a:solidFill>
                  <a:srgbClr val="373D3F"/>
                </a:solidFill>
                <a:effectLst/>
              </a:rPr>
              <a:t>Agricultural biotechnology</a:t>
            </a:r>
            <a:endParaRPr lang="en-US" sz="4400" dirty="0">
              <a:effectLst/>
            </a:endParaRPr>
          </a:p>
        </p:txBody>
      </p:sp>
      <p:sp>
        <p:nvSpPr>
          <p:cNvPr id="9" name="TextBox 8">
            <a:extLst>
              <a:ext uri="{FF2B5EF4-FFF2-40B4-BE49-F238E27FC236}">
                <a16:creationId xmlns:a16="http://schemas.microsoft.com/office/drawing/2014/main" id="{A258FD97-DE41-B696-070F-D09BE8AD83FD}"/>
              </a:ext>
            </a:extLst>
          </p:cNvPr>
          <p:cNvSpPr txBox="1"/>
          <p:nvPr/>
        </p:nvSpPr>
        <p:spPr>
          <a:xfrm>
            <a:off x="533400" y="1931113"/>
            <a:ext cx="9144000" cy="1200329"/>
          </a:xfrm>
          <a:prstGeom prst="rect">
            <a:avLst/>
          </a:prstGeom>
          <a:noFill/>
        </p:spPr>
        <p:txBody>
          <a:bodyPr wrap="square">
            <a:spAutoFit/>
          </a:bodyPr>
          <a:lstStyle/>
          <a:p>
            <a:r>
              <a:rPr lang="en-US" dirty="0">
                <a:solidFill>
                  <a:srgbClr val="373D3F"/>
                </a:solidFill>
              </a:rPr>
              <a:t>…</a:t>
            </a:r>
            <a:r>
              <a:rPr lang="en-US" dirty="0">
                <a:solidFill>
                  <a:srgbClr val="373D3F"/>
                </a:solidFill>
                <a:effectLst/>
              </a:rPr>
              <a:t>a range of tools that include both traditional breeding techniques and more modern lab-based methods. </a:t>
            </a:r>
            <a:r>
              <a:rPr lang="en-US" b="1" dirty="0">
                <a:solidFill>
                  <a:srgbClr val="373D3F"/>
                </a:solidFill>
                <a:effectLst/>
              </a:rPr>
              <a:t>Genetic engineering</a:t>
            </a:r>
            <a:r>
              <a:rPr lang="en-US" dirty="0">
                <a:solidFill>
                  <a:srgbClr val="373D3F"/>
                </a:solidFill>
                <a:effectLst/>
              </a:rPr>
              <a:t> is the name for the methods that scientists use to introduce new traits or characteristics to an organism. This process results in </a:t>
            </a:r>
            <a:r>
              <a:rPr lang="en-US" b="1" dirty="0">
                <a:solidFill>
                  <a:srgbClr val="373D3F"/>
                </a:solidFill>
                <a:effectLst/>
              </a:rPr>
              <a:t>genetically modified organisms, </a:t>
            </a:r>
            <a:r>
              <a:rPr lang="en-US" dirty="0">
                <a:solidFill>
                  <a:srgbClr val="373D3F"/>
                </a:solidFill>
                <a:effectLst/>
              </a:rPr>
              <a:t>or </a:t>
            </a:r>
            <a:r>
              <a:rPr lang="en-US" b="1" dirty="0">
                <a:solidFill>
                  <a:srgbClr val="373D3F"/>
                </a:solidFill>
                <a:effectLst/>
              </a:rPr>
              <a:t>GMOs</a:t>
            </a:r>
            <a:r>
              <a:rPr lang="en-US" dirty="0">
                <a:solidFill>
                  <a:srgbClr val="373D3F"/>
                </a:solidFill>
                <a:effectLst/>
              </a:rPr>
              <a:t>. </a:t>
            </a:r>
            <a:endParaRPr lang="en-US" dirty="0">
              <a:effectLst/>
            </a:endParaRPr>
          </a:p>
        </p:txBody>
      </p:sp>
      <p:sp>
        <p:nvSpPr>
          <p:cNvPr id="4" name="TextBox 3">
            <a:extLst>
              <a:ext uri="{FF2B5EF4-FFF2-40B4-BE49-F238E27FC236}">
                <a16:creationId xmlns:a16="http://schemas.microsoft.com/office/drawing/2014/main" id="{E36705EF-9879-D931-7B74-33483B89BA93}"/>
              </a:ext>
            </a:extLst>
          </p:cNvPr>
          <p:cNvSpPr txBox="1"/>
          <p:nvPr/>
        </p:nvSpPr>
        <p:spPr>
          <a:xfrm>
            <a:off x="534780" y="3449082"/>
            <a:ext cx="8456820" cy="6186309"/>
          </a:xfrm>
          <a:prstGeom prst="rect">
            <a:avLst/>
          </a:prstGeom>
          <a:noFill/>
        </p:spPr>
        <p:txBody>
          <a:bodyPr wrap="square" rtlCol="0">
            <a:spAutoFit/>
          </a:bodyPr>
          <a:lstStyle/>
          <a:p>
            <a:r>
              <a:rPr lang="en-US" b="1" dirty="0">
                <a:solidFill>
                  <a:srgbClr val="373D3F"/>
                </a:solidFill>
                <a:effectLst/>
              </a:rPr>
              <a:t>BENEFITS OF GENETIC ENGINEERING</a:t>
            </a:r>
            <a:endParaRPr lang="en-US" b="1" dirty="0"/>
          </a:p>
          <a:p>
            <a:pPr algn="l"/>
            <a:endParaRPr lang="en-US" dirty="0">
              <a:effectLst/>
            </a:endParaRPr>
          </a:p>
          <a:p>
            <a:pPr marL="285750" indent="-285750">
              <a:buFontTx/>
              <a:buChar char="-"/>
            </a:pPr>
            <a:r>
              <a:rPr lang="en-US" b="1" dirty="0">
                <a:solidFill>
                  <a:srgbClr val="373D3F"/>
                </a:solidFill>
                <a:effectLst/>
              </a:rPr>
              <a:t>Enhanced nutrition</a:t>
            </a:r>
            <a:endParaRPr lang="en-US" b="1" dirty="0"/>
          </a:p>
          <a:p>
            <a:pPr marL="742950" lvl="1" indent="-285750">
              <a:buFontTx/>
              <a:buChar char="-"/>
            </a:pPr>
            <a:r>
              <a:rPr lang="en-US" dirty="0">
                <a:solidFill>
                  <a:srgbClr val="373D3F"/>
                </a:solidFill>
                <a:effectLst/>
              </a:rPr>
              <a:t>biotechnology may provide consumers with foods that are nutritionally-enriched, longer-lasting, or that contain lower levels of certain naturally occurring toxins present in some food plants.</a:t>
            </a:r>
          </a:p>
          <a:p>
            <a:pPr algn="l"/>
            <a:endParaRPr lang="en-US" dirty="0">
              <a:solidFill>
                <a:srgbClr val="373D3F"/>
              </a:solidFill>
            </a:endParaRPr>
          </a:p>
          <a:p>
            <a:pPr marL="285750" indent="-285750">
              <a:buFontTx/>
              <a:buChar char="-"/>
            </a:pPr>
            <a:r>
              <a:rPr lang="en-US" b="1" dirty="0">
                <a:solidFill>
                  <a:srgbClr val="373D3F"/>
                </a:solidFill>
                <a:effectLst/>
              </a:rPr>
              <a:t>Cheaper and more manageable production</a:t>
            </a:r>
            <a:endParaRPr lang="en-US" dirty="0">
              <a:solidFill>
                <a:srgbClr val="373D3F"/>
              </a:solidFill>
              <a:effectLst/>
            </a:endParaRPr>
          </a:p>
          <a:p>
            <a:pPr marL="742950" lvl="1" indent="-285750">
              <a:buFontTx/>
              <a:buChar char="-"/>
            </a:pPr>
            <a:r>
              <a:rPr lang="en-US" dirty="0">
                <a:solidFill>
                  <a:srgbClr val="373D3F"/>
                </a:solidFill>
                <a:effectLst/>
              </a:rPr>
              <a:t>For example, some biotechnology crops can be engineered to tolerate specific herbicides, which makes weed control simpler and more efficient. </a:t>
            </a:r>
          </a:p>
          <a:p>
            <a:pPr marL="742950" lvl="1" indent="-285750">
              <a:buFontTx/>
              <a:buChar char="-"/>
            </a:pPr>
            <a:r>
              <a:rPr lang="en-US" dirty="0">
                <a:solidFill>
                  <a:srgbClr val="373D3F"/>
                </a:solidFill>
                <a:effectLst/>
              </a:rPr>
              <a:t>Other crops have been engineered to be resistant to specific plant diseases and insect pests</a:t>
            </a:r>
          </a:p>
          <a:p>
            <a:pPr marL="742950" lvl="1" indent="-285750">
              <a:buFontTx/>
              <a:buChar char="-"/>
            </a:pPr>
            <a:endParaRPr lang="en-US" dirty="0">
              <a:solidFill>
                <a:srgbClr val="373D3F"/>
              </a:solidFill>
              <a:effectLst/>
            </a:endParaRPr>
          </a:p>
          <a:p>
            <a:pPr marL="285750" indent="-285750">
              <a:buFontTx/>
              <a:buChar char="-"/>
            </a:pPr>
            <a:r>
              <a:rPr lang="en-US" b="1" dirty="0">
                <a:solidFill>
                  <a:srgbClr val="373D3F"/>
                </a:solidFill>
                <a:effectLst/>
              </a:rPr>
              <a:t>Improved pest control</a:t>
            </a:r>
            <a:endParaRPr lang="en-US" dirty="0"/>
          </a:p>
          <a:p>
            <a:pPr marL="742950" lvl="1" indent="-285750">
              <a:buFontTx/>
              <a:buChar char="-"/>
            </a:pPr>
            <a:r>
              <a:rPr lang="en-US" dirty="0">
                <a:solidFill>
                  <a:srgbClr val="373D3F"/>
                </a:solidFill>
                <a:effectLst/>
              </a:rPr>
              <a:t>For example, genetically engineered insect-resistant cotton has allowed for a significant reduction in the use of persistent, synthetic pesticides that may contaminate groundwater and the environment. </a:t>
            </a:r>
          </a:p>
          <a:p>
            <a:pPr marL="742950" lvl="1" indent="-285750">
              <a:buFontTx/>
              <a:buChar char="-"/>
            </a:pPr>
            <a:r>
              <a:rPr lang="en-US" dirty="0">
                <a:solidFill>
                  <a:srgbClr val="373D3F"/>
                </a:solidFill>
                <a:effectLst/>
              </a:rPr>
              <a:t>In terms of improved weed control, herbicide-tolerant soybeans, cotton, and corn enable the use of reduced-risk herbicides that break down more quickly in soil and are non-toxic to wildlife and humans.</a:t>
            </a:r>
            <a:endParaRPr lang="en-US" dirty="0">
              <a:effectLst/>
            </a:endParaRPr>
          </a:p>
          <a:p>
            <a:pPr marL="285750" indent="-285750">
              <a:buFontTx/>
              <a:buChar char="-"/>
            </a:pPr>
            <a:endParaRPr lang="en-US" dirty="0">
              <a:effectLst/>
            </a:endParaRPr>
          </a:p>
          <a:p>
            <a:endParaRPr lang="en-US" dirty="0"/>
          </a:p>
        </p:txBody>
      </p:sp>
      <p:pic>
        <p:nvPicPr>
          <p:cNvPr id="8194" name="Picture 2" descr="The Health Effects of GMO Foods - ABC News">
            <a:extLst>
              <a:ext uri="{FF2B5EF4-FFF2-40B4-BE49-F238E27FC236}">
                <a16:creationId xmlns:a16="http://schemas.microsoft.com/office/drawing/2014/main" id="{0C6233C6-9B07-CC86-C612-37D400978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399" y="3096655"/>
            <a:ext cx="9249566" cy="692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3400" y="547907"/>
            <a:ext cx="15578435" cy="677108"/>
          </a:xfrm>
          <a:prstGeom prst="rect">
            <a:avLst/>
          </a:prstGeom>
        </p:spPr>
        <p:txBody>
          <a:bodyPr wrap="square" lIns="0" tIns="0" rIns="0" bIns="0" rtlCol="0" anchor="t">
            <a:spAutoFit/>
          </a:bodyPr>
          <a:lstStyle/>
          <a:p>
            <a:r>
              <a:rPr lang="en-US" sz="4400" b="1" dirty="0">
                <a:solidFill>
                  <a:srgbClr val="373D3F"/>
                </a:solidFill>
                <a:effectLst/>
              </a:rPr>
              <a:t>Concerns about Genetically Modified Organisms</a:t>
            </a:r>
            <a:endParaRPr lang="en-US" sz="4400" b="1" dirty="0"/>
          </a:p>
        </p:txBody>
      </p:sp>
      <p:sp>
        <p:nvSpPr>
          <p:cNvPr id="9" name="TextBox 8">
            <a:extLst>
              <a:ext uri="{FF2B5EF4-FFF2-40B4-BE49-F238E27FC236}">
                <a16:creationId xmlns:a16="http://schemas.microsoft.com/office/drawing/2014/main" id="{A258FD97-DE41-B696-070F-D09BE8AD83FD}"/>
              </a:ext>
            </a:extLst>
          </p:cNvPr>
          <p:cNvSpPr txBox="1"/>
          <p:nvPr/>
        </p:nvSpPr>
        <p:spPr>
          <a:xfrm>
            <a:off x="543339" y="1468554"/>
            <a:ext cx="9144000" cy="923330"/>
          </a:xfrm>
          <a:prstGeom prst="rect">
            <a:avLst/>
          </a:prstGeom>
          <a:noFill/>
        </p:spPr>
        <p:txBody>
          <a:bodyPr wrap="square">
            <a:spAutoFit/>
          </a:bodyPr>
          <a:lstStyle/>
          <a:p>
            <a:pPr algn="l"/>
            <a:r>
              <a:rPr lang="en-US" dirty="0">
                <a:solidFill>
                  <a:srgbClr val="373D3F"/>
                </a:solidFill>
                <a:effectLst/>
              </a:rPr>
              <a:t>The complexity of ecological systems presents </a:t>
            </a:r>
            <a:r>
              <a:rPr lang="en-US" b="1" dirty="0">
                <a:solidFill>
                  <a:srgbClr val="373D3F"/>
                </a:solidFill>
                <a:effectLst/>
              </a:rPr>
              <a:t>considerable challenges for experiments to assess the risks and benefits of GMOs</a:t>
            </a:r>
            <a:r>
              <a:rPr lang="en-US" dirty="0">
                <a:solidFill>
                  <a:srgbClr val="373D3F"/>
                </a:solidFill>
                <a:effectLst/>
              </a:rPr>
              <a:t>.  </a:t>
            </a:r>
            <a:endParaRPr lang="en-US" dirty="0">
              <a:effectLst/>
            </a:endParaRPr>
          </a:p>
          <a:p>
            <a:endParaRPr lang="en-US" b="1" dirty="0"/>
          </a:p>
        </p:txBody>
      </p:sp>
      <p:sp>
        <p:nvSpPr>
          <p:cNvPr id="2" name="TextBox 1">
            <a:extLst>
              <a:ext uri="{FF2B5EF4-FFF2-40B4-BE49-F238E27FC236}">
                <a16:creationId xmlns:a16="http://schemas.microsoft.com/office/drawing/2014/main" id="{23053E20-896E-CF6D-E45E-036281DFF66F}"/>
              </a:ext>
            </a:extLst>
          </p:cNvPr>
          <p:cNvSpPr txBox="1"/>
          <p:nvPr/>
        </p:nvSpPr>
        <p:spPr>
          <a:xfrm>
            <a:off x="12341308" y="1330702"/>
            <a:ext cx="5199964" cy="8956298"/>
          </a:xfrm>
          <a:prstGeom prst="rect">
            <a:avLst/>
          </a:prstGeom>
          <a:noFill/>
        </p:spPr>
        <p:txBody>
          <a:bodyPr wrap="square" rtlCol="0">
            <a:spAutoFit/>
          </a:bodyPr>
          <a:lstStyle/>
          <a:p>
            <a:r>
              <a:rPr lang="en-US" b="1" dirty="0">
                <a:solidFill>
                  <a:srgbClr val="373D3F"/>
                </a:solidFill>
                <a:effectLst/>
              </a:rPr>
              <a:t>Human health risk</a:t>
            </a:r>
            <a:endParaRPr lang="en-US" b="1" dirty="0"/>
          </a:p>
          <a:p>
            <a:br>
              <a:rPr lang="en-US" dirty="0"/>
            </a:br>
            <a:endParaRPr lang="en-US" dirty="0"/>
          </a:p>
          <a:p>
            <a:pPr algn="l"/>
            <a:r>
              <a:rPr lang="en-US" dirty="0">
                <a:solidFill>
                  <a:srgbClr val="373D3F"/>
                </a:solidFill>
                <a:effectLst/>
              </a:rPr>
              <a:t>At least some of the genes used in GMOs may not have been used in the food supply before, so GM foods may pose a potential risk for human health. Much of the GM production currently grown worldwide is destined for animal feed. The UN’s Food and Agriculture Organization has concluded that risks to human and animal health from the use of GMOs are negligible. But scientists acknowledge that little is known about the long-term safety of consuming food made from GMO products. </a:t>
            </a:r>
            <a:endParaRPr lang="en-US" dirty="0">
              <a:effectLst/>
            </a:endParaRPr>
          </a:p>
          <a:p>
            <a:endParaRPr lang="en-US" b="1" dirty="0">
              <a:solidFill>
                <a:srgbClr val="373D3F"/>
              </a:solidFill>
            </a:endParaRPr>
          </a:p>
          <a:p>
            <a:r>
              <a:rPr lang="en-US" b="1" dirty="0">
                <a:solidFill>
                  <a:srgbClr val="373D3F"/>
                </a:solidFill>
                <a:effectLst/>
              </a:rPr>
              <a:t>Intellectual property rights</a:t>
            </a:r>
            <a:endParaRPr lang="en-US" b="1" dirty="0"/>
          </a:p>
          <a:p>
            <a:br>
              <a:rPr lang="en-US" dirty="0"/>
            </a:br>
            <a:endParaRPr lang="en-US" dirty="0"/>
          </a:p>
          <a:p>
            <a:pPr algn="l"/>
            <a:r>
              <a:rPr lang="en-US" dirty="0">
                <a:solidFill>
                  <a:srgbClr val="373D3F"/>
                </a:solidFill>
                <a:effectLst/>
              </a:rPr>
              <a:t>Intellectual property rights are one of the important factors in the current debate on GMOs. The GM crops are patented by agribusiness companies leading to monopolization of the global agricultural food industry and controlling distribution of the world food supply. Social activists believe that the hidden reason why biotech companies are eager to produce GMO crops is because they can be privatized, unlike ordinary crops which are the natural property of all humanity. It is argued for example that to achieve this monopoly, the large </a:t>
            </a:r>
            <a:r>
              <a:rPr lang="en-US" dirty="0" err="1">
                <a:solidFill>
                  <a:srgbClr val="373D3F"/>
                </a:solidFill>
                <a:effectLst/>
              </a:rPr>
              <a:t>agri</a:t>
            </a:r>
            <a:r>
              <a:rPr lang="en-US" dirty="0">
                <a:solidFill>
                  <a:srgbClr val="373D3F"/>
                </a:solidFill>
                <a:effectLst/>
              </a:rPr>
              <a:t>-biotech company, Monsanto, has taken over small seed companies in the past 10 years and has become the biggest </a:t>
            </a:r>
            <a:r>
              <a:rPr lang="en-US" dirty="0" err="1">
                <a:solidFill>
                  <a:srgbClr val="373D3F"/>
                </a:solidFill>
                <a:effectLst/>
              </a:rPr>
              <a:t>agri</a:t>
            </a:r>
            <a:r>
              <a:rPr lang="en-US" dirty="0">
                <a:solidFill>
                  <a:srgbClr val="373D3F"/>
                </a:solidFill>
                <a:effectLst/>
              </a:rPr>
              <a:t>-biotech corporation in the world. </a:t>
            </a:r>
            <a:endParaRPr lang="en-US" dirty="0">
              <a:effectLst/>
            </a:endParaRPr>
          </a:p>
          <a:p>
            <a:endParaRPr lang="en-US" b="1" dirty="0"/>
          </a:p>
        </p:txBody>
      </p:sp>
      <p:sp>
        <p:nvSpPr>
          <p:cNvPr id="4" name="TextBox 3">
            <a:extLst>
              <a:ext uri="{FF2B5EF4-FFF2-40B4-BE49-F238E27FC236}">
                <a16:creationId xmlns:a16="http://schemas.microsoft.com/office/drawing/2014/main" id="{E36705EF-9879-D931-7B74-33483B89BA93}"/>
              </a:ext>
            </a:extLst>
          </p:cNvPr>
          <p:cNvSpPr txBox="1"/>
          <p:nvPr/>
        </p:nvSpPr>
        <p:spPr>
          <a:xfrm>
            <a:off x="533400" y="2420045"/>
            <a:ext cx="10617010" cy="8125301"/>
          </a:xfrm>
          <a:prstGeom prst="rect">
            <a:avLst/>
          </a:prstGeom>
          <a:noFill/>
        </p:spPr>
        <p:txBody>
          <a:bodyPr wrap="square" rtlCol="0">
            <a:spAutoFit/>
          </a:bodyPr>
          <a:lstStyle/>
          <a:p>
            <a:r>
              <a:rPr lang="en-US" b="1" dirty="0">
                <a:solidFill>
                  <a:srgbClr val="373D3F"/>
                </a:solidFill>
                <a:effectLst/>
              </a:rPr>
              <a:t>Interbreeding with native species</a:t>
            </a:r>
            <a:endParaRPr lang="en-US" b="1" dirty="0"/>
          </a:p>
          <a:p>
            <a:br>
              <a:rPr lang="en-US" dirty="0"/>
            </a:br>
            <a:endParaRPr lang="en-US" dirty="0"/>
          </a:p>
          <a:p>
            <a:pPr algn="l"/>
            <a:r>
              <a:rPr lang="en-US" dirty="0">
                <a:solidFill>
                  <a:srgbClr val="373D3F"/>
                </a:solidFill>
                <a:effectLst/>
              </a:rPr>
              <a:t>When the genetically modified organisms are allowed to breed with the organisms which are not genetically engineered, these organisms may then affect the genetics of non-genetically engineered organisms. Due to this reason the whole ecological system might get affected. The main concern is that genetically modified organisms might lead the non-GM organisms to extinction and reduce biodiversity.</a:t>
            </a:r>
            <a:endParaRPr lang="en-US" dirty="0">
              <a:effectLst/>
            </a:endParaRPr>
          </a:p>
          <a:p>
            <a:br>
              <a:rPr lang="en-US" dirty="0"/>
            </a:br>
            <a:endParaRPr lang="en-US" dirty="0"/>
          </a:p>
          <a:p>
            <a:r>
              <a:rPr lang="en-US" b="1" dirty="0">
                <a:solidFill>
                  <a:srgbClr val="373D3F"/>
                </a:solidFill>
                <a:effectLst/>
              </a:rPr>
              <a:t>Consumers right to choose </a:t>
            </a:r>
            <a:endParaRPr lang="en-US" b="1" dirty="0"/>
          </a:p>
          <a:p>
            <a:br>
              <a:rPr lang="en-US" dirty="0"/>
            </a:br>
            <a:endParaRPr lang="en-US" dirty="0"/>
          </a:p>
          <a:p>
            <a:pPr algn="l"/>
            <a:r>
              <a:rPr lang="en-US" dirty="0">
                <a:solidFill>
                  <a:srgbClr val="373D3F"/>
                </a:solidFill>
                <a:effectLst/>
              </a:rPr>
              <a:t>The International Federation of Organic Agriculture Movement has made stringent efforts to keep GMOs out of organic production, yet some US organic farmers have found their corn (maize) crops, including seeds, to contain detectable levels of genetically engineered DNA. </a:t>
            </a:r>
            <a:endParaRPr lang="en-US" dirty="0">
              <a:effectLst/>
            </a:endParaRPr>
          </a:p>
          <a:p>
            <a:pPr algn="l"/>
            <a:endParaRPr lang="en-US" dirty="0">
              <a:effectLst/>
            </a:endParaRPr>
          </a:p>
          <a:p>
            <a:r>
              <a:rPr lang="en-US" b="1" dirty="0">
                <a:solidFill>
                  <a:srgbClr val="373D3F"/>
                </a:solidFill>
                <a:effectLst/>
              </a:rPr>
              <a:t>Ecological long-term effects</a:t>
            </a:r>
            <a:endParaRPr lang="en-US" b="1" dirty="0"/>
          </a:p>
          <a:p>
            <a:br>
              <a:rPr lang="en-US" dirty="0"/>
            </a:br>
            <a:endParaRPr lang="en-US" dirty="0"/>
          </a:p>
          <a:p>
            <a:pPr algn="l"/>
            <a:r>
              <a:rPr lang="en-US" dirty="0">
                <a:solidFill>
                  <a:srgbClr val="373D3F"/>
                </a:solidFill>
                <a:effectLst/>
              </a:rPr>
              <a:t>Early studies indicated the pollen from a particular type of genetically modified corn was harmful to the caterpillars of Monarch butterflies.  This type of corn, known as </a:t>
            </a:r>
            <a:r>
              <a:rPr lang="en-US" b="1" i="1" dirty="0" err="1">
                <a:solidFill>
                  <a:srgbClr val="373D3F"/>
                </a:solidFill>
                <a:effectLst/>
              </a:rPr>
              <a:t>Bt</a:t>
            </a:r>
            <a:r>
              <a:rPr lang="en-US" b="1" dirty="0">
                <a:solidFill>
                  <a:srgbClr val="373D3F"/>
                </a:solidFill>
                <a:effectLst/>
              </a:rPr>
              <a:t> corn,</a:t>
            </a:r>
            <a:r>
              <a:rPr lang="en-US" dirty="0">
                <a:solidFill>
                  <a:srgbClr val="373D3F"/>
                </a:solidFill>
                <a:effectLst/>
              </a:rPr>
              <a:t> is genetically modified to produce a bacterial protein that acts as a insecticide. </a:t>
            </a:r>
          </a:p>
          <a:p>
            <a:pPr algn="l"/>
            <a:endParaRPr lang="en-US" dirty="0">
              <a:solidFill>
                <a:srgbClr val="373D3F"/>
              </a:solidFill>
            </a:endParaRPr>
          </a:p>
          <a:p>
            <a:r>
              <a:rPr lang="en-US" dirty="0">
                <a:solidFill>
                  <a:srgbClr val="373D3F"/>
                </a:solidFill>
                <a:effectLst/>
              </a:rPr>
              <a:t>Another issue is that of </a:t>
            </a:r>
            <a:r>
              <a:rPr lang="en-US" b="1" dirty="0">
                <a:solidFill>
                  <a:srgbClr val="373D3F"/>
                </a:solidFill>
                <a:effectLst/>
              </a:rPr>
              <a:t>superweeds. </a:t>
            </a:r>
            <a:r>
              <a:rPr lang="en-US" dirty="0">
                <a:solidFill>
                  <a:srgbClr val="373D3F"/>
                </a:solidFill>
                <a:effectLst/>
              </a:rPr>
              <a:t>These are species of weeds that gain resistance to herbicides from GMO crops. GMOs that are modified to be resistant to herbicides can pass their genes to weeds, making them herbicide-resistant.</a:t>
            </a:r>
            <a:endParaRPr lang="en-US" dirty="0">
              <a:effectLst/>
            </a:endParaRPr>
          </a:p>
          <a:p>
            <a:pPr algn="l"/>
            <a:endParaRPr lang="en-US" dirty="0">
              <a:effectLst/>
            </a:endParaRPr>
          </a:p>
          <a:p>
            <a:pPr algn="l"/>
            <a:endParaRPr lang="en-US" dirty="0">
              <a:effectLst/>
            </a:endParaRPr>
          </a:p>
          <a:p>
            <a:endParaRPr lang="en-US" dirty="0"/>
          </a:p>
        </p:txBody>
      </p:sp>
    </p:spTree>
    <p:extLst>
      <p:ext uri="{BB962C8B-B14F-4D97-AF65-F5344CB8AC3E}">
        <p14:creationId xmlns:p14="http://schemas.microsoft.com/office/powerpoint/2010/main" val="274496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6730" y="1970731"/>
            <a:ext cx="5764345" cy="642484"/>
          </a:xfrm>
          <a:prstGeom prst="rect">
            <a:avLst/>
          </a:prstGeom>
        </p:spPr>
        <p:txBody>
          <a:bodyPr lIns="0" tIns="0" rIns="0" bIns="0" rtlCol="0" anchor="t">
            <a:spAutoFit/>
          </a:bodyPr>
          <a:lstStyle/>
          <a:p>
            <a:pPr>
              <a:lnSpc>
                <a:spcPts val="5040"/>
              </a:lnSpc>
            </a:pPr>
            <a:r>
              <a:rPr lang="en-US" sz="4200" spc="840" dirty="0">
                <a:solidFill>
                  <a:srgbClr val="000000"/>
                </a:solidFill>
                <a:latin typeface="Now Bold"/>
              </a:rPr>
              <a:t>Leah Penniman</a:t>
            </a:r>
          </a:p>
        </p:txBody>
      </p:sp>
      <p:sp>
        <p:nvSpPr>
          <p:cNvPr id="5" name="TextBox 5"/>
          <p:cNvSpPr txBox="1"/>
          <p:nvPr/>
        </p:nvSpPr>
        <p:spPr>
          <a:xfrm>
            <a:off x="746730" y="3182288"/>
            <a:ext cx="6810672" cy="419346"/>
          </a:xfrm>
          <a:prstGeom prst="rect">
            <a:avLst/>
          </a:prstGeom>
        </p:spPr>
        <p:txBody>
          <a:bodyPr lIns="0" tIns="0" rIns="0" bIns="0" rtlCol="0" anchor="t">
            <a:spAutoFit/>
          </a:bodyPr>
          <a:lstStyle/>
          <a:p>
            <a:pPr>
              <a:lnSpc>
                <a:spcPts val="3360"/>
              </a:lnSpc>
            </a:pPr>
            <a:r>
              <a:rPr lang="en-US" sz="2400" spc="480" dirty="0">
                <a:solidFill>
                  <a:srgbClr val="000000"/>
                </a:solidFill>
                <a:latin typeface="Now Bold"/>
              </a:rPr>
              <a:t>Farming While Black</a:t>
            </a:r>
          </a:p>
        </p:txBody>
      </p:sp>
      <p:sp>
        <p:nvSpPr>
          <p:cNvPr id="7" name="TextBox 6">
            <a:extLst>
              <a:ext uri="{FF2B5EF4-FFF2-40B4-BE49-F238E27FC236}">
                <a16:creationId xmlns:a16="http://schemas.microsoft.com/office/drawing/2014/main" id="{9785B0CC-CA43-EE7D-FF49-C933FF2452BE}"/>
              </a:ext>
            </a:extLst>
          </p:cNvPr>
          <p:cNvSpPr txBox="1"/>
          <p:nvPr/>
        </p:nvSpPr>
        <p:spPr>
          <a:xfrm>
            <a:off x="746729" y="6751273"/>
            <a:ext cx="16331405" cy="1938992"/>
          </a:xfrm>
          <a:prstGeom prst="rect">
            <a:avLst/>
          </a:prstGeom>
          <a:noFill/>
        </p:spPr>
        <p:txBody>
          <a:bodyPr wrap="square" rtlCol="0">
            <a:spAutoFit/>
          </a:bodyPr>
          <a:lstStyle/>
          <a:p>
            <a:r>
              <a:rPr lang="en-US" sz="2000" dirty="0">
                <a:solidFill>
                  <a:srgbClr val="535354"/>
                </a:solidFill>
                <a:effectLst/>
                <a:latin typeface="Avenir Light" panose="020B0402020203020204" pitchFamily="34" charset="77"/>
              </a:rPr>
              <a:t>Leah Penniman, Co-Director and Farm Manager, (</a:t>
            </a:r>
            <a:r>
              <a:rPr lang="en-US" sz="2000" u="sng" dirty="0">
                <a:solidFill>
                  <a:srgbClr val="535354"/>
                </a:solidFill>
                <a:effectLst/>
                <a:latin typeface="Avenir Light" panose="020B0402020203020204" pitchFamily="34" charset="77"/>
                <a:hlinkClick r:id="rId2"/>
              </a:rPr>
              <a:t>Li*/Ya/She/He</a:t>
            </a:r>
            <a:r>
              <a:rPr lang="en-US" sz="2000" dirty="0">
                <a:solidFill>
                  <a:srgbClr val="535354"/>
                </a:solidFill>
                <a:effectLst/>
                <a:latin typeface="Avenir Light" panose="020B0402020203020204" pitchFamily="34" charset="77"/>
              </a:rPr>
              <a:t>) has over 20 years of experience as a soil steward and food sovereignty activist, having worked at the </a:t>
            </a:r>
            <a:r>
              <a:rPr lang="en-US" sz="2000" u="sng" dirty="0">
                <a:effectLst/>
                <a:latin typeface="Avenir Light" panose="020B0402020203020204" pitchFamily="34" charset="77"/>
                <a:hlinkClick r:id="rId3"/>
              </a:rPr>
              <a:t>Food Project</a:t>
            </a:r>
            <a:r>
              <a:rPr lang="en-US" sz="2000" dirty="0">
                <a:solidFill>
                  <a:srgbClr val="535354"/>
                </a:solidFill>
                <a:effectLst/>
                <a:latin typeface="Avenir Light" panose="020B0402020203020204" pitchFamily="34" charset="77"/>
              </a:rPr>
              <a:t>, </a:t>
            </a:r>
            <a:r>
              <a:rPr lang="en-US" sz="2000" u="sng" dirty="0">
                <a:effectLst/>
                <a:latin typeface="Avenir Light" panose="020B0402020203020204" pitchFamily="34" charset="77"/>
                <a:hlinkClick r:id="rId4"/>
              </a:rPr>
              <a:t>Farm School</a:t>
            </a:r>
            <a:r>
              <a:rPr lang="en-US" sz="2000" dirty="0">
                <a:solidFill>
                  <a:srgbClr val="535354"/>
                </a:solidFill>
                <a:effectLst/>
                <a:latin typeface="Avenir Light" panose="020B0402020203020204" pitchFamily="34" charset="77"/>
              </a:rPr>
              <a:t>, </a:t>
            </a:r>
            <a:r>
              <a:rPr lang="en-US" sz="2000" u="sng" dirty="0">
                <a:effectLst/>
                <a:latin typeface="Avenir Light" panose="020B0402020203020204" pitchFamily="34" charset="77"/>
                <a:hlinkClick r:id="rId5"/>
              </a:rPr>
              <a:t>Many Hands Organic Farm</a:t>
            </a:r>
            <a:r>
              <a:rPr lang="en-US" sz="2000" dirty="0">
                <a:solidFill>
                  <a:srgbClr val="535354"/>
                </a:solidFill>
                <a:effectLst/>
                <a:latin typeface="Avenir Light" panose="020B0402020203020204" pitchFamily="34" charset="77"/>
              </a:rPr>
              <a:t>, </a:t>
            </a:r>
            <a:r>
              <a:rPr lang="en-US" sz="2000" u="sng" dirty="0">
                <a:effectLst/>
                <a:latin typeface="Avenir Light" panose="020B0402020203020204" pitchFamily="34" charset="77"/>
                <a:hlinkClick r:id="rId6"/>
              </a:rPr>
              <a:t>Youth Grow</a:t>
            </a:r>
            <a:r>
              <a:rPr lang="en-US" sz="2000" dirty="0">
                <a:solidFill>
                  <a:srgbClr val="535354"/>
                </a:solidFill>
                <a:effectLst/>
                <a:latin typeface="Avenir Light" panose="020B0402020203020204" pitchFamily="34" charset="77"/>
              </a:rPr>
              <a:t> and with farmers internationally in Ghana, Haiti, and Mexico. Li co-founded Soul Fire Farm in 2010 with the mission to reclaim our inherent right to belong to the earth and have agency in the food system as Black and Brown people.</a:t>
            </a:r>
          </a:p>
          <a:p>
            <a:endParaRPr lang="en-US" sz="2000" dirty="0">
              <a:solidFill>
                <a:srgbClr val="535354"/>
              </a:solidFill>
              <a:latin typeface="Avenir Light" panose="020B0402020203020204" pitchFamily="34" charset="77"/>
            </a:endParaRPr>
          </a:p>
          <a:p>
            <a:r>
              <a:rPr lang="en-US" sz="2000" dirty="0">
                <a:solidFill>
                  <a:srgbClr val="535354"/>
                </a:solidFill>
                <a:effectLst/>
                <a:latin typeface="Avenir Light" panose="020B0402020203020204" pitchFamily="34" charset="77"/>
              </a:rPr>
              <a:t>Li’s book “Farming While Black” is a love song for the earth and her peoples.  </a:t>
            </a:r>
            <a:endParaRPr lang="en-US" sz="2000" dirty="0">
              <a:latin typeface="Avenir Light" panose="020B0402020203020204" pitchFamily="34" charset="77"/>
            </a:endParaRPr>
          </a:p>
        </p:txBody>
      </p:sp>
      <p:pic>
        <p:nvPicPr>
          <p:cNvPr id="8" name="Picture 6">
            <a:extLst>
              <a:ext uri="{FF2B5EF4-FFF2-40B4-BE49-F238E27FC236}">
                <a16:creationId xmlns:a16="http://schemas.microsoft.com/office/drawing/2014/main" id="{A2C0CA3D-35FB-E75A-529E-8C4176C226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0762" y="541325"/>
            <a:ext cx="5346700" cy="53467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665ABA34-46F6-C6C6-81BB-5BFA5CF50F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01599" y="541325"/>
            <a:ext cx="4276535" cy="534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4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24000" y="1175075"/>
            <a:ext cx="5764345" cy="1924886"/>
          </a:xfrm>
          <a:prstGeom prst="rect">
            <a:avLst/>
          </a:prstGeom>
        </p:spPr>
        <p:txBody>
          <a:bodyPr lIns="0" tIns="0" rIns="0" bIns="0" rtlCol="0" anchor="t">
            <a:spAutoFit/>
          </a:bodyPr>
          <a:lstStyle/>
          <a:p>
            <a:pPr>
              <a:lnSpc>
                <a:spcPts val="5040"/>
              </a:lnSpc>
            </a:pPr>
            <a:r>
              <a:rPr lang="en-US" sz="4200" spc="840" dirty="0">
                <a:solidFill>
                  <a:srgbClr val="000000"/>
                </a:solidFill>
                <a:latin typeface="Now Bold"/>
              </a:rPr>
              <a:t>HISTORY </a:t>
            </a:r>
          </a:p>
          <a:p>
            <a:pPr>
              <a:lnSpc>
                <a:spcPts val="5040"/>
              </a:lnSpc>
            </a:pPr>
            <a:r>
              <a:rPr lang="en-US" sz="4200" spc="840" dirty="0">
                <a:solidFill>
                  <a:srgbClr val="000000"/>
                </a:solidFill>
                <a:latin typeface="Now Bold"/>
              </a:rPr>
              <a:t>OF URBAN AGRICULTURE</a:t>
            </a:r>
          </a:p>
        </p:txBody>
      </p:sp>
      <p:sp>
        <p:nvSpPr>
          <p:cNvPr id="4" name="TextBox 4"/>
          <p:cNvSpPr txBox="1"/>
          <p:nvPr/>
        </p:nvSpPr>
        <p:spPr>
          <a:xfrm>
            <a:off x="10323893" y="6489641"/>
            <a:ext cx="5638800" cy="2228046"/>
          </a:xfrm>
          <a:prstGeom prst="rect">
            <a:avLst/>
          </a:prstGeom>
        </p:spPr>
        <p:txBody>
          <a:bodyPr wrap="square" lIns="0" tIns="0" rIns="0" bIns="0" rtlCol="0" anchor="t">
            <a:spAutoFit/>
          </a:bodyPr>
          <a:lstStyle/>
          <a:p>
            <a:pPr algn="ctr"/>
            <a:r>
              <a:rPr lang="en-US" sz="2400" b="0" i="0" dirty="0">
                <a:solidFill>
                  <a:srgbClr val="3C3830"/>
                </a:solidFill>
                <a:effectLst/>
                <a:latin typeface="GT Super"/>
              </a:rPr>
              <a:t>“Urban agriculture seems new and exotic, but it's been the norm for cities since the dawn of farming 10,000 years ago.”</a:t>
            </a:r>
          </a:p>
          <a:p>
            <a:pPr algn="ctr"/>
            <a:endParaRPr lang="en-US" sz="2400" dirty="0">
              <a:solidFill>
                <a:srgbClr val="3C3830"/>
              </a:solidFill>
              <a:latin typeface="GT Super"/>
            </a:endParaRPr>
          </a:p>
          <a:p>
            <a:pPr algn="ctr"/>
            <a:r>
              <a:rPr lang="en-US" sz="2400" b="0" i="0" dirty="0">
                <a:solidFill>
                  <a:srgbClr val="3C3830"/>
                </a:solidFill>
                <a:effectLst/>
                <a:latin typeface="GT Super"/>
              </a:rPr>
              <a:t>Tom </a:t>
            </a:r>
            <a:r>
              <a:rPr lang="en-US" sz="2400" b="0" i="0" dirty="0" err="1">
                <a:solidFill>
                  <a:srgbClr val="3C3830"/>
                </a:solidFill>
                <a:effectLst/>
                <a:latin typeface="GT Super"/>
              </a:rPr>
              <a:t>Phillipot</a:t>
            </a:r>
            <a:r>
              <a:rPr lang="en-US" sz="2400" b="0" i="0" dirty="0">
                <a:solidFill>
                  <a:srgbClr val="3C3830"/>
                </a:solidFill>
                <a:effectLst/>
                <a:latin typeface="GT Super"/>
              </a:rPr>
              <a:t> (Grist, 2010)</a:t>
            </a:r>
          </a:p>
          <a:p>
            <a:pPr>
              <a:lnSpc>
                <a:spcPts val="3080"/>
              </a:lnSpc>
            </a:pPr>
            <a:endParaRPr lang="en-US" sz="2200" spc="44" dirty="0">
              <a:solidFill>
                <a:srgbClr val="000000"/>
              </a:solidFill>
              <a:latin typeface="Now Thin Bold"/>
            </a:endParaRPr>
          </a:p>
        </p:txBody>
      </p:sp>
      <p:sp>
        <p:nvSpPr>
          <p:cNvPr id="6" name="TextBox 6"/>
          <p:cNvSpPr txBox="1"/>
          <p:nvPr/>
        </p:nvSpPr>
        <p:spPr>
          <a:xfrm>
            <a:off x="754751" y="8717687"/>
            <a:ext cx="8800459" cy="1176476"/>
          </a:xfrm>
          <a:prstGeom prst="rect">
            <a:avLst/>
          </a:prstGeom>
        </p:spPr>
        <p:txBody>
          <a:bodyPr wrap="square" lIns="0" tIns="0" rIns="0" bIns="0" rtlCol="0" anchor="t">
            <a:spAutoFit/>
          </a:bodyPr>
          <a:lstStyle/>
          <a:p>
            <a:pPr>
              <a:lnSpc>
                <a:spcPts val="3080"/>
              </a:lnSpc>
            </a:pPr>
            <a:r>
              <a:rPr lang="en-US" sz="2200" spc="44" dirty="0">
                <a:solidFill>
                  <a:srgbClr val="000000"/>
                </a:solidFill>
                <a:latin typeface="Now Thin Bold"/>
              </a:rPr>
              <a:t>Orsini et al (2020) Features and Functions of Multifunctional Urban Agriculture in the Global North: A Review</a:t>
            </a:r>
          </a:p>
          <a:p>
            <a:pPr>
              <a:lnSpc>
                <a:spcPts val="3080"/>
              </a:lnSpc>
            </a:pPr>
            <a:endParaRPr lang="en-US" sz="2200" spc="44" dirty="0">
              <a:solidFill>
                <a:srgbClr val="000000"/>
              </a:solidFill>
              <a:latin typeface="Now Thin Bold"/>
            </a:endParaRPr>
          </a:p>
        </p:txBody>
      </p:sp>
      <p:pic>
        <p:nvPicPr>
          <p:cNvPr id="8" name="Picture 7">
            <a:extLst>
              <a:ext uri="{FF2B5EF4-FFF2-40B4-BE49-F238E27FC236}">
                <a16:creationId xmlns:a16="http://schemas.microsoft.com/office/drawing/2014/main" id="{41C7E43B-3204-22DB-23DC-0FB65A47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37" y="4479508"/>
            <a:ext cx="7772400" cy="3403970"/>
          </a:xfrm>
          <a:prstGeom prst="rect">
            <a:avLst/>
          </a:prstGeom>
        </p:spPr>
      </p:pic>
      <p:pic>
        <p:nvPicPr>
          <p:cNvPr id="1026" name="Picture 2" descr="The history of urban agriculture should inspire its future | Grist">
            <a:extLst>
              <a:ext uri="{FF2B5EF4-FFF2-40B4-BE49-F238E27FC236}">
                <a16:creationId xmlns:a16="http://schemas.microsoft.com/office/drawing/2014/main" id="{1CBBA874-F498-AD03-6426-450F825CE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861357"/>
            <a:ext cx="6810672" cy="4883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6729" y="936365"/>
            <a:ext cx="5764345" cy="1283685"/>
          </a:xfrm>
          <a:prstGeom prst="rect">
            <a:avLst/>
          </a:prstGeom>
        </p:spPr>
        <p:txBody>
          <a:bodyPr lIns="0" tIns="0" rIns="0" bIns="0" rtlCol="0" anchor="t">
            <a:spAutoFit/>
          </a:bodyPr>
          <a:lstStyle/>
          <a:p>
            <a:pPr>
              <a:lnSpc>
                <a:spcPts val="5040"/>
              </a:lnSpc>
            </a:pPr>
            <a:r>
              <a:rPr lang="en-US" sz="4200" spc="840" dirty="0">
                <a:solidFill>
                  <a:srgbClr val="000000"/>
                </a:solidFill>
                <a:latin typeface="Now Bold"/>
              </a:rPr>
              <a:t>HISTORY OF URBAN AG</a:t>
            </a:r>
          </a:p>
        </p:txBody>
      </p:sp>
      <p:pic>
        <p:nvPicPr>
          <p:cNvPr id="2050" name="Picture 2" descr="The history of urban agriculture should inspire its future | Grist">
            <a:extLst>
              <a:ext uri="{FF2B5EF4-FFF2-40B4-BE49-F238E27FC236}">
                <a16:creationId xmlns:a16="http://schemas.microsoft.com/office/drawing/2014/main" id="{7538706D-51D9-9744-185D-19B3B61F0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9841" y="584101"/>
            <a:ext cx="5880100" cy="756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5A1741-C585-DE77-576C-606339EF749C}"/>
              </a:ext>
            </a:extLst>
          </p:cNvPr>
          <p:cNvSpPr txBox="1"/>
          <p:nvPr/>
        </p:nvSpPr>
        <p:spPr>
          <a:xfrm>
            <a:off x="11193173" y="8858887"/>
            <a:ext cx="5638800" cy="646331"/>
          </a:xfrm>
          <a:prstGeom prst="rect">
            <a:avLst/>
          </a:prstGeom>
          <a:noFill/>
        </p:spPr>
        <p:txBody>
          <a:bodyPr wrap="square" rtlCol="0">
            <a:spAutoFit/>
          </a:bodyPr>
          <a:lstStyle/>
          <a:p>
            <a:r>
              <a:rPr lang="en-US" dirty="0">
                <a:latin typeface="Avenir Light" panose="020B0402020203020204" pitchFamily="34" charset="77"/>
              </a:rPr>
              <a:t>Photo: Mel Rosenthal (</a:t>
            </a:r>
            <a:r>
              <a:rPr lang="en-US" dirty="0" err="1">
                <a:latin typeface="Avenir Light" panose="020B0402020203020204" pitchFamily="34" charset="77"/>
              </a:rPr>
              <a:t>Phillipot</a:t>
            </a:r>
            <a:r>
              <a:rPr lang="en-US" dirty="0">
                <a:latin typeface="Avenir Light" panose="020B0402020203020204" pitchFamily="34" charset="77"/>
              </a:rPr>
              <a:t>, Grist, 2010), E 173</a:t>
            </a:r>
            <a:r>
              <a:rPr lang="en-US" baseline="30000" dirty="0">
                <a:latin typeface="Avenir Light" panose="020B0402020203020204" pitchFamily="34" charset="77"/>
              </a:rPr>
              <a:t>rd</a:t>
            </a:r>
            <a:r>
              <a:rPr lang="en-US" dirty="0">
                <a:latin typeface="Avenir Light" panose="020B0402020203020204" pitchFamily="34" charset="77"/>
              </a:rPr>
              <a:t> and 14</a:t>
            </a:r>
            <a:r>
              <a:rPr lang="en-US" baseline="30000" dirty="0">
                <a:latin typeface="Avenir Light" panose="020B0402020203020204" pitchFamily="34" charset="77"/>
              </a:rPr>
              <a:t>th</a:t>
            </a:r>
            <a:r>
              <a:rPr lang="en-US" dirty="0">
                <a:latin typeface="Avenir Light" panose="020B0402020203020204" pitchFamily="34" charset="77"/>
              </a:rPr>
              <a:t> Streets in the Bronx in the 1970’s</a:t>
            </a:r>
          </a:p>
        </p:txBody>
      </p:sp>
      <p:sp>
        <p:nvSpPr>
          <p:cNvPr id="9" name="TextBox 8">
            <a:extLst>
              <a:ext uri="{FF2B5EF4-FFF2-40B4-BE49-F238E27FC236}">
                <a16:creationId xmlns:a16="http://schemas.microsoft.com/office/drawing/2014/main" id="{A258FD97-DE41-B696-070F-D09BE8AD83FD}"/>
              </a:ext>
            </a:extLst>
          </p:cNvPr>
          <p:cNvSpPr txBox="1"/>
          <p:nvPr/>
        </p:nvSpPr>
        <p:spPr>
          <a:xfrm>
            <a:off x="738708" y="2633733"/>
            <a:ext cx="9144000" cy="6740307"/>
          </a:xfrm>
          <a:prstGeom prst="rect">
            <a:avLst/>
          </a:prstGeom>
          <a:noFill/>
        </p:spPr>
        <p:txBody>
          <a:bodyPr wrap="square">
            <a:spAutoFit/>
          </a:bodyPr>
          <a:lstStyle/>
          <a:p>
            <a:r>
              <a:rPr lang="en-US" dirty="0">
                <a:latin typeface="Avenir Light" panose="020B0402020203020204" pitchFamily="34" charset="77"/>
              </a:rPr>
              <a:t>Penniman:</a:t>
            </a:r>
          </a:p>
          <a:p>
            <a:r>
              <a:rPr lang="en-US" dirty="0">
                <a:latin typeface="Avenir Light" panose="020B0402020203020204" pitchFamily="34" charset="77"/>
              </a:rPr>
              <a:t>“The Great Migration that carried 6 million of our people out of the rural Southeast of the US and into the urban North, Midwest and West is often miscategorized as a voluntary exodus to exploit new economic opportunities. This truth is that our people were catalyzed to move because of segregation, land theft, racial terrorism, and lynching."</a:t>
            </a:r>
          </a:p>
          <a:p>
            <a:endParaRPr lang="en-US" dirty="0">
              <a:latin typeface="Avenir Light" panose="020B0402020203020204" pitchFamily="34" charset="77"/>
            </a:endParaRPr>
          </a:p>
          <a:p>
            <a:pPr>
              <a:buFont typeface="Arial" panose="020B0604020202020204" pitchFamily="34" charset="0"/>
              <a:buChar char="•"/>
            </a:pPr>
            <a:r>
              <a:rPr lang="en-US" dirty="0">
                <a:latin typeface="Avenir Light" panose="020B0402020203020204" pitchFamily="34" charset="77"/>
              </a:rPr>
              <a:t>Migration</a:t>
            </a:r>
          </a:p>
          <a:p>
            <a:pPr>
              <a:buFont typeface="Arial" panose="020B0604020202020204" pitchFamily="34" charset="0"/>
              <a:buChar char="•"/>
            </a:pPr>
            <a:r>
              <a:rPr lang="en-US" dirty="0">
                <a:latin typeface="Avenir Light" panose="020B0402020203020204" pitchFamily="34" charset="77"/>
              </a:rPr>
              <a:t>Discrimination in </a:t>
            </a:r>
          </a:p>
          <a:p>
            <a:pPr marL="742950" lvl="1" indent="-285750">
              <a:buFont typeface="Arial" panose="020B0604020202020204" pitchFamily="34" charset="0"/>
              <a:buChar char="•"/>
            </a:pPr>
            <a:r>
              <a:rPr lang="en-US" dirty="0">
                <a:latin typeface="Avenir Light" panose="020B0402020203020204" pitchFamily="34" charset="77"/>
              </a:rPr>
              <a:t>housing</a:t>
            </a:r>
          </a:p>
          <a:p>
            <a:pPr marL="742950" lvl="1" indent="-285750">
              <a:buFont typeface="Arial" panose="020B0604020202020204" pitchFamily="34" charset="0"/>
              <a:buChar char="•"/>
            </a:pPr>
            <a:r>
              <a:rPr lang="en-US" dirty="0">
                <a:latin typeface="Avenir Light" panose="020B0402020203020204" pitchFamily="34" charset="77"/>
              </a:rPr>
              <a:t>employment</a:t>
            </a:r>
          </a:p>
          <a:p>
            <a:pPr marL="742950" lvl="1" indent="-285750">
              <a:buFont typeface="Arial" panose="020B0604020202020204" pitchFamily="34" charset="0"/>
              <a:buChar char="•"/>
            </a:pPr>
            <a:r>
              <a:rPr lang="en-US" dirty="0">
                <a:latin typeface="Avenir Light" panose="020B0402020203020204" pitchFamily="34" charset="77"/>
              </a:rPr>
              <a:t>schools</a:t>
            </a:r>
          </a:p>
          <a:p>
            <a:pPr marL="742950" lvl="1" indent="-285750">
              <a:buFont typeface="Arial" panose="020B0604020202020204" pitchFamily="34" charset="0"/>
              <a:buChar char="•"/>
            </a:pPr>
            <a:r>
              <a:rPr lang="en-US" dirty="0">
                <a:latin typeface="Avenir Light" panose="020B0402020203020204" pitchFamily="34" charset="77"/>
              </a:rPr>
              <a:t>policing </a:t>
            </a:r>
          </a:p>
          <a:p>
            <a:pPr>
              <a:buFont typeface="Arial" panose="020B0604020202020204" pitchFamily="34" charset="0"/>
              <a:buChar char="•"/>
            </a:pPr>
            <a:r>
              <a:rPr lang="en-US" dirty="0">
                <a:latin typeface="Avenir Light" panose="020B0402020203020204" pitchFamily="34" charset="77"/>
              </a:rPr>
              <a:t>National Housing Act of 1934 institutionalized pre-existing discrimination</a:t>
            </a:r>
          </a:p>
          <a:p>
            <a:pPr marL="742950" lvl="1" indent="-285750">
              <a:buFont typeface="Arial" panose="020B0604020202020204" pitchFamily="34" charset="0"/>
              <a:buChar char="•"/>
            </a:pPr>
            <a:r>
              <a:rPr lang="en-US" dirty="0">
                <a:latin typeface="Avenir Light" panose="020B0402020203020204" pitchFamily="34" charset="77"/>
              </a:rPr>
              <a:t>Federal Housing Administration and HOLC: redlining maps</a:t>
            </a:r>
          </a:p>
          <a:p>
            <a:pPr marL="742950" lvl="1" indent="-285750">
              <a:buFont typeface="Arial" panose="020B0604020202020204" pitchFamily="34" charset="0"/>
              <a:buChar char="•"/>
            </a:pPr>
            <a:r>
              <a:rPr lang="en-US" dirty="0">
                <a:latin typeface="Avenir Light" panose="020B0402020203020204" pitchFamily="34" charset="77"/>
              </a:rPr>
              <a:t>denied mortgages to Black people</a:t>
            </a:r>
          </a:p>
          <a:p>
            <a:pPr>
              <a:buFont typeface="Arial" panose="020B0604020202020204" pitchFamily="34" charset="0"/>
              <a:buChar char="•"/>
            </a:pPr>
            <a:r>
              <a:rPr lang="en-US" dirty="0">
                <a:latin typeface="Avenir Light" panose="020B0402020203020204" pitchFamily="34" charset="77"/>
              </a:rPr>
              <a:t>Redlining lead to</a:t>
            </a:r>
          </a:p>
          <a:p>
            <a:pPr marL="742950" lvl="1" indent="-285750">
              <a:buFont typeface="Arial" panose="020B0604020202020204" pitchFamily="34" charset="0"/>
              <a:buChar char="•"/>
            </a:pPr>
            <a:r>
              <a:rPr lang="en-US" dirty="0">
                <a:latin typeface="Avenir Light" panose="020B0402020203020204" pitchFamily="34" charset="77"/>
              </a:rPr>
              <a:t>lower property values</a:t>
            </a:r>
          </a:p>
          <a:p>
            <a:pPr marL="742950" lvl="1" indent="-285750">
              <a:buFont typeface="Arial" panose="020B0604020202020204" pitchFamily="34" charset="0"/>
              <a:buChar char="•"/>
            </a:pPr>
            <a:r>
              <a:rPr lang="en-US" dirty="0">
                <a:latin typeface="Avenir Light" panose="020B0402020203020204" pitchFamily="34" charset="77"/>
              </a:rPr>
              <a:t>abandonment / arson</a:t>
            </a:r>
          </a:p>
          <a:p>
            <a:pPr marL="742950" lvl="1" indent="-285750">
              <a:buFont typeface="Arial" panose="020B0604020202020204" pitchFamily="34" charset="0"/>
              <a:buChar char="•"/>
            </a:pPr>
            <a:r>
              <a:rPr lang="en-US" dirty="0">
                <a:latin typeface="Avenir Light" panose="020B0402020203020204" pitchFamily="34" charset="77"/>
              </a:rPr>
              <a:t>vacancy </a:t>
            </a:r>
          </a:p>
          <a:p>
            <a:pPr marL="742950" lvl="1" indent="-285750">
              <a:buFont typeface="Arial" panose="020B0604020202020204" pitchFamily="34" charset="0"/>
              <a:buChar char="•"/>
            </a:pPr>
            <a:r>
              <a:rPr lang="en-US" dirty="0">
                <a:latin typeface="Avenir Light" panose="020B0402020203020204" pitchFamily="34" charset="77"/>
              </a:rPr>
              <a:t>population decline in Black neighborhoods</a:t>
            </a:r>
          </a:p>
          <a:p>
            <a:pPr>
              <a:buFont typeface="Arial" panose="020B0604020202020204" pitchFamily="34" charset="0"/>
              <a:buChar char="•"/>
            </a:pPr>
            <a:r>
              <a:rPr lang="en-US" dirty="0">
                <a:latin typeface="Avenir Light" panose="020B0402020203020204" pitchFamily="34" charset="77"/>
              </a:rPr>
              <a:t>1960s and 1970's amid steep urban decline, arson, and divestment in urban neighborhoods, courageous Black and Latinx farmers revived their agricultural traditions by establishing community gardens</a:t>
            </a:r>
          </a:p>
        </p:txBody>
      </p:sp>
    </p:spTree>
    <p:extLst>
      <p:ext uri="{BB962C8B-B14F-4D97-AF65-F5344CB8AC3E}">
        <p14:creationId xmlns:p14="http://schemas.microsoft.com/office/powerpoint/2010/main" val="157168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99130" y="952500"/>
            <a:ext cx="7025670" cy="3207288"/>
          </a:xfrm>
          <a:prstGeom prst="rect">
            <a:avLst/>
          </a:prstGeom>
        </p:spPr>
        <p:txBody>
          <a:bodyPr wrap="square" lIns="0" tIns="0" rIns="0" bIns="0" rtlCol="0" anchor="t">
            <a:spAutoFit/>
          </a:bodyPr>
          <a:lstStyle/>
          <a:p>
            <a:pPr>
              <a:lnSpc>
                <a:spcPts val="5040"/>
              </a:lnSpc>
            </a:pPr>
            <a:r>
              <a:rPr lang="en-US" sz="4200" spc="840" dirty="0">
                <a:solidFill>
                  <a:srgbClr val="000000"/>
                </a:solidFill>
                <a:latin typeface="Now Bold"/>
              </a:rPr>
              <a:t>Urban Farmers of Color Created Urban Ag (UA) </a:t>
            </a:r>
          </a:p>
          <a:p>
            <a:pPr>
              <a:lnSpc>
                <a:spcPts val="5040"/>
              </a:lnSpc>
            </a:pPr>
            <a:r>
              <a:rPr lang="en-US" sz="4200" spc="840" dirty="0">
                <a:solidFill>
                  <a:srgbClr val="000000"/>
                </a:solidFill>
                <a:latin typeface="Now Bold"/>
              </a:rPr>
              <a:t>in NYC and many other cities</a:t>
            </a:r>
          </a:p>
        </p:txBody>
      </p:sp>
      <p:sp>
        <p:nvSpPr>
          <p:cNvPr id="4" name="TextBox 4"/>
          <p:cNvSpPr txBox="1"/>
          <p:nvPr/>
        </p:nvSpPr>
        <p:spPr>
          <a:xfrm>
            <a:off x="1261258" y="4339987"/>
            <a:ext cx="5612688" cy="5947013"/>
          </a:xfrm>
          <a:prstGeom prst="rect">
            <a:avLst/>
          </a:prstGeom>
        </p:spPr>
        <p:txBody>
          <a:bodyPr wrap="square" lIns="0" tIns="0" rIns="0" bIns="0" rtlCol="0" anchor="t">
            <a:spAutoFit/>
          </a:bodyPr>
          <a:lstStyle/>
          <a:p>
            <a:pPr>
              <a:lnSpc>
                <a:spcPts val="3080"/>
              </a:lnSpc>
            </a:pPr>
            <a:r>
              <a:rPr lang="en-US" sz="2200" spc="44" dirty="0">
                <a:solidFill>
                  <a:srgbClr val="000000"/>
                </a:solidFill>
                <a:latin typeface="Now Thin Bold"/>
              </a:rPr>
              <a:t>“Neighbors transformed trash-strewn lots into urban oases with the support of their churches and neighborhood associations. Urban farmers of color removed rubble, planted trees, installed vegetable beds, and built structures for community gatherings.” </a:t>
            </a:r>
          </a:p>
          <a:p>
            <a:pPr>
              <a:lnSpc>
                <a:spcPts val="3080"/>
              </a:lnSpc>
            </a:pPr>
            <a:endParaRPr lang="en-US" sz="2200" spc="44" dirty="0">
              <a:solidFill>
                <a:srgbClr val="000000"/>
              </a:solidFill>
              <a:latin typeface="Now Thin Bold"/>
            </a:endParaRPr>
          </a:p>
          <a:p>
            <a:pPr>
              <a:lnSpc>
                <a:spcPts val="3080"/>
              </a:lnSpc>
            </a:pPr>
            <a:r>
              <a:rPr lang="en-US" sz="2200" spc="44" dirty="0">
                <a:solidFill>
                  <a:srgbClr val="000000"/>
                </a:solidFill>
                <a:latin typeface="Now Thin Bold"/>
              </a:rPr>
              <a:t>“White ‘pioneers’ have co-opted urban farming in many locations, attracting grants, media attention, and public influence denied to the Black founders of the movement.” </a:t>
            </a:r>
          </a:p>
          <a:p>
            <a:pPr>
              <a:lnSpc>
                <a:spcPts val="3080"/>
              </a:lnSpc>
            </a:pPr>
            <a:r>
              <a:rPr lang="en-US" sz="2200" spc="44" dirty="0">
                <a:solidFill>
                  <a:srgbClr val="000000"/>
                </a:solidFill>
                <a:latin typeface="Now Thin Bold"/>
              </a:rPr>
              <a:t>– Penniman</a:t>
            </a:r>
          </a:p>
          <a:p>
            <a:pPr>
              <a:lnSpc>
                <a:spcPts val="3080"/>
              </a:lnSpc>
            </a:pPr>
            <a:endParaRPr lang="en-US" sz="2200" spc="44" dirty="0">
              <a:solidFill>
                <a:srgbClr val="000000"/>
              </a:solidFill>
              <a:latin typeface="Now Thin Bold"/>
            </a:endParaRPr>
          </a:p>
        </p:txBody>
      </p:sp>
      <p:pic>
        <p:nvPicPr>
          <p:cNvPr id="3074" name="Picture 2" descr="BLACK HISTORY MONTH: Hattie Carthan saves a tree and starts a movement in  Brooklyn">
            <a:extLst>
              <a:ext uri="{FF2B5EF4-FFF2-40B4-BE49-F238E27FC236}">
                <a16:creationId xmlns:a16="http://schemas.microsoft.com/office/drawing/2014/main" id="{56B09009-866D-2D7F-F6F8-A424A8981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249" y="1425743"/>
            <a:ext cx="3070723" cy="3834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2C950D-C511-8F94-1421-19F3860A8173}"/>
              </a:ext>
            </a:extLst>
          </p:cNvPr>
          <p:cNvSpPr txBox="1"/>
          <p:nvPr/>
        </p:nvSpPr>
        <p:spPr>
          <a:xfrm>
            <a:off x="8311249" y="6117372"/>
            <a:ext cx="3270375" cy="1200329"/>
          </a:xfrm>
          <a:prstGeom prst="rect">
            <a:avLst/>
          </a:prstGeom>
          <a:noFill/>
        </p:spPr>
        <p:txBody>
          <a:bodyPr wrap="square" rtlCol="0">
            <a:spAutoFit/>
          </a:bodyPr>
          <a:lstStyle/>
          <a:p>
            <a:r>
              <a:rPr lang="en-US" dirty="0">
                <a:solidFill>
                  <a:srgbClr val="191919"/>
                </a:solidFill>
                <a:effectLst/>
                <a:latin typeface="Avenir Light" panose="020B0402020203020204" pitchFamily="34" charset="77"/>
              </a:rPr>
              <a:t>Hattie </a:t>
            </a:r>
            <a:r>
              <a:rPr lang="en-US" dirty="0" err="1">
                <a:solidFill>
                  <a:srgbClr val="191919"/>
                </a:solidFill>
                <a:effectLst/>
                <a:latin typeface="Avenir Light" panose="020B0402020203020204" pitchFamily="34" charset="77"/>
              </a:rPr>
              <a:t>Carthan</a:t>
            </a:r>
            <a:r>
              <a:rPr lang="en-US" dirty="0">
                <a:solidFill>
                  <a:srgbClr val="191919"/>
                </a:solidFill>
                <a:effectLst/>
                <a:latin typeface="Avenir Light" panose="020B0402020203020204" pitchFamily="34" charset="77"/>
              </a:rPr>
              <a:t> was among the nation’s first African-American community-based ecology activists</a:t>
            </a:r>
            <a:endParaRPr lang="en-US" dirty="0">
              <a:latin typeface="Avenir Light" panose="020B0402020203020204" pitchFamily="34" charset="77"/>
            </a:endParaRPr>
          </a:p>
        </p:txBody>
      </p:sp>
      <p:pic>
        <p:nvPicPr>
          <p:cNvPr id="3076" name="Picture 4" descr="Karen Washington in the Garden of Happiness">
            <a:extLst>
              <a:ext uri="{FF2B5EF4-FFF2-40B4-BE49-F238E27FC236}">
                <a16:creationId xmlns:a16="http://schemas.microsoft.com/office/drawing/2014/main" id="{F70A8A99-F998-94B6-85C8-9E2C020CA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2170" y="1838085"/>
            <a:ext cx="5346700" cy="3009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9A507D-2003-C887-07DD-8376CEDBE261}"/>
              </a:ext>
            </a:extLst>
          </p:cNvPr>
          <p:cNvSpPr txBox="1"/>
          <p:nvPr/>
        </p:nvSpPr>
        <p:spPr>
          <a:xfrm>
            <a:off x="12403785" y="6113164"/>
            <a:ext cx="4973053" cy="1200329"/>
          </a:xfrm>
          <a:prstGeom prst="rect">
            <a:avLst/>
          </a:prstGeom>
          <a:noFill/>
        </p:spPr>
        <p:txBody>
          <a:bodyPr wrap="square" rtlCol="0">
            <a:spAutoFit/>
          </a:bodyPr>
          <a:lstStyle/>
          <a:p>
            <a:r>
              <a:rPr lang="en-US" dirty="0">
                <a:solidFill>
                  <a:srgbClr val="000000"/>
                </a:solidFill>
                <a:effectLst/>
                <a:latin typeface="Avenir Light" panose="020B0402020203020204" pitchFamily="34" charset="77"/>
              </a:rPr>
              <a:t>Karen Washington has lived in New York City all her life, and has spent decades promoting urban farming as a way for all New Yorkers to access to fresh, locally grown food. </a:t>
            </a:r>
            <a:endParaRPr lang="en-US" dirty="0">
              <a:latin typeface="Avenir Light" panose="020B0402020203020204" pitchFamily="34" charset="77"/>
            </a:endParaRPr>
          </a:p>
        </p:txBody>
      </p:sp>
    </p:spTree>
    <p:extLst>
      <p:ext uri="{BB962C8B-B14F-4D97-AF65-F5344CB8AC3E}">
        <p14:creationId xmlns:p14="http://schemas.microsoft.com/office/powerpoint/2010/main" val="202836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17153" y="387634"/>
            <a:ext cx="7025670" cy="3207288"/>
          </a:xfrm>
          <a:prstGeom prst="rect">
            <a:avLst/>
          </a:prstGeom>
        </p:spPr>
        <p:txBody>
          <a:bodyPr wrap="square" lIns="0" tIns="0" rIns="0" bIns="0" rtlCol="0" anchor="t">
            <a:spAutoFit/>
          </a:bodyPr>
          <a:lstStyle/>
          <a:p>
            <a:pPr>
              <a:lnSpc>
                <a:spcPts val="5040"/>
              </a:lnSpc>
            </a:pPr>
            <a:r>
              <a:rPr lang="en-US" sz="4200" spc="840" dirty="0">
                <a:solidFill>
                  <a:srgbClr val="000000"/>
                </a:solidFill>
                <a:latin typeface="Now Bold"/>
              </a:rPr>
              <a:t>Urban Farmers of Color Created Urban Ag (UA) in NYC and many other cities</a:t>
            </a:r>
          </a:p>
        </p:txBody>
      </p:sp>
      <p:sp>
        <p:nvSpPr>
          <p:cNvPr id="4" name="TextBox 4"/>
          <p:cNvSpPr txBox="1"/>
          <p:nvPr/>
        </p:nvSpPr>
        <p:spPr>
          <a:xfrm>
            <a:off x="3894344" y="4610100"/>
            <a:ext cx="9716234" cy="4813369"/>
          </a:xfrm>
          <a:prstGeom prst="rect">
            <a:avLst/>
          </a:prstGeom>
        </p:spPr>
        <p:txBody>
          <a:bodyPr wrap="square" lIns="0" tIns="0" rIns="0" bIns="0" rtlCol="0" anchor="t">
            <a:spAutoFit/>
          </a:bodyPr>
          <a:lstStyle/>
          <a:p>
            <a:r>
              <a:rPr lang="en-US" sz="2400" dirty="0">
                <a:latin typeface="Avenir Light" panose="020B0402020203020204" pitchFamily="34" charset="77"/>
              </a:rPr>
              <a:t>"Individuals and corporations from outside the community are working to commercialize gardening and negate the original vision of home provisioning, safe spaces, and cultural maintenance for immigrants. </a:t>
            </a:r>
          </a:p>
          <a:p>
            <a:endParaRPr lang="en-US" sz="2400" dirty="0">
              <a:latin typeface="Avenir Light" panose="020B0402020203020204" pitchFamily="34" charset="77"/>
            </a:endParaRPr>
          </a:p>
          <a:p>
            <a:r>
              <a:rPr lang="en-US" sz="2400" dirty="0">
                <a:latin typeface="Avenir Light" panose="020B0402020203020204" pitchFamily="34" charset="77"/>
              </a:rPr>
              <a:t>‘We have been here from the beginning. We tested the soil, put in raised beds, and have grown food sustainably and efficiently. Community gardeners are farmers. We are strong and we have done so much with nothing. We are the ones who can feed the world. We know how to work and what to do. If you give us the capital, land, and opportunities, we can move mountains.’”</a:t>
            </a:r>
          </a:p>
          <a:p>
            <a:endParaRPr lang="en-US" sz="2400" dirty="0">
              <a:latin typeface="Avenir Light" panose="020B0402020203020204" pitchFamily="34" charset="77"/>
            </a:endParaRPr>
          </a:p>
          <a:p>
            <a:r>
              <a:rPr lang="en-US" sz="2400" dirty="0">
                <a:latin typeface="Avenir Light" panose="020B0402020203020204" pitchFamily="34" charset="77"/>
              </a:rPr>
              <a:t>- Washington, quoted in Penniman “Urban Farming”</a:t>
            </a:r>
          </a:p>
          <a:p>
            <a:pPr>
              <a:lnSpc>
                <a:spcPts val="3080"/>
              </a:lnSpc>
            </a:pPr>
            <a:endParaRPr lang="en-US" sz="2200" spc="44" dirty="0">
              <a:solidFill>
                <a:srgbClr val="000000"/>
              </a:solidFill>
              <a:latin typeface="Now Thin Bold"/>
            </a:endParaRPr>
          </a:p>
        </p:txBody>
      </p:sp>
      <p:pic>
        <p:nvPicPr>
          <p:cNvPr id="3076" name="Picture 4" descr="Karen Washington in the Garden of Happiness">
            <a:extLst>
              <a:ext uri="{FF2B5EF4-FFF2-40B4-BE49-F238E27FC236}">
                <a16:creationId xmlns:a16="http://schemas.microsoft.com/office/drawing/2014/main" id="{F70A8A99-F998-94B6-85C8-9E2C020CA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599547"/>
            <a:ext cx="5346700" cy="3009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FF6B5E-984F-3D22-E166-A3BE27DDEC27}"/>
              </a:ext>
            </a:extLst>
          </p:cNvPr>
          <p:cNvSpPr txBox="1"/>
          <p:nvPr/>
        </p:nvSpPr>
        <p:spPr>
          <a:xfrm>
            <a:off x="3801979" y="87349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9622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61951" y="800100"/>
            <a:ext cx="5764345" cy="642484"/>
          </a:xfrm>
          <a:prstGeom prst="rect">
            <a:avLst/>
          </a:prstGeom>
        </p:spPr>
        <p:txBody>
          <a:bodyPr lIns="0" tIns="0" rIns="0" bIns="0" rtlCol="0" anchor="t">
            <a:spAutoFit/>
          </a:bodyPr>
          <a:lstStyle/>
          <a:p>
            <a:pPr>
              <a:lnSpc>
                <a:spcPts val="5040"/>
              </a:lnSpc>
            </a:pPr>
            <a:r>
              <a:rPr lang="en-US" sz="4200" spc="840" dirty="0">
                <a:solidFill>
                  <a:srgbClr val="000000"/>
                </a:solidFill>
                <a:latin typeface="Now Bold"/>
              </a:rPr>
              <a:t>FOOD JUSTICE</a:t>
            </a:r>
          </a:p>
        </p:txBody>
      </p:sp>
      <p:sp>
        <p:nvSpPr>
          <p:cNvPr id="5" name="TextBox 5"/>
          <p:cNvSpPr txBox="1"/>
          <p:nvPr/>
        </p:nvSpPr>
        <p:spPr>
          <a:xfrm>
            <a:off x="10215377" y="757989"/>
            <a:ext cx="6810672" cy="1107996"/>
          </a:xfrm>
          <a:prstGeom prst="rect">
            <a:avLst/>
          </a:prstGeom>
        </p:spPr>
        <p:txBody>
          <a:bodyPr lIns="0" tIns="0" rIns="0" bIns="0" rtlCol="0" anchor="t">
            <a:spAutoFit/>
          </a:bodyPr>
          <a:lstStyle/>
          <a:p>
            <a:pPr algn="ctr"/>
            <a:r>
              <a:rPr lang="en-US" sz="2400" b="1" dirty="0">
                <a:effectLst/>
                <a:latin typeface="Avenir Light" panose="020B0402020203020204" pitchFamily="34" charset="77"/>
              </a:rPr>
              <a:t>Decolonizing Food Justice: </a:t>
            </a:r>
          </a:p>
          <a:p>
            <a:pPr algn="ctr"/>
            <a:r>
              <a:rPr lang="en-US" sz="2400" b="1" dirty="0">
                <a:effectLst/>
                <a:latin typeface="Avenir Light" panose="020B0402020203020204" pitchFamily="34" charset="77"/>
              </a:rPr>
              <a:t>Naming, Resisting, and Researching </a:t>
            </a:r>
          </a:p>
          <a:p>
            <a:pPr algn="ctr"/>
            <a:r>
              <a:rPr lang="en-US" sz="2400" b="1" dirty="0">
                <a:effectLst/>
                <a:latin typeface="Avenir Light" panose="020B0402020203020204" pitchFamily="34" charset="77"/>
              </a:rPr>
              <a:t>Colonizing Forces in the Movement</a:t>
            </a:r>
          </a:p>
        </p:txBody>
      </p:sp>
      <p:pic>
        <p:nvPicPr>
          <p:cNvPr id="7170" name="Picture 2" descr="Fundraiser by Lisa Perhamus : Hank Herrera Memorial Fund">
            <a:extLst>
              <a:ext uri="{FF2B5EF4-FFF2-40B4-BE49-F238E27FC236}">
                <a16:creationId xmlns:a16="http://schemas.microsoft.com/office/drawing/2014/main" id="{FB071690-1B3E-4851-3F44-D93DCE15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785" y="2414004"/>
            <a:ext cx="3854515" cy="38545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87CCA6-2E9E-0F32-73D5-42695588C870}"/>
              </a:ext>
            </a:extLst>
          </p:cNvPr>
          <p:cNvSpPr txBox="1"/>
          <p:nvPr/>
        </p:nvSpPr>
        <p:spPr>
          <a:xfrm>
            <a:off x="4260785" y="7239939"/>
            <a:ext cx="4121215" cy="1754326"/>
          </a:xfrm>
          <a:prstGeom prst="rect">
            <a:avLst/>
          </a:prstGeom>
          <a:noFill/>
        </p:spPr>
        <p:txBody>
          <a:bodyPr wrap="square" rtlCol="0">
            <a:spAutoFit/>
          </a:bodyPr>
          <a:lstStyle/>
          <a:p>
            <a:r>
              <a:rPr lang="en-US" dirty="0">
                <a:solidFill>
                  <a:srgbClr val="000000"/>
                </a:solidFill>
                <a:effectLst/>
                <a:latin typeface="Avenir Light" panose="020B0402020203020204" pitchFamily="34" charset="77"/>
              </a:rPr>
              <a:t>Hank dedicated his life to fighting for racial, economic and environmental justice, and for the right of indigenous people and communities to define their own food systems and tell their own stories. </a:t>
            </a:r>
            <a:endParaRPr lang="en-US" dirty="0">
              <a:latin typeface="Avenir Light" panose="020B0402020203020204" pitchFamily="34" charset="77"/>
            </a:endParaRPr>
          </a:p>
        </p:txBody>
      </p:sp>
      <p:sp>
        <p:nvSpPr>
          <p:cNvPr id="8" name="TextBox 7">
            <a:extLst>
              <a:ext uri="{FF2B5EF4-FFF2-40B4-BE49-F238E27FC236}">
                <a16:creationId xmlns:a16="http://schemas.microsoft.com/office/drawing/2014/main" id="{8517235C-16AE-24DF-776B-27F18DDD6B37}"/>
              </a:ext>
            </a:extLst>
          </p:cNvPr>
          <p:cNvSpPr txBox="1"/>
          <p:nvPr/>
        </p:nvSpPr>
        <p:spPr>
          <a:xfrm>
            <a:off x="10629900" y="7253666"/>
            <a:ext cx="4541518" cy="646331"/>
          </a:xfrm>
          <a:prstGeom prst="rect">
            <a:avLst/>
          </a:prstGeom>
          <a:noFill/>
        </p:spPr>
        <p:txBody>
          <a:bodyPr wrap="square" rtlCol="0">
            <a:spAutoFit/>
          </a:bodyPr>
          <a:lstStyle/>
          <a:p>
            <a:r>
              <a:rPr lang="en-US" dirty="0">
                <a:effectLst/>
                <a:latin typeface="Avenir Light" panose="020B0402020203020204" pitchFamily="34" charset="77"/>
              </a:rPr>
              <a:t>Researcher and educator in political ecology, food systems, and climate justice </a:t>
            </a:r>
            <a:endParaRPr lang="en-US" dirty="0">
              <a:latin typeface="Avenir Light" panose="020B0402020203020204" pitchFamily="34" charset="77"/>
            </a:endParaRPr>
          </a:p>
        </p:txBody>
      </p:sp>
      <p:pic>
        <p:nvPicPr>
          <p:cNvPr id="10" name="Picture 9">
            <a:extLst>
              <a:ext uri="{FF2B5EF4-FFF2-40B4-BE49-F238E27FC236}">
                <a16:creationId xmlns:a16="http://schemas.microsoft.com/office/drawing/2014/main" id="{2AF5D7B9-AC52-E80B-6434-59FEA7384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836" y="2331112"/>
            <a:ext cx="3581400" cy="3805238"/>
          </a:xfrm>
          <a:prstGeom prst="rect">
            <a:avLst/>
          </a:prstGeom>
        </p:spPr>
      </p:pic>
      <p:sp>
        <p:nvSpPr>
          <p:cNvPr id="11" name="TextBox 5">
            <a:extLst>
              <a:ext uri="{FF2B5EF4-FFF2-40B4-BE49-F238E27FC236}">
                <a16:creationId xmlns:a16="http://schemas.microsoft.com/office/drawing/2014/main" id="{2E02A7FE-3F2E-5ADB-CA8F-A104608D1996}"/>
              </a:ext>
            </a:extLst>
          </p:cNvPr>
          <p:cNvSpPr txBox="1"/>
          <p:nvPr/>
        </p:nvSpPr>
        <p:spPr>
          <a:xfrm>
            <a:off x="4709964" y="6601477"/>
            <a:ext cx="6810672" cy="419346"/>
          </a:xfrm>
          <a:prstGeom prst="rect">
            <a:avLst/>
          </a:prstGeom>
        </p:spPr>
        <p:txBody>
          <a:bodyPr lIns="0" tIns="0" rIns="0" bIns="0" rtlCol="0" anchor="t">
            <a:spAutoFit/>
          </a:bodyPr>
          <a:lstStyle/>
          <a:p>
            <a:pPr>
              <a:lnSpc>
                <a:spcPts val="3360"/>
              </a:lnSpc>
            </a:pPr>
            <a:r>
              <a:rPr lang="en-US" sz="2400" spc="480" dirty="0">
                <a:solidFill>
                  <a:srgbClr val="000000"/>
                </a:solidFill>
                <a:latin typeface="Now Bold"/>
              </a:rPr>
              <a:t>Hank Herrera</a:t>
            </a:r>
          </a:p>
        </p:txBody>
      </p:sp>
      <p:sp>
        <p:nvSpPr>
          <p:cNvPr id="12" name="TextBox 5">
            <a:extLst>
              <a:ext uri="{FF2B5EF4-FFF2-40B4-BE49-F238E27FC236}">
                <a16:creationId xmlns:a16="http://schemas.microsoft.com/office/drawing/2014/main" id="{27B94BC6-2E1B-FCC6-53CF-5D69C0AFF4B3}"/>
              </a:ext>
            </a:extLst>
          </p:cNvPr>
          <p:cNvSpPr txBox="1"/>
          <p:nvPr/>
        </p:nvSpPr>
        <p:spPr>
          <a:xfrm>
            <a:off x="10629900" y="6501362"/>
            <a:ext cx="6810672" cy="419346"/>
          </a:xfrm>
          <a:prstGeom prst="rect">
            <a:avLst/>
          </a:prstGeom>
        </p:spPr>
        <p:txBody>
          <a:bodyPr lIns="0" tIns="0" rIns="0" bIns="0" rtlCol="0" anchor="t">
            <a:spAutoFit/>
          </a:bodyPr>
          <a:lstStyle/>
          <a:p>
            <a:pPr>
              <a:lnSpc>
                <a:spcPts val="3360"/>
              </a:lnSpc>
            </a:pPr>
            <a:r>
              <a:rPr lang="en-US" sz="2400" spc="480" dirty="0">
                <a:solidFill>
                  <a:srgbClr val="000000"/>
                </a:solidFill>
                <a:latin typeface="Now Bold"/>
              </a:rPr>
              <a:t>Katharine Bradley</a:t>
            </a:r>
          </a:p>
        </p:txBody>
      </p:sp>
    </p:spTree>
    <p:extLst>
      <p:ext uri="{BB962C8B-B14F-4D97-AF65-F5344CB8AC3E}">
        <p14:creationId xmlns:p14="http://schemas.microsoft.com/office/powerpoint/2010/main" val="29706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08225" y="800100"/>
            <a:ext cx="5764345" cy="642484"/>
          </a:xfrm>
          <a:prstGeom prst="rect">
            <a:avLst/>
          </a:prstGeom>
        </p:spPr>
        <p:txBody>
          <a:bodyPr lIns="0" tIns="0" rIns="0" bIns="0" rtlCol="0" anchor="t">
            <a:spAutoFit/>
          </a:bodyPr>
          <a:lstStyle/>
          <a:p>
            <a:pPr>
              <a:lnSpc>
                <a:spcPts val="5040"/>
              </a:lnSpc>
            </a:pPr>
            <a:r>
              <a:rPr lang="en-US" sz="4200" spc="840" dirty="0">
                <a:solidFill>
                  <a:srgbClr val="000000"/>
                </a:solidFill>
                <a:latin typeface="Now Bold"/>
              </a:rPr>
              <a:t>FOOD JUSTICE</a:t>
            </a:r>
          </a:p>
        </p:txBody>
      </p:sp>
      <p:sp>
        <p:nvSpPr>
          <p:cNvPr id="4" name="TextBox 4"/>
          <p:cNvSpPr txBox="1"/>
          <p:nvPr/>
        </p:nvSpPr>
        <p:spPr>
          <a:xfrm>
            <a:off x="1410341" y="2475514"/>
            <a:ext cx="4946501" cy="4754378"/>
          </a:xfrm>
          <a:prstGeom prst="rect">
            <a:avLst/>
          </a:prstGeom>
        </p:spPr>
        <p:txBody>
          <a:bodyPr wrap="square" lIns="0" tIns="0" rIns="0" bIns="0" rtlCol="0" anchor="t">
            <a:spAutoFit/>
          </a:bodyPr>
          <a:lstStyle/>
          <a:p>
            <a:pPr>
              <a:lnSpc>
                <a:spcPts val="3080"/>
              </a:lnSpc>
            </a:pPr>
            <a:r>
              <a:rPr lang="en-US" sz="2200" spc="44" dirty="0">
                <a:solidFill>
                  <a:srgbClr val="000000"/>
                </a:solidFill>
                <a:latin typeface="Now Thin Bold"/>
              </a:rPr>
              <a:t>“The food justice movement is fundamentally a social justice movement. It takes issue with the inequalities in access to food, exploitative labor practices in the food system, and environmental degradation associated with conventional agriculture and environmental racism </a:t>
            </a:r>
          </a:p>
          <a:p>
            <a:pPr>
              <a:lnSpc>
                <a:spcPts val="3080"/>
              </a:lnSpc>
            </a:pPr>
            <a:r>
              <a:rPr lang="en-US" sz="2200" spc="44" dirty="0">
                <a:solidFill>
                  <a:srgbClr val="000000"/>
                </a:solidFill>
                <a:latin typeface="Now Thin Bold"/>
              </a:rPr>
              <a:t>(</a:t>
            </a:r>
            <a:r>
              <a:rPr lang="en-US" sz="2200" spc="44" dirty="0" err="1">
                <a:solidFill>
                  <a:srgbClr val="000000"/>
                </a:solidFill>
                <a:latin typeface="Now Thin Bold"/>
              </a:rPr>
              <a:t>Alkon</a:t>
            </a:r>
            <a:r>
              <a:rPr lang="en-US" sz="2200" spc="44" dirty="0">
                <a:solidFill>
                  <a:srgbClr val="000000"/>
                </a:solidFill>
                <a:latin typeface="Now Thin Bold"/>
              </a:rPr>
              <a:t> and Agyeman 2011; Gottlieb and Joshi 2010).” </a:t>
            </a:r>
          </a:p>
          <a:p>
            <a:pPr>
              <a:lnSpc>
                <a:spcPts val="3080"/>
              </a:lnSpc>
            </a:pPr>
            <a:endParaRPr lang="en-US" sz="2200" spc="44" dirty="0">
              <a:solidFill>
                <a:srgbClr val="000000"/>
              </a:solidFill>
              <a:latin typeface="Now Thin Bold"/>
            </a:endParaRPr>
          </a:p>
        </p:txBody>
      </p:sp>
      <p:sp>
        <p:nvSpPr>
          <p:cNvPr id="5" name="TextBox 5"/>
          <p:cNvSpPr txBox="1"/>
          <p:nvPr/>
        </p:nvSpPr>
        <p:spPr>
          <a:xfrm>
            <a:off x="9144000" y="1023238"/>
            <a:ext cx="6810672" cy="419346"/>
          </a:xfrm>
          <a:prstGeom prst="rect">
            <a:avLst/>
          </a:prstGeom>
        </p:spPr>
        <p:txBody>
          <a:bodyPr lIns="0" tIns="0" rIns="0" bIns="0" rtlCol="0" anchor="t">
            <a:spAutoFit/>
          </a:bodyPr>
          <a:lstStyle/>
          <a:p>
            <a:pPr>
              <a:lnSpc>
                <a:spcPts val="3360"/>
              </a:lnSpc>
            </a:pPr>
            <a:r>
              <a:rPr lang="en-US" sz="2400" spc="480" dirty="0">
                <a:solidFill>
                  <a:srgbClr val="000000"/>
                </a:solidFill>
                <a:latin typeface="Now Bold"/>
              </a:rPr>
              <a:t>Original vs. Moralist Notions</a:t>
            </a:r>
          </a:p>
        </p:txBody>
      </p:sp>
      <p:sp>
        <p:nvSpPr>
          <p:cNvPr id="6" name="TextBox 6"/>
          <p:cNvSpPr txBox="1"/>
          <p:nvPr/>
        </p:nvSpPr>
        <p:spPr>
          <a:xfrm>
            <a:off x="3678365" y="8262822"/>
            <a:ext cx="10324459" cy="1574021"/>
          </a:xfrm>
          <a:prstGeom prst="rect">
            <a:avLst/>
          </a:prstGeom>
        </p:spPr>
        <p:txBody>
          <a:bodyPr wrap="square" lIns="0" tIns="0" rIns="0" bIns="0" rtlCol="0" anchor="t">
            <a:spAutoFit/>
          </a:bodyPr>
          <a:lstStyle/>
          <a:p>
            <a:pPr>
              <a:lnSpc>
                <a:spcPts val="3080"/>
              </a:lnSpc>
            </a:pPr>
            <a:r>
              <a:rPr lang="en-US" sz="2200" b="1" spc="44" dirty="0">
                <a:solidFill>
                  <a:srgbClr val="000000"/>
                </a:solidFill>
                <a:latin typeface="Now Thin Bold"/>
              </a:rPr>
              <a:t>”A moral imperative to establish ‘access’ to local food without regard for the ownership and governance of the means of production and exchange represents a moralist notion of food justice.”</a:t>
            </a:r>
          </a:p>
          <a:p>
            <a:pPr>
              <a:lnSpc>
                <a:spcPts val="3080"/>
              </a:lnSpc>
            </a:pPr>
            <a:endParaRPr lang="en-US" sz="2200" spc="44" dirty="0">
              <a:solidFill>
                <a:srgbClr val="000000"/>
              </a:solidFill>
              <a:latin typeface="Now Thin Bold"/>
            </a:endParaRPr>
          </a:p>
        </p:txBody>
      </p:sp>
      <p:sp>
        <p:nvSpPr>
          <p:cNvPr id="7" name="TextBox 4">
            <a:extLst>
              <a:ext uri="{FF2B5EF4-FFF2-40B4-BE49-F238E27FC236}">
                <a16:creationId xmlns:a16="http://schemas.microsoft.com/office/drawing/2014/main" id="{B2C84A70-7378-6941-CCF8-61A9EEC5534C}"/>
              </a:ext>
            </a:extLst>
          </p:cNvPr>
          <p:cNvSpPr txBox="1"/>
          <p:nvPr/>
        </p:nvSpPr>
        <p:spPr>
          <a:xfrm>
            <a:off x="8071679" y="2475514"/>
            <a:ext cx="7882993" cy="4356834"/>
          </a:xfrm>
          <a:prstGeom prst="rect">
            <a:avLst/>
          </a:prstGeom>
        </p:spPr>
        <p:txBody>
          <a:bodyPr wrap="square" lIns="0" tIns="0" rIns="0" bIns="0" rtlCol="0" anchor="t">
            <a:spAutoFit/>
          </a:bodyPr>
          <a:lstStyle/>
          <a:p>
            <a:pPr>
              <a:lnSpc>
                <a:spcPts val="3080"/>
              </a:lnSpc>
            </a:pPr>
            <a:r>
              <a:rPr lang="en-US" sz="2200" spc="44" dirty="0">
                <a:solidFill>
                  <a:srgbClr val="000000"/>
                </a:solidFill>
                <a:latin typeface="Now Thin Bold"/>
              </a:rPr>
              <a:t>The original notion of food justice:</a:t>
            </a:r>
          </a:p>
          <a:p>
            <a:pPr>
              <a:lnSpc>
                <a:spcPts val="3080"/>
              </a:lnSpc>
            </a:pPr>
            <a:endParaRPr lang="en-US" sz="2200" spc="44" dirty="0">
              <a:solidFill>
                <a:srgbClr val="000000"/>
              </a:solidFill>
              <a:latin typeface="Now Thin Bold"/>
            </a:endParaRPr>
          </a:p>
          <a:p>
            <a:pPr>
              <a:lnSpc>
                <a:spcPts val="3080"/>
              </a:lnSpc>
            </a:pPr>
            <a:r>
              <a:rPr lang="en-US" sz="2200" spc="44" dirty="0">
                <a:solidFill>
                  <a:srgbClr val="000000"/>
                </a:solidFill>
                <a:latin typeface="Now Thin Bold"/>
              </a:rPr>
              <a:t>“struggles against racism, exploitation, and oppression taking place within the food system (Hislop 2014) are integrated with practical efforts to establish fair, equitable access to fresh, healthy, affordable, culturally appropriate food in vulnerable neighborhoods, especially low-income neighborhoods and communities of color, with ownership and governance of the means of production and exchange accessible to people who eat this healthy food.” </a:t>
            </a:r>
          </a:p>
        </p:txBody>
      </p:sp>
    </p:spTree>
    <p:extLst>
      <p:ext uri="{BB962C8B-B14F-4D97-AF65-F5344CB8AC3E}">
        <p14:creationId xmlns:p14="http://schemas.microsoft.com/office/powerpoint/2010/main" val="173757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08225" y="800100"/>
            <a:ext cx="5764345" cy="642484"/>
          </a:xfrm>
          <a:prstGeom prst="rect">
            <a:avLst/>
          </a:prstGeom>
        </p:spPr>
        <p:txBody>
          <a:bodyPr lIns="0" tIns="0" rIns="0" bIns="0" rtlCol="0" anchor="t">
            <a:spAutoFit/>
          </a:bodyPr>
          <a:lstStyle/>
          <a:p>
            <a:pPr>
              <a:lnSpc>
                <a:spcPts val="5040"/>
              </a:lnSpc>
            </a:pPr>
            <a:r>
              <a:rPr lang="en-US" sz="4200" spc="840" dirty="0">
                <a:solidFill>
                  <a:srgbClr val="000000"/>
                </a:solidFill>
                <a:latin typeface="Now Bold"/>
              </a:rPr>
              <a:t>FOOD JUSTICE</a:t>
            </a:r>
          </a:p>
        </p:txBody>
      </p:sp>
      <p:sp>
        <p:nvSpPr>
          <p:cNvPr id="4" name="TextBox 4"/>
          <p:cNvSpPr txBox="1"/>
          <p:nvPr/>
        </p:nvSpPr>
        <p:spPr>
          <a:xfrm>
            <a:off x="963804" y="2171700"/>
            <a:ext cx="6999737" cy="7767832"/>
          </a:xfrm>
          <a:prstGeom prst="rect">
            <a:avLst/>
          </a:prstGeom>
        </p:spPr>
        <p:txBody>
          <a:bodyPr wrap="square" lIns="0" tIns="0" rIns="0" bIns="0" rtlCol="0" anchor="t">
            <a:spAutoFit/>
          </a:bodyPr>
          <a:lstStyle/>
          <a:p>
            <a:r>
              <a:rPr lang="en-US" sz="2400" dirty="0">
                <a:effectLst/>
                <a:latin typeface="Avenir Light" panose="020B0402020203020204" pitchFamily="34" charset="77"/>
              </a:rPr>
              <a:t>“Based on an extensive review of leadership literature, </a:t>
            </a:r>
            <a:r>
              <a:rPr lang="en-US" sz="2400" dirty="0" err="1">
                <a:effectLst/>
                <a:latin typeface="Avenir Light" panose="020B0402020203020204" pitchFamily="34" charset="77"/>
              </a:rPr>
              <a:t>Batliwala</a:t>
            </a:r>
            <a:r>
              <a:rPr lang="en-US" sz="2400" dirty="0">
                <a:effectLst/>
                <a:latin typeface="Avenir Light" panose="020B0402020203020204" pitchFamily="34" charset="77"/>
              </a:rPr>
              <a:t> offers several</a:t>
            </a:r>
            <a:r>
              <a:rPr lang="en-US" sz="2400" dirty="0">
                <a:latin typeface="Avenir Light" panose="020B0402020203020204" pitchFamily="34" charset="77"/>
              </a:rPr>
              <a:t> </a:t>
            </a:r>
            <a:r>
              <a:rPr lang="en-US" sz="2400" dirty="0">
                <a:effectLst/>
                <a:latin typeface="Avenir Light" panose="020B0402020203020204" pitchFamily="34" charset="77"/>
              </a:rPr>
              <a:t>elements of feminist leadership that, we contend, are highly relevant to the</a:t>
            </a:r>
            <a:r>
              <a:rPr lang="en-US" sz="2400" dirty="0">
                <a:latin typeface="Avenir Light" panose="020B0402020203020204" pitchFamily="34" charset="77"/>
              </a:rPr>
              <a:t> </a:t>
            </a:r>
            <a:r>
              <a:rPr lang="en-US" sz="2400" dirty="0">
                <a:effectLst/>
                <a:latin typeface="Avenir Light" panose="020B0402020203020204" pitchFamily="34" charset="77"/>
              </a:rPr>
              <a:t>formation of a decolonized research agenda for food justice. They include </a:t>
            </a:r>
          </a:p>
          <a:p>
            <a:pPr marL="342900" indent="-342900">
              <a:buFontTx/>
              <a:buChar char="-"/>
            </a:pPr>
            <a:r>
              <a:rPr lang="en-US" sz="2400" dirty="0">
                <a:effectLst/>
                <a:latin typeface="Avenir Light" panose="020B0402020203020204" pitchFamily="34" charset="77"/>
              </a:rPr>
              <a:t>Making</a:t>
            </a:r>
            <a:r>
              <a:rPr lang="en-US" sz="2400" dirty="0">
                <a:latin typeface="Avenir Light" panose="020B0402020203020204" pitchFamily="34" charset="77"/>
              </a:rPr>
              <a:t> ‘</a:t>
            </a:r>
            <a:r>
              <a:rPr lang="en-US" sz="2400" dirty="0">
                <a:effectLst/>
                <a:latin typeface="Avenir Light" panose="020B0402020203020204" pitchFamily="34" charset="77"/>
              </a:rPr>
              <a:t>the practice of power visible, democratic, legitimate and accountable, at all levels,</a:t>
            </a:r>
            <a:r>
              <a:rPr lang="en-US" sz="2400" dirty="0">
                <a:latin typeface="Avenir Light" panose="020B0402020203020204" pitchFamily="34" charset="77"/>
              </a:rPr>
              <a:t> </a:t>
            </a:r>
            <a:r>
              <a:rPr lang="en-US" sz="2400" dirty="0">
                <a:effectLst/>
                <a:latin typeface="Avenir Light" panose="020B0402020203020204" pitchFamily="34" charset="77"/>
              </a:rPr>
              <a:t>in both public and private realms’ (2010:18); </a:t>
            </a:r>
          </a:p>
          <a:p>
            <a:pPr marL="342900" indent="-342900">
              <a:buFontTx/>
              <a:buChar char="-"/>
            </a:pPr>
            <a:r>
              <a:rPr lang="en-US" sz="2400" dirty="0">
                <a:latin typeface="Avenir Light" panose="020B0402020203020204" pitchFamily="34" charset="77"/>
              </a:rPr>
              <a:t>‘</a:t>
            </a:r>
            <a:r>
              <a:rPr lang="en-US" sz="2400" dirty="0">
                <a:effectLst/>
                <a:latin typeface="Avenir Light" panose="020B0402020203020204" pitchFamily="34" charset="77"/>
              </a:rPr>
              <a:t>an active participatory attitude, and</a:t>
            </a:r>
            <a:r>
              <a:rPr lang="en-US" sz="2400" dirty="0">
                <a:latin typeface="Avenir Light" panose="020B0402020203020204" pitchFamily="34" charset="77"/>
              </a:rPr>
              <a:t> </a:t>
            </a:r>
            <a:r>
              <a:rPr lang="en-US" sz="2400" dirty="0">
                <a:effectLst/>
                <a:latin typeface="Avenir Light" panose="020B0402020203020204" pitchFamily="34" charset="77"/>
              </a:rPr>
              <a:t>inclusion, at all levels of the organization,’ particularly of people from marginalized</a:t>
            </a:r>
            <a:r>
              <a:rPr lang="en-US" sz="2400" dirty="0">
                <a:latin typeface="Avenir Light" panose="020B0402020203020204" pitchFamily="34" charset="77"/>
              </a:rPr>
              <a:t> </a:t>
            </a:r>
            <a:r>
              <a:rPr lang="en-US" sz="2400" dirty="0">
                <a:effectLst/>
                <a:latin typeface="Avenir Light" panose="020B0402020203020204" pitchFamily="34" charset="77"/>
              </a:rPr>
              <a:t>groups (2010:26); </a:t>
            </a:r>
          </a:p>
          <a:p>
            <a:pPr marL="342900" indent="-342900">
              <a:buFontTx/>
              <a:buChar char="-"/>
            </a:pPr>
            <a:r>
              <a:rPr lang="en-US" sz="2400" dirty="0">
                <a:effectLst/>
                <a:latin typeface="Avenir Light" panose="020B0402020203020204" pitchFamily="34" charset="77"/>
              </a:rPr>
              <a:t>an intervention ‘in structures of power that keep the world</a:t>
            </a:r>
            <a:r>
              <a:rPr lang="en-US" sz="2400" dirty="0">
                <a:latin typeface="Avenir Light" panose="020B0402020203020204" pitchFamily="34" charset="77"/>
              </a:rPr>
              <a:t> </a:t>
            </a:r>
            <a:r>
              <a:rPr lang="en-US" sz="2400" dirty="0">
                <a:effectLst/>
                <a:latin typeface="Avenir Light" panose="020B0402020203020204" pitchFamily="34" charset="77"/>
              </a:rPr>
              <a:t>unjust’ and </a:t>
            </a:r>
          </a:p>
          <a:p>
            <a:pPr marL="342900" indent="-342900">
              <a:buFontTx/>
              <a:buChar char="-"/>
            </a:pPr>
            <a:r>
              <a:rPr lang="en-US" sz="2400" dirty="0">
                <a:effectLst/>
                <a:latin typeface="Avenir Light" panose="020B0402020203020204" pitchFamily="34" charset="77"/>
              </a:rPr>
              <a:t>a challenge to multiple, intersecting oppressions (2010:26); </a:t>
            </a:r>
          </a:p>
          <a:p>
            <a:pPr marL="342900" indent="-342900">
              <a:buFontTx/>
              <a:buChar char="-"/>
            </a:pPr>
            <a:r>
              <a:rPr lang="en-US" sz="2400" dirty="0">
                <a:effectLst/>
                <a:latin typeface="Avenir Light" panose="020B0402020203020204" pitchFamily="34" charset="77"/>
              </a:rPr>
              <a:t>creating</a:t>
            </a:r>
            <a:r>
              <a:rPr lang="en-US" sz="2400" dirty="0">
                <a:latin typeface="Avenir Light" panose="020B0402020203020204" pitchFamily="34" charset="77"/>
              </a:rPr>
              <a:t> </a:t>
            </a:r>
            <a:r>
              <a:rPr lang="en-US" sz="2400" dirty="0">
                <a:effectLst/>
                <a:latin typeface="Avenir Light" panose="020B0402020203020204" pitchFamily="34" charset="77"/>
              </a:rPr>
              <a:t>a ‘more gender and socially equitable architecture’ (2010:27); and, </a:t>
            </a:r>
          </a:p>
          <a:p>
            <a:pPr marL="342900" indent="-342900">
              <a:buFontTx/>
              <a:buChar char="-"/>
            </a:pPr>
            <a:r>
              <a:rPr lang="en-US" sz="2400" dirty="0">
                <a:effectLst/>
                <a:latin typeface="Avenir Light" panose="020B0402020203020204" pitchFamily="34" charset="77"/>
              </a:rPr>
              <a:t>ultimately, it</a:t>
            </a:r>
            <a:r>
              <a:rPr lang="en-US" sz="2400" dirty="0">
                <a:latin typeface="Avenir Light" panose="020B0402020203020204" pitchFamily="34" charset="77"/>
              </a:rPr>
              <a:t> </a:t>
            </a:r>
            <a:r>
              <a:rPr lang="en-US" sz="2400" dirty="0">
                <a:effectLst/>
                <a:latin typeface="Avenir Light" panose="020B0402020203020204" pitchFamily="34" charset="77"/>
              </a:rPr>
              <a:t>must connect practices of power, politics and values.”</a:t>
            </a:r>
            <a:endParaRPr lang="en-US" sz="2400" dirty="0">
              <a:latin typeface="Avenir Light" panose="020B0402020203020204" pitchFamily="34" charset="77"/>
            </a:endParaRPr>
          </a:p>
          <a:p>
            <a:pPr>
              <a:lnSpc>
                <a:spcPts val="3080"/>
              </a:lnSpc>
            </a:pPr>
            <a:endParaRPr lang="en-US" sz="2200" spc="44" dirty="0">
              <a:solidFill>
                <a:srgbClr val="000000"/>
              </a:solidFill>
              <a:latin typeface="Avenir Light" panose="020B0402020203020204" pitchFamily="34" charset="77"/>
            </a:endParaRPr>
          </a:p>
        </p:txBody>
      </p:sp>
      <p:sp>
        <p:nvSpPr>
          <p:cNvPr id="5" name="TextBox 5"/>
          <p:cNvSpPr txBox="1"/>
          <p:nvPr/>
        </p:nvSpPr>
        <p:spPr>
          <a:xfrm>
            <a:off x="9144000" y="1023238"/>
            <a:ext cx="6810672" cy="855362"/>
          </a:xfrm>
          <a:prstGeom prst="rect">
            <a:avLst/>
          </a:prstGeom>
        </p:spPr>
        <p:txBody>
          <a:bodyPr lIns="0" tIns="0" rIns="0" bIns="0" rtlCol="0" anchor="t">
            <a:spAutoFit/>
          </a:bodyPr>
          <a:lstStyle/>
          <a:p>
            <a:pPr>
              <a:lnSpc>
                <a:spcPts val="3360"/>
              </a:lnSpc>
            </a:pPr>
            <a:r>
              <a:rPr lang="en-US" sz="2400" spc="480" dirty="0">
                <a:solidFill>
                  <a:srgbClr val="000000"/>
                </a:solidFill>
                <a:latin typeface="Now Bold"/>
              </a:rPr>
              <a:t>De/Anti-Colonizing Methods from Bradley and Herrera</a:t>
            </a:r>
          </a:p>
        </p:txBody>
      </p:sp>
      <p:sp>
        <p:nvSpPr>
          <p:cNvPr id="6" name="TextBox 6"/>
          <p:cNvSpPr txBox="1"/>
          <p:nvPr/>
        </p:nvSpPr>
        <p:spPr>
          <a:xfrm>
            <a:off x="9197672" y="7641357"/>
            <a:ext cx="6553200" cy="1858714"/>
          </a:xfrm>
          <a:prstGeom prst="rect">
            <a:avLst/>
          </a:prstGeom>
        </p:spPr>
        <p:txBody>
          <a:bodyPr wrap="square" lIns="0" tIns="0" rIns="0" bIns="0" rtlCol="0" anchor="t">
            <a:spAutoFit/>
          </a:bodyPr>
          <a:lstStyle/>
          <a:p>
            <a:r>
              <a:rPr lang="en-US" sz="2400" dirty="0">
                <a:effectLst/>
                <a:latin typeface="Avenir Light" panose="020B0402020203020204" pitchFamily="34" charset="77"/>
              </a:rPr>
              <a:t>“Collaboration requires that we accept each other’s faults, are willing to acknowledge</a:t>
            </a:r>
            <a:r>
              <a:rPr lang="en-US" sz="2400" dirty="0">
                <a:latin typeface="Avenir Light" panose="020B0402020203020204" pitchFamily="34" charset="77"/>
              </a:rPr>
              <a:t> </a:t>
            </a:r>
            <a:r>
              <a:rPr lang="en-US" sz="2400" dirty="0">
                <a:effectLst/>
                <a:latin typeface="Avenir Light" panose="020B0402020203020204" pitchFamily="34" charset="77"/>
              </a:rPr>
              <a:t>when we are wrong, and trust each other’s commitment to justice.”</a:t>
            </a:r>
            <a:endParaRPr lang="en-US" sz="2400" dirty="0">
              <a:latin typeface="Avenir Light" panose="020B0402020203020204" pitchFamily="34" charset="77"/>
            </a:endParaRPr>
          </a:p>
          <a:p>
            <a:pPr>
              <a:lnSpc>
                <a:spcPts val="3080"/>
              </a:lnSpc>
            </a:pPr>
            <a:endParaRPr lang="en-US" sz="2200" spc="44" dirty="0">
              <a:solidFill>
                <a:srgbClr val="000000"/>
              </a:solidFill>
              <a:latin typeface="Now Thin Bold"/>
            </a:endParaRPr>
          </a:p>
        </p:txBody>
      </p:sp>
      <p:sp>
        <p:nvSpPr>
          <p:cNvPr id="7" name="TextBox 4">
            <a:extLst>
              <a:ext uri="{FF2B5EF4-FFF2-40B4-BE49-F238E27FC236}">
                <a16:creationId xmlns:a16="http://schemas.microsoft.com/office/drawing/2014/main" id="{B2C84A70-7378-6941-CCF8-61A9EEC5534C}"/>
              </a:ext>
            </a:extLst>
          </p:cNvPr>
          <p:cNvSpPr txBox="1"/>
          <p:nvPr/>
        </p:nvSpPr>
        <p:spPr>
          <a:xfrm>
            <a:off x="9197672" y="2645643"/>
            <a:ext cx="7882993" cy="4090863"/>
          </a:xfrm>
          <a:prstGeom prst="rect">
            <a:avLst/>
          </a:prstGeom>
        </p:spPr>
        <p:txBody>
          <a:bodyPr wrap="square" lIns="0" tIns="0" rIns="0" bIns="0" rtlCol="0" anchor="t">
            <a:spAutoFit/>
          </a:bodyPr>
          <a:lstStyle/>
          <a:p>
            <a:pPr>
              <a:lnSpc>
                <a:spcPts val="3080"/>
              </a:lnSpc>
            </a:pPr>
            <a:endParaRPr lang="en-US" sz="2200" spc="44" dirty="0">
              <a:solidFill>
                <a:srgbClr val="000000"/>
              </a:solidFill>
              <a:latin typeface="Avenir Light" panose="020B0402020203020204" pitchFamily="34" charset="77"/>
            </a:endParaRPr>
          </a:p>
          <a:p>
            <a:r>
              <a:rPr lang="en-US" sz="2400" dirty="0">
                <a:effectLst/>
                <a:latin typeface="Avenir Light" panose="020B0402020203020204" pitchFamily="34" charset="77"/>
              </a:rPr>
              <a:t>“The definitions, the practice, and the</a:t>
            </a:r>
            <a:r>
              <a:rPr lang="en-US" sz="2400" dirty="0">
                <a:latin typeface="Avenir Light" panose="020B0402020203020204" pitchFamily="34" charset="77"/>
              </a:rPr>
              <a:t> </a:t>
            </a:r>
            <a:r>
              <a:rPr lang="en-US" sz="2400" dirty="0">
                <a:effectLst/>
                <a:latin typeface="Avenir Light" panose="020B0402020203020204" pitchFamily="34" charset="77"/>
              </a:rPr>
              <a:t>study of food justice must center and privilege indigenous knowledge, values,</a:t>
            </a:r>
            <a:r>
              <a:rPr lang="en-US" sz="2400" dirty="0">
                <a:latin typeface="Avenir Light" panose="020B0402020203020204" pitchFamily="34" charset="77"/>
              </a:rPr>
              <a:t> </a:t>
            </a:r>
            <a:r>
              <a:rPr lang="en-US" sz="2400" dirty="0">
                <a:effectLst/>
                <a:latin typeface="Avenir Light" panose="020B0402020203020204" pitchFamily="34" charset="77"/>
              </a:rPr>
              <a:t>beliefs, interests, needs, hopes, and dreams. </a:t>
            </a:r>
          </a:p>
          <a:p>
            <a:endParaRPr lang="en-US" sz="2400" dirty="0">
              <a:latin typeface="Avenir Light" panose="020B0402020203020204" pitchFamily="34" charset="77"/>
            </a:endParaRPr>
          </a:p>
          <a:p>
            <a:r>
              <a:rPr lang="en-US" sz="2400" dirty="0">
                <a:effectLst/>
                <a:latin typeface="Avenir Light" panose="020B0402020203020204" pitchFamily="34" charset="77"/>
              </a:rPr>
              <a:t>The food justice movement and food</a:t>
            </a:r>
            <a:r>
              <a:rPr lang="en-US" sz="2400" dirty="0">
                <a:latin typeface="Avenir Light" panose="020B0402020203020204" pitchFamily="34" charset="77"/>
              </a:rPr>
              <a:t> </a:t>
            </a:r>
            <a:r>
              <a:rPr lang="en-US" sz="2400" dirty="0">
                <a:effectLst/>
                <a:latin typeface="Avenir Light" panose="020B0402020203020204" pitchFamily="34" charset="77"/>
              </a:rPr>
              <a:t>justice research require leadership from indigenous communities. </a:t>
            </a:r>
          </a:p>
          <a:p>
            <a:endParaRPr lang="en-US" sz="2400" dirty="0">
              <a:latin typeface="Avenir Light" panose="020B0402020203020204" pitchFamily="34" charset="77"/>
            </a:endParaRPr>
          </a:p>
          <a:p>
            <a:r>
              <a:rPr lang="en-US" sz="2400" dirty="0">
                <a:latin typeface="Avenir Light" panose="020B0402020203020204" pitchFamily="34" charset="77"/>
              </a:rPr>
              <a:t>When a formal research endeavor ignores the original notion of food justice, it is complicit in a colonizing process.”</a:t>
            </a:r>
          </a:p>
        </p:txBody>
      </p:sp>
    </p:spTree>
    <p:extLst>
      <p:ext uri="{BB962C8B-B14F-4D97-AF65-F5344CB8AC3E}">
        <p14:creationId xmlns:p14="http://schemas.microsoft.com/office/powerpoint/2010/main" val="165759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748525" y="3214300"/>
            <a:ext cx="4792398" cy="4544820"/>
          </a:xfrm>
          <a:prstGeom prst="rect">
            <a:avLst/>
          </a:prstGeom>
        </p:spPr>
      </p:pic>
      <p:pic>
        <p:nvPicPr>
          <p:cNvPr id="3" name="Picture 3"/>
          <p:cNvPicPr>
            <a:picLocks noChangeAspect="1"/>
          </p:cNvPicPr>
          <p:nvPr/>
        </p:nvPicPr>
        <p:blipFill>
          <a:blip r:embed="rId3"/>
          <a:srcRect t="14658" b="11831"/>
          <a:stretch>
            <a:fillRect/>
          </a:stretch>
        </p:blipFill>
        <p:spPr>
          <a:xfrm>
            <a:off x="12876210" y="3178501"/>
            <a:ext cx="4669085" cy="4580620"/>
          </a:xfrm>
          <a:prstGeom prst="rect">
            <a:avLst/>
          </a:prstGeom>
        </p:spPr>
      </p:pic>
      <p:sp>
        <p:nvSpPr>
          <p:cNvPr id="4" name="TextBox 4"/>
          <p:cNvSpPr txBox="1"/>
          <p:nvPr/>
        </p:nvSpPr>
        <p:spPr>
          <a:xfrm>
            <a:off x="1028700" y="700087"/>
            <a:ext cx="7549368" cy="647700"/>
          </a:xfrm>
          <a:prstGeom prst="rect">
            <a:avLst/>
          </a:prstGeom>
        </p:spPr>
        <p:txBody>
          <a:bodyPr lIns="0" tIns="0" rIns="0" bIns="0" rtlCol="0" anchor="t">
            <a:spAutoFit/>
          </a:bodyPr>
          <a:lstStyle/>
          <a:p>
            <a:pPr>
              <a:lnSpc>
                <a:spcPts val="5040"/>
              </a:lnSpc>
            </a:pPr>
            <a:r>
              <a:rPr lang="en-US" sz="4200" spc="840">
                <a:solidFill>
                  <a:srgbClr val="000000"/>
                </a:solidFill>
                <a:latin typeface="Now Bold"/>
              </a:rPr>
              <a:t>OVERVIEW</a:t>
            </a:r>
          </a:p>
        </p:txBody>
      </p:sp>
      <p:sp>
        <p:nvSpPr>
          <p:cNvPr id="5" name="TextBox 5"/>
          <p:cNvSpPr txBox="1"/>
          <p:nvPr/>
        </p:nvSpPr>
        <p:spPr>
          <a:xfrm>
            <a:off x="1028700" y="3162412"/>
            <a:ext cx="6084200" cy="5109669"/>
          </a:xfrm>
          <a:prstGeom prst="rect">
            <a:avLst/>
          </a:prstGeom>
        </p:spPr>
        <p:txBody>
          <a:bodyPr lIns="0" tIns="0" rIns="0" bIns="0" rtlCol="0" anchor="t">
            <a:spAutoFit/>
          </a:bodyPr>
          <a:lstStyle/>
          <a:p>
            <a:pPr marL="308930" lvl="1">
              <a:lnSpc>
                <a:spcPts val="4006"/>
              </a:lnSpc>
            </a:pPr>
            <a:endParaRPr lang="en-US" sz="2861" spc="57" dirty="0">
              <a:solidFill>
                <a:srgbClr val="000000"/>
              </a:solidFill>
              <a:latin typeface="Now Thin Bold"/>
            </a:endParaRPr>
          </a:p>
          <a:p>
            <a:pPr marL="617860" lvl="1" indent="-308930">
              <a:lnSpc>
                <a:spcPts val="4006"/>
              </a:lnSpc>
              <a:buFont typeface="Arial"/>
              <a:buChar char="•"/>
            </a:pPr>
            <a:r>
              <a:rPr lang="en-US" sz="2861" spc="57" dirty="0">
                <a:solidFill>
                  <a:srgbClr val="000000"/>
                </a:solidFill>
                <a:latin typeface="Now Thin Bold"/>
              </a:rPr>
              <a:t>Course review</a:t>
            </a:r>
          </a:p>
          <a:p>
            <a:pPr marL="617860" lvl="1" indent="-308930">
              <a:lnSpc>
                <a:spcPts val="4006"/>
              </a:lnSpc>
              <a:buFont typeface="Arial"/>
              <a:buChar char="•"/>
            </a:pPr>
            <a:r>
              <a:rPr lang="en-US" sz="2861" spc="57" dirty="0">
                <a:solidFill>
                  <a:srgbClr val="000000"/>
                </a:solidFill>
                <a:latin typeface="Now Thin Bold"/>
              </a:rPr>
              <a:t>Chapter 10: “Feeding the World”</a:t>
            </a:r>
          </a:p>
          <a:p>
            <a:pPr marL="617860" lvl="1" indent="-308930">
              <a:lnSpc>
                <a:spcPts val="4006"/>
              </a:lnSpc>
              <a:buFont typeface="Arial"/>
              <a:buChar char="•"/>
            </a:pPr>
            <a:r>
              <a:rPr lang="en-US" sz="2861" spc="57" dirty="0">
                <a:solidFill>
                  <a:srgbClr val="000000"/>
                </a:solidFill>
                <a:latin typeface="Now Thin Bold"/>
              </a:rPr>
              <a:t>Penniman’s </a:t>
            </a:r>
            <a:r>
              <a:rPr lang="en-US" sz="2861" i="1" spc="57" dirty="0">
                <a:solidFill>
                  <a:srgbClr val="000000"/>
                </a:solidFill>
                <a:latin typeface="Now Thin Bold"/>
              </a:rPr>
              <a:t>Farming While Black</a:t>
            </a:r>
            <a:endParaRPr lang="en-US" sz="2861" spc="57" dirty="0">
              <a:solidFill>
                <a:srgbClr val="000000"/>
              </a:solidFill>
              <a:latin typeface="Now Thin Bold"/>
            </a:endParaRPr>
          </a:p>
          <a:p>
            <a:pPr marL="617860" lvl="1" indent="-308930">
              <a:lnSpc>
                <a:spcPts val="4006"/>
              </a:lnSpc>
              <a:buFont typeface="Arial"/>
              <a:buChar char="•"/>
            </a:pPr>
            <a:r>
              <a:rPr lang="en-US" sz="2861" spc="57" dirty="0">
                <a:solidFill>
                  <a:srgbClr val="000000"/>
                </a:solidFill>
                <a:latin typeface="Now Thin Bold"/>
              </a:rPr>
              <a:t>Bradley and Herrera’s </a:t>
            </a:r>
            <a:r>
              <a:rPr lang="en-US" sz="2861" i="1" spc="57" dirty="0">
                <a:solidFill>
                  <a:srgbClr val="000000"/>
                </a:solidFill>
                <a:latin typeface="Now Thin Bold"/>
              </a:rPr>
              <a:t>“</a:t>
            </a:r>
            <a:r>
              <a:rPr lang="en-US" sz="2861" spc="57" dirty="0">
                <a:solidFill>
                  <a:srgbClr val="000000"/>
                </a:solidFill>
                <a:latin typeface="Now Thin Bold"/>
              </a:rPr>
              <a:t>Decolonizing Food Justice…”</a:t>
            </a:r>
          </a:p>
          <a:p>
            <a:pPr marL="617860" lvl="1" indent="-308930">
              <a:lnSpc>
                <a:spcPts val="4006"/>
              </a:lnSpc>
              <a:buFont typeface="Arial"/>
              <a:buChar char="•"/>
            </a:pPr>
            <a:r>
              <a:rPr lang="en-US" sz="2861" spc="57" dirty="0">
                <a:solidFill>
                  <a:srgbClr val="000000"/>
                </a:solidFill>
                <a:latin typeface="Now Thin Bold"/>
              </a:rPr>
              <a:t>Organizations you researched / discussion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162800" y="1943100"/>
            <a:ext cx="4891775" cy="642484"/>
          </a:xfrm>
          <a:prstGeom prst="rect">
            <a:avLst/>
          </a:prstGeom>
        </p:spPr>
        <p:txBody>
          <a:bodyPr lIns="0" tIns="0" rIns="0" bIns="0" rtlCol="0" anchor="t">
            <a:spAutoFit/>
          </a:bodyPr>
          <a:lstStyle/>
          <a:p>
            <a:pPr>
              <a:lnSpc>
                <a:spcPts val="5040"/>
              </a:lnSpc>
            </a:pPr>
            <a:r>
              <a:rPr lang="en-US" sz="4200" spc="840" dirty="0">
                <a:solidFill>
                  <a:srgbClr val="000000"/>
                </a:solidFill>
                <a:latin typeface="Now Bold"/>
              </a:rPr>
              <a:t>Let’s discuss</a:t>
            </a:r>
          </a:p>
        </p:txBody>
      </p:sp>
      <p:sp>
        <p:nvSpPr>
          <p:cNvPr id="5" name="TextBox 4">
            <a:extLst>
              <a:ext uri="{FF2B5EF4-FFF2-40B4-BE49-F238E27FC236}">
                <a16:creationId xmlns:a16="http://schemas.microsoft.com/office/drawing/2014/main" id="{6175E66E-B995-4902-9F1B-6A3205FF3223}"/>
              </a:ext>
            </a:extLst>
          </p:cNvPr>
          <p:cNvSpPr txBox="1"/>
          <p:nvPr/>
        </p:nvSpPr>
        <p:spPr>
          <a:xfrm>
            <a:off x="2667000" y="5753100"/>
            <a:ext cx="13308259" cy="369332"/>
          </a:xfrm>
          <a:prstGeom prst="rect">
            <a:avLst/>
          </a:prstGeom>
          <a:noFill/>
        </p:spPr>
        <p:txBody>
          <a:bodyPr wrap="none" rtlCol="0">
            <a:spAutoFit/>
          </a:bodyPr>
          <a:lstStyle/>
          <a:p>
            <a:r>
              <a:rPr lang="en-US" dirty="0"/>
              <a:t>Thinking about the organizations you researched – were they aligned with the original or moralist notions of food justice? How do you know?</a:t>
            </a:r>
          </a:p>
        </p:txBody>
      </p:sp>
      <p:sp>
        <p:nvSpPr>
          <p:cNvPr id="6" name="TextBox 5">
            <a:extLst>
              <a:ext uri="{FF2B5EF4-FFF2-40B4-BE49-F238E27FC236}">
                <a16:creationId xmlns:a16="http://schemas.microsoft.com/office/drawing/2014/main" id="{2AE91F50-B0CF-ED96-AC73-78FD10048F33}"/>
              </a:ext>
            </a:extLst>
          </p:cNvPr>
          <p:cNvSpPr txBox="1"/>
          <p:nvPr/>
        </p:nvSpPr>
        <p:spPr>
          <a:xfrm>
            <a:off x="6989756" y="3800010"/>
            <a:ext cx="4308487" cy="369332"/>
          </a:xfrm>
          <a:prstGeom prst="rect">
            <a:avLst/>
          </a:prstGeom>
          <a:noFill/>
        </p:spPr>
        <p:txBody>
          <a:bodyPr wrap="none" rtlCol="0">
            <a:spAutoFit/>
          </a:bodyPr>
          <a:lstStyle/>
          <a:p>
            <a:r>
              <a:rPr lang="en-US" dirty="0"/>
              <a:t>What stands out to you as most important?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296402" y="1255919"/>
            <a:ext cx="4792398" cy="4544820"/>
          </a:xfrm>
          <a:prstGeom prst="rect">
            <a:avLst/>
          </a:prstGeom>
        </p:spPr>
      </p:pic>
      <p:pic>
        <p:nvPicPr>
          <p:cNvPr id="3" name="Picture 3"/>
          <p:cNvPicPr>
            <a:picLocks noChangeAspect="1"/>
          </p:cNvPicPr>
          <p:nvPr/>
        </p:nvPicPr>
        <p:blipFill>
          <a:blip r:embed="rId3"/>
          <a:srcRect t="14658" b="11831"/>
          <a:stretch>
            <a:fillRect/>
          </a:stretch>
        </p:blipFill>
        <p:spPr>
          <a:xfrm>
            <a:off x="12622299" y="4450461"/>
            <a:ext cx="4669085" cy="4580620"/>
          </a:xfrm>
          <a:prstGeom prst="rect">
            <a:avLst/>
          </a:prstGeom>
        </p:spPr>
      </p:pic>
      <p:sp>
        <p:nvSpPr>
          <p:cNvPr id="4" name="TextBox 4"/>
          <p:cNvSpPr txBox="1"/>
          <p:nvPr/>
        </p:nvSpPr>
        <p:spPr>
          <a:xfrm>
            <a:off x="1028700" y="419100"/>
            <a:ext cx="7549368" cy="642484"/>
          </a:xfrm>
          <a:prstGeom prst="rect">
            <a:avLst/>
          </a:prstGeom>
        </p:spPr>
        <p:txBody>
          <a:bodyPr lIns="0" tIns="0" rIns="0" bIns="0" rtlCol="0" anchor="t">
            <a:spAutoFit/>
          </a:bodyPr>
          <a:lstStyle/>
          <a:p>
            <a:pPr>
              <a:lnSpc>
                <a:spcPts val="5040"/>
              </a:lnSpc>
            </a:pPr>
            <a:r>
              <a:rPr lang="en-US" sz="4200" spc="840" dirty="0">
                <a:solidFill>
                  <a:srgbClr val="000000"/>
                </a:solidFill>
                <a:latin typeface="Now Bold"/>
              </a:rPr>
              <a:t>COURSE REVIEW</a:t>
            </a:r>
          </a:p>
        </p:txBody>
      </p:sp>
      <p:sp>
        <p:nvSpPr>
          <p:cNvPr id="5" name="TextBox 5"/>
          <p:cNvSpPr txBox="1"/>
          <p:nvPr/>
        </p:nvSpPr>
        <p:spPr>
          <a:xfrm>
            <a:off x="1028700" y="1342571"/>
            <a:ext cx="7962900" cy="7641836"/>
          </a:xfrm>
          <a:prstGeom prst="rect">
            <a:avLst/>
          </a:prstGeom>
        </p:spPr>
        <p:txBody>
          <a:bodyPr wrap="square" lIns="0" tIns="0" rIns="0" bIns="0" rtlCol="0" anchor="t">
            <a:spAutoFit/>
          </a:bodyPr>
          <a:lstStyle/>
          <a:p>
            <a:pPr marL="823280" lvl="1" indent="-514350">
              <a:lnSpc>
                <a:spcPts val="4006"/>
              </a:lnSpc>
              <a:buFont typeface="+mj-lt"/>
              <a:buAutoNum type="arabicPeriod"/>
            </a:pPr>
            <a:r>
              <a:rPr lang="en-US" sz="2000" spc="57" dirty="0">
                <a:solidFill>
                  <a:srgbClr val="000000"/>
                </a:solidFill>
                <a:latin typeface="Now Thin Bold"/>
              </a:rPr>
              <a:t>How do we know and understand environments?</a:t>
            </a:r>
          </a:p>
          <a:p>
            <a:pPr marL="823280" lvl="1" indent="-514350">
              <a:lnSpc>
                <a:spcPts val="4006"/>
              </a:lnSpc>
              <a:buFont typeface="+mj-lt"/>
              <a:buAutoNum type="arabicPeriod"/>
            </a:pPr>
            <a:r>
              <a:rPr lang="en-US" sz="2000" spc="57" dirty="0">
                <a:solidFill>
                  <a:srgbClr val="000000"/>
                </a:solidFill>
                <a:latin typeface="Now Thin Bold"/>
              </a:rPr>
              <a:t>Earth’s birth / origin stories (the geosphere)</a:t>
            </a:r>
          </a:p>
          <a:p>
            <a:pPr marL="823280" lvl="1" indent="-514350">
              <a:lnSpc>
                <a:spcPts val="4006"/>
              </a:lnSpc>
              <a:buFont typeface="+mj-lt"/>
              <a:buAutoNum type="arabicPeriod"/>
            </a:pPr>
            <a:r>
              <a:rPr lang="en-US" sz="2000" spc="57" dirty="0">
                <a:solidFill>
                  <a:srgbClr val="FF0000"/>
                </a:solidFill>
                <a:latin typeface="Now Thin Bold"/>
              </a:rPr>
              <a:t>Ecology, ecosystems, nutrient cycling (the biosphere)</a:t>
            </a:r>
          </a:p>
          <a:p>
            <a:pPr marL="823280" lvl="1" indent="-514350">
              <a:lnSpc>
                <a:spcPts val="4006"/>
              </a:lnSpc>
              <a:buFont typeface="+mj-lt"/>
              <a:buAutoNum type="arabicPeriod"/>
            </a:pPr>
            <a:r>
              <a:rPr lang="en-US" sz="2000" spc="57" dirty="0">
                <a:solidFill>
                  <a:srgbClr val="FF0000"/>
                </a:solidFill>
                <a:latin typeface="Now Thin Bold"/>
              </a:rPr>
              <a:t>Environmental issues / justice (biosphere)</a:t>
            </a:r>
          </a:p>
          <a:p>
            <a:pPr marL="823280" lvl="1" indent="-514350">
              <a:lnSpc>
                <a:spcPts val="4006"/>
              </a:lnSpc>
              <a:buFont typeface="+mj-lt"/>
              <a:buAutoNum type="arabicPeriod"/>
            </a:pPr>
            <a:r>
              <a:rPr lang="en-US" sz="2000" spc="57" dirty="0">
                <a:solidFill>
                  <a:srgbClr val="000000"/>
                </a:solidFill>
                <a:latin typeface="Now Thin Bold"/>
              </a:rPr>
              <a:t>The hydrosphere</a:t>
            </a:r>
          </a:p>
          <a:p>
            <a:pPr marL="823280" lvl="1" indent="-514350">
              <a:lnSpc>
                <a:spcPts val="4006"/>
              </a:lnSpc>
              <a:buFont typeface="+mj-lt"/>
              <a:buAutoNum type="arabicPeriod"/>
            </a:pPr>
            <a:r>
              <a:rPr lang="en-US" sz="2000" spc="57" dirty="0">
                <a:solidFill>
                  <a:srgbClr val="FF0000"/>
                </a:solidFill>
                <a:latin typeface="Now Thin Bold"/>
              </a:rPr>
              <a:t>Plastic pollution and anti-colonial research</a:t>
            </a:r>
          </a:p>
          <a:p>
            <a:pPr marL="823280" lvl="1" indent="-514350">
              <a:lnSpc>
                <a:spcPts val="4006"/>
              </a:lnSpc>
              <a:buFont typeface="+mj-lt"/>
              <a:buAutoNum type="arabicPeriod"/>
            </a:pPr>
            <a:r>
              <a:rPr lang="en-US" sz="2000" spc="57" dirty="0">
                <a:solidFill>
                  <a:srgbClr val="000000"/>
                </a:solidFill>
                <a:latin typeface="Now Thin Bold"/>
              </a:rPr>
              <a:t>The pedosphere</a:t>
            </a:r>
          </a:p>
          <a:p>
            <a:pPr marL="823280" lvl="1" indent="-514350">
              <a:lnSpc>
                <a:spcPts val="4006"/>
              </a:lnSpc>
              <a:buFont typeface="+mj-lt"/>
              <a:buAutoNum type="arabicPeriod"/>
            </a:pPr>
            <a:r>
              <a:rPr lang="en-US" sz="2000" spc="57" dirty="0">
                <a:solidFill>
                  <a:srgbClr val="000000"/>
                </a:solidFill>
                <a:latin typeface="Now Thin Bold"/>
              </a:rPr>
              <a:t>The </a:t>
            </a:r>
            <a:r>
              <a:rPr lang="en-US" sz="2000" spc="57" dirty="0" err="1">
                <a:solidFill>
                  <a:srgbClr val="000000"/>
                </a:solidFill>
                <a:latin typeface="Now Thin Bold"/>
              </a:rPr>
              <a:t>anthro</a:t>
            </a:r>
            <a:r>
              <a:rPr lang="en-US" sz="2000" spc="57" dirty="0">
                <a:solidFill>
                  <a:srgbClr val="000000"/>
                </a:solidFill>
                <a:latin typeface="Now Thin Bold"/>
              </a:rPr>
              <a:t>-pedosphere</a:t>
            </a:r>
          </a:p>
          <a:p>
            <a:pPr marL="823280" lvl="1" indent="-514350">
              <a:lnSpc>
                <a:spcPts val="4006"/>
              </a:lnSpc>
              <a:buFont typeface="+mj-lt"/>
              <a:buAutoNum type="arabicPeriod"/>
            </a:pPr>
            <a:r>
              <a:rPr lang="en-US" sz="2000" spc="57" dirty="0">
                <a:solidFill>
                  <a:srgbClr val="FF0000"/>
                </a:solidFill>
                <a:latin typeface="Now Thin Bold"/>
              </a:rPr>
              <a:t>(Urban) agriculture and food justice</a:t>
            </a:r>
          </a:p>
          <a:p>
            <a:pPr marL="823280" lvl="1" indent="-514350">
              <a:lnSpc>
                <a:spcPts val="4006"/>
              </a:lnSpc>
              <a:buFont typeface="+mj-lt"/>
              <a:buAutoNum type="arabicPeriod"/>
            </a:pPr>
            <a:r>
              <a:rPr lang="en-US" sz="2000" spc="57" dirty="0">
                <a:latin typeface="Now Thin Bold"/>
              </a:rPr>
              <a:t>Energy (geo-bio-hydro-atmosphere)</a:t>
            </a:r>
          </a:p>
          <a:p>
            <a:pPr marL="823280" lvl="1" indent="-514350">
              <a:lnSpc>
                <a:spcPts val="4006"/>
              </a:lnSpc>
              <a:buFont typeface="+mj-lt"/>
              <a:buAutoNum type="arabicPeriod"/>
            </a:pPr>
            <a:r>
              <a:rPr lang="en-US" sz="2000" spc="57" dirty="0">
                <a:latin typeface="Now Thin Bold"/>
              </a:rPr>
              <a:t>Climate change (atmosphere)</a:t>
            </a:r>
          </a:p>
          <a:p>
            <a:pPr marL="823280" lvl="1" indent="-514350">
              <a:lnSpc>
                <a:spcPts val="4006"/>
              </a:lnSpc>
              <a:buFont typeface="+mj-lt"/>
              <a:buAutoNum type="arabicPeriod"/>
            </a:pPr>
            <a:r>
              <a:rPr lang="en-US" sz="2000" spc="57" dirty="0">
                <a:solidFill>
                  <a:srgbClr val="FF0000"/>
                </a:solidFill>
                <a:latin typeface="Now Thin Bold"/>
              </a:rPr>
              <a:t>Climate justice</a:t>
            </a:r>
          </a:p>
          <a:p>
            <a:pPr marL="823280" lvl="1" indent="-514350">
              <a:lnSpc>
                <a:spcPts val="4006"/>
              </a:lnSpc>
              <a:buFont typeface="+mj-lt"/>
              <a:buAutoNum type="arabicPeriod"/>
            </a:pPr>
            <a:r>
              <a:rPr lang="en-US" sz="2000" spc="57" dirty="0">
                <a:solidFill>
                  <a:srgbClr val="FF0000"/>
                </a:solidFill>
                <a:latin typeface="Now Thin Bold"/>
              </a:rPr>
              <a:t>Final Projects !</a:t>
            </a:r>
          </a:p>
          <a:p>
            <a:pPr marL="823280" lvl="1" indent="-514350">
              <a:lnSpc>
                <a:spcPts val="4006"/>
              </a:lnSpc>
              <a:buFont typeface="+mj-lt"/>
              <a:buAutoNum type="arabicPeriod"/>
            </a:pPr>
            <a:r>
              <a:rPr lang="en-US" sz="2000" spc="57" dirty="0">
                <a:solidFill>
                  <a:srgbClr val="FF0000"/>
                </a:solidFill>
                <a:latin typeface="Now Thin Bold"/>
              </a:rPr>
              <a:t>Reflect / Review </a:t>
            </a:r>
          </a:p>
          <a:p>
            <a:pPr marL="823280" lvl="1" indent="-514350">
              <a:lnSpc>
                <a:spcPts val="4006"/>
              </a:lnSpc>
              <a:buFont typeface="+mj-lt"/>
              <a:buAutoNum type="arabicPeriod"/>
            </a:pPr>
            <a:r>
              <a:rPr lang="en-US" sz="2000" spc="57" dirty="0">
                <a:latin typeface="Now Thin Bold"/>
              </a:rPr>
              <a:t>Final Exam</a:t>
            </a:r>
          </a:p>
        </p:txBody>
      </p:sp>
    </p:spTree>
    <p:extLst>
      <p:ext uri="{BB962C8B-B14F-4D97-AF65-F5344CB8AC3E}">
        <p14:creationId xmlns:p14="http://schemas.microsoft.com/office/powerpoint/2010/main" val="250290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3400" y="6691970"/>
            <a:ext cx="5943600" cy="1283685"/>
          </a:xfrm>
          <a:prstGeom prst="rect">
            <a:avLst/>
          </a:prstGeom>
        </p:spPr>
        <p:txBody>
          <a:bodyPr wrap="square" lIns="0" tIns="0" rIns="0" bIns="0" rtlCol="0" anchor="t">
            <a:spAutoFit/>
          </a:bodyPr>
          <a:lstStyle/>
          <a:p>
            <a:pPr>
              <a:lnSpc>
                <a:spcPts val="5040"/>
              </a:lnSpc>
            </a:pPr>
            <a:r>
              <a:rPr lang="en-US" sz="4200" spc="840" dirty="0">
                <a:solidFill>
                  <a:srgbClr val="000000"/>
                </a:solidFill>
                <a:latin typeface="Now Bold"/>
              </a:rPr>
              <a:t>Conventional Farming</a:t>
            </a:r>
          </a:p>
        </p:txBody>
      </p:sp>
      <p:sp>
        <p:nvSpPr>
          <p:cNvPr id="9" name="TextBox 8">
            <a:extLst>
              <a:ext uri="{FF2B5EF4-FFF2-40B4-BE49-F238E27FC236}">
                <a16:creationId xmlns:a16="http://schemas.microsoft.com/office/drawing/2014/main" id="{A258FD97-DE41-B696-070F-D09BE8AD83FD}"/>
              </a:ext>
            </a:extLst>
          </p:cNvPr>
          <p:cNvSpPr txBox="1"/>
          <p:nvPr/>
        </p:nvSpPr>
        <p:spPr>
          <a:xfrm>
            <a:off x="5715000" y="6691970"/>
            <a:ext cx="12407348" cy="3416320"/>
          </a:xfrm>
          <a:prstGeom prst="rect">
            <a:avLst/>
          </a:prstGeom>
          <a:noFill/>
        </p:spPr>
        <p:txBody>
          <a:bodyPr wrap="square">
            <a:spAutoFit/>
          </a:bodyPr>
          <a:lstStyle/>
          <a:p>
            <a:pPr marL="285750" indent="-285750">
              <a:buFontTx/>
              <a:buChar char="-"/>
            </a:pPr>
            <a:r>
              <a:rPr lang="en-US" dirty="0"/>
              <a:t>“has delivered tremendous gains in productivity and efficiency”</a:t>
            </a:r>
          </a:p>
          <a:p>
            <a:pPr marL="285750" indent="-285750">
              <a:buFontTx/>
              <a:buChar char="-"/>
            </a:pPr>
            <a:r>
              <a:rPr lang="en-US" dirty="0"/>
              <a:t>The World Bank estimates that between 70 percent and 90 percent of the recent increases in food production are the result of conventional agriculture rather than greater acreage under cultivation. </a:t>
            </a:r>
          </a:p>
          <a:p>
            <a:pPr marL="285750" indent="-285750">
              <a:buFontTx/>
              <a:buChar char="-"/>
            </a:pPr>
            <a:r>
              <a:rPr lang="en-US" dirty="0">
                <a:latin typeface="Avenir Light" panose="020B0402020203020204" pitchFamily="34" charset="77"/>
              </a:rPr>
              <a:t>Shared characteristics:</a:t>
            </a:r>
          </a:p>
          <a:p>
            <a:pPr marL="742950" lvl="1" indent="-285750">
              <a:buFontTx/>
              <a:buChar char="-"/>
            </a:pPr>
            <a:r>
              <a:rPr lang="en-US" dirty="0"/>
              <a:t>rapid technological innovation, </a:t>
            </a:r>
          </a:p>
          <a:p>
            <a:pPr marL="742950" lvl="1" indent="-285750">
              <a:buFontTx/>
              <a:buChar char="-"/>
            </a:pPr>
            <a:r>
              <a:rPr lang="en-US" dirty="0"/>
              <a:t>large capital investments in equipment and technology, </a:t>
            </a:r>
          </a:p>
          <a:p>
            <a:pPr marL="742950" lvl="1" indent="-285750">
              <a:buFontTx/>
              <a:buChar char="-"/>
            </a:pPr>
            <a:r>
              <a:rPr lang="en-US" dirty="0"/>
              <a:t>large-scale farms, single crops (</a:t>
            </a:r>
            <a:r>
              <a:rPr lang="en-US" b="1" dirty="0"/>
              <a:t>monocultures</a:t>
            </a:r>
            <a:r>
              <a:rPr lang="en-US" dirty="0"/>
              <a:t>); </a:t>
            </a:r>
          </a:p>
          <a:p>
            <a:pPr marL="742950" lvl="1" indent="-285750">
              <a:buFontTx/>
              <a:buChar char="-"/>
            </a:pPr>
            <a:r>
              <a:rPr lang="en-US" dirty="0"/>
              <a:t>uniform high-yield hybrid crops, dependency on agribusiness, </a:t>
            </a:r>
          </a:p>
          <a:p>
            <a:pPr marL="742950" lvl="1" indent="-285750">
              <a:buFontTx/>
              <a:buChar char="-"/>
            </a:pPr>
            <a:r>
              <a:rPr lang="en-US" dirty="0"/>
              <a:t>mechanization of farm work, </a:t>
            </a:r>
          </a:p>
          <a:p>
            <a:pPr marL="742950" lvl="1" indent="-285750">
              <a:buFontTx/>
              <a:buChar char="-"/>
            </a:pPr>
            <a:r>
              <a:rPr lang="en-US" dirty="0"/>
              <a:t>and extensive use of pesticides, fertilizers, and herbicides. </a:t>
            </a:r>
          </a:p>
          <a:p>
            <a:pPr marL="742950" lvl="1" indent="-285750">
              <a:buFontTx/>
              <a:buChar char="-"/>
            </a:pPr>
            <a:r>
              <a:rPr lang="en-US" dirty="0"/>
              <a:t>Livestock -  most production comes from systems where animals are highly concentrated and confined.</a:t>
            </a:r>
          </a:p>
          <a:p>
            <a:pPr marL="742950" lvl="1" indent="-285750">
              <a:buFontTx/>
              <a:buChar char="-"/>
            </a:pPr>
            <a:endParaRPr lang="en-US" dirty="0"/>
          </a:p>
        </p:txBody>
      </p:sp>
      <p:pic>
        <p:nvPicPr>
          <p:cNvPr id="1026" name="Picture 2" descr="Conventional Farming | Am-ag, LLC">
            <a:extLst>
              <a:ext uri="{FF2B5EF4-FFF2-40B4-BE49-F238E27FC236}">
                <a16:creationId xmlns:a16="http://schemas.microsoft.com/office/drawing/2014/main" id="{FA006AE7-FE57-07D6-B947-14FBBA5BAB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07" b="21428"/>
          <a:stretch/>
        </p:blipFill>
        <p:spPr bwMode="auto">
          <a:xfrm>
            <a:off x="-29817" y="968670"/>
            <a:ext cx="18288000" cy="531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4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ventional Farming | Am-ag, LLC">
            <a:extLst>
              <a:ext uri="{FF2B5EF4-FFF2-40B4-BE49-F238E27FC236}">
                <a16:creationId xmlns:a16="http://schemas.microsoft.com/office/drawing/2014/main" id="{CF898DAB-BA1D-020C-552F-74A797393D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07" b="21428"/>
          <a:stretch/>
        </p:blipFill>
        <p:spPr bwMode="auto">
          <a:xfrm>
            <a:off x="6626" y="-38100"/>
            <a:ext cx="18288000" cy="53178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p:nvPr/>
        </p:nvSpPr>
        <p:spPr>
          <a:xfrm>
            <a:off x="609600" y="337376"/>
            <a:ext cx="10193112" cy="642484"/>
          </a:xfrm>
          <a:prstGeom prst="rect">
            <a:avLst/>
          </a:prstGeom>
        </p:spPr>
        <p:txBody>
          <a:bodyPr wrap="square" lIns="0" tIns="0" rIns="0" bIns="0" rtlCol="0" anchor="t">
            <a:spAutoFit/>
          </a:bodyPr>
          <a:lstStyle/>
          <a:p>
            <a:pPr>
              <a:lnSpc>
                <a:spcPts val="5040"/>
              </a:lnSpc>
            </a:pPr>
            <a:r>
              <a:rPr lang="en-US" sz="4200" spc="840" dirty="0">
                <a:solidFill>
                  <a:srgbClr val="000000"/>
                </a:solidFill>
                <a:latin typeface="Now Bold"/>
              </a:rPr>
              <a:t>Conventional Farming</a:t>
            </a:r>
          </a:p>
        </p:txBody>
      </p:sp>
      <p:sp>
        <p:nvSpPr>
          <p:cNvPr id="9" name="TextBox 8">
            <a:extLst>
              <a:ext uri="{FF2B5EF4-FFF2-40B4-BE49-F238E27FC236}">
                <a16:creationId xmlns:a16="http://schemas.microsoft.com/office/drawing/2014/main" id="{A258FD97-DE41-B696-070F-D09BE8AD83FD}"/>
              </a:ext>
            </a:extLst>
          </p:cNvPr>
          <p:cNvSpPr txBox="1"/>
          <p:nvPr/>
        </p:nvSpPr>
        <p:spPr>
          <a:xfrm>
            <a:off x="0" y="5357587"/>
            <a:ext cx="13063330" cy="5355312"/>
          </a:xfrm>
          <a:prstGeom prst="rect">
            <a:avLst/>
          </a:prstGeom>
          <a:noFill/>
        </p:spPr>
        <p:txBody>
          <a:bodyPr wrap="square">
            <a:spAutoFit/>
          </a:bodyPr>
          <a:lstStyle/>
          <a:p>
            <a:pPr marL="285750" indent="-285750">
              <a:buFontTx/>
              <a:buChar char="-"/>
            </a:pPr>
            <a:r>
              <a:rPr lang="en-US" dirty="0"/>
              <a:t>Ecological Concerns</a:t>
            </a:r>
          </a:p>
          <a:p>
            <a:pPr marL="742950" lvl="1" indent="-285750">
              <a:buFontTx/>
              <a:buChar char="-"/>
            </a:pPr>
            <a:r>
              <a:rPr lang="en-US" dirty="0"/>
              <a:t>Decline in soil productivity (wind and water erosion of exposed topsoil)</a:t>
            </a:r>
          </a:p>
          <a:p>
            <a:pPr marL="742950" lvl="1" indent="-285750">
              <a:buFontTx/>
              <a:buChar char="-"/>
            </a:pPr>
            <a:r>
              <a:rPr lang="en-US" dirty="0"/>
              <a:t>soil compaction</a:t>
            </a:r>
          </a:p>
          <a:p>
            <a:pPr marL="742950" lvl="1" indent="-285750">
              <a:buFontTx/>
              <a:buChar char="-"/>
            </a:pPr>
            <a:r>
              <a:rPr lang="en-US" dirty="0"/>
              <a:t>loss of soil organic matter, water holding capacity, and biological activity; </a:t>
            </a:r>
          </a:p>
          <a:p>
            <a:pPr marL="742950" lvl="1" indent="-285750">
              <a:buFontTx/>
              <a:buChar char="-"/>
            </a:pPr>
            <a:r>
              <a:rPr lang="en-US" dirty="0"/>
              <a:t>and </a:t>
            </a:r>
            <a:r>
              <a:rPr lang="en-US" b="1" dirty="0"/>
              <a:t>salinization</a:t>
            </a:r>
            <a:r>
              <a:rPr lang="en-US" dirty="0"/>
              <a:t> (increased salinity) of soils in highly-irrigated farming areas. </a:t>
            </a:r>
          </a:p>
          <a:p>
            <a:pPr marL="742950" lvl="1" indent="-285750">
              <a:buFontTx/>
              <a:buChar char="-"/>
            </a:pPr>
            <a:r>
              <a:rPr lang="en-US" dirty="0"/>
              <a:t>Converting land to desert (</a:t>
            </a:r>
            <a:r>
              <a:rPr lang="en-US" b="1" dirty="0"/>
              <a:t>desertification)</a:t>
            </a:r>
            <a:r>
              <a:rPr lang="en-US" dirty="0"/>
              <a:t> can be caused by overgrazing of livestock and is a growing problem, especially in parts of Africa.</a:t>
            </a:r>
          </a:p>
          <a:p>
            <a:pPr marL="742950" lvl="1" indent="-285750">
              <a:buFontTx/>
              <a:buChar char="-"/>
            </a:pPr>
            <a:r>
              <a:rPr lang="en-US" dirty="0"/>
              <a:t>non-point source water pollutants that include salts, fertilizers (nitrates and phosphorus, especially), pesticides, and herbicides. </a:t>
            </a:r>
          </a:p>
          <a:p>
            <a:pPr marL="742950" lvl="1" indent="-285750">
              <a:buFontTx/>
              <a:buChar char="-"/>
            </a:pPr>
            <a:r>
              <a:rPr lang="en-US" dirty="0"/>
              <a:t>over 400 insects and mite pests and more than 70 fungal pathogens that have become resistant to one or more pesticides. Pesticides have also placed stresses on pollinators and other beneficial insect species (e.g. honeybees). </a:t>
            </a:r>
          </a:p>
          <a:p>
            <a:pPr marL="742950" lvl="1" indent="-285750">
              <a:buFontTx/>
              <a:buChar char="-"/>
            </a:pPr>
            <a:r>
              <a:rPr lang="en-US" dirty="0"/>
              <a:t>This, along with habitat loss due to converting wildlands into agricultural fields, has affected entire ecosystems (such as the practice of converting tropical rainforests into grasslands for raising cattle).</a:t>
            </a:r>
          </a:p>
          <a:p>
            <a:pPr marL="742950" lvl="1" indent="-285750">
              <a:buFontTx/>
              <a:buChar char="-"/>
            </a:pPr>
            <a:r>
              <a:rPr lang="en-US" dirty="0"/>
              <a:t>Agriculture’s link to global climate change is just beginning to be appreciated. Destruction of tropical forests and other native vegetation for agricultural production has a role in elevated levels of carbon dioxide and other greenhouse gases.  Recent studies have found that soils may be large reservoirs of carbon. </a:t>
            </a:r>
          </a:p>
          <a:p>
            <a:pPr marL="742950" lvl="1" indent="-285750">
              <a:buFontTx/>
              <a:buChar char="-"/>
            </a:pPr>
            <a:r>
              <a:rPr lang="en-US" dirty="0"/>
              <a:t>Additionally, the digestive processes of livestock such as cattle, are responsible for significant emissions of methane (a potent greenhouse gas), thereby contributing to global climate change.</a:t>
            </a:r>
          </a:p>
          <a:p>
            <a:pPr marL="742950" lvl="1" indent="-285750">
              <a:buFontTx/>
              <a:buChar char="-"/>
            </a:pPr>
            <a:endParaRPr lang="en-US" dirty="0"/>
          </a:p>
          <a:p>
            <a:pPr marL="742950" lvl="1" indent="-285750">
              <a:buFontTx/>
              <a:buChar char="-"/>
            </a:pPr>
            <a:endParaRPr lang="en-US" dirty="0"/>
          </a:p>
        </p:txBody>
      </p:sp>
      <p:sp>
        <p:nvSpPr>
          <p:cNvPr id="2" name="TextBox 1">
            <a:extLst>
              <a:ext uri="{FF2B5EF4-FFF2-40B4-BE49-F238E27FC236}">
                <a16:creationId xmlns:a16="http://schemas.microsoft.com/office/drawing/2014/main" id="{A3F5BA6D-D9E4-D931-DEEC-F2C030008D93}"/>
              </a:ext>
            </a:extLst>
          </p:cNvPr>
          <p:cNvSpPr txBox="1"/>
          <p:nvPr/>
        </p:nvSpPr>
        <p:spPr>
          <a:xfrm>
            <a:off x="13063330" y="5600700"/>
            <a:ext cx="4953001" cy="4524315"/>
          </a:xfrm>
          <a:prstGeom prst="rect">
            <a:avLst/>
          </a:prstGeom>
          <a:noFill/>
        </p:spPr>
        <p:txBody>
          <a:bodyPr wrap="square" rtlCol="0">
            <a:spAutoFit/>
          </a:bodyPr>
          <a:lstStyle/>
          <a:p>
            <a:pPr marL="285750" indent="-285750">
              <a:buFontTx/>
              <a:buChar char="-"/>
            </a:pPr>
            <a:r>
              <a:rPr lang="en-US" dirty="0"/>
              <a:t>Economic and Social Concerns</a:t>
            </a:r>
          </a:p>
          <a:p>
            <a:pPr marL="742950" lvl="1" indent="-285750">
              <a:buFontTx/>
              <a:buChar char="-"/>
            </a:pPr>
            <a:r>
              <a:rPr lang="en-US" dirty="0">
                <a:solidFill>
                  <a:srgbClr val="373D3F"/>
                </a:solidFill>
                <a:effectLst/>
              </a:rPr>
              <a:t>increasingly large federal expenditures</a:t>
            </a:r>
          </a:p>
          <a:p>
            <a:pPr marL="742950" lvl="1" indent="-285750">
              <a:buFontTx/>
              <a:buChar char="-"/>
            </a:pPr>
            <a:r>
              <a:rPr lang="en-US" dirty="0">
                <a:solidFill>
                  <a:srgbClr val="373D3F"/>
                </a:solidFill>
                <a:effectLst/>
              </a:rPr>
              <a:t>widening disparity among the income of farmers </a:t>
            </a:r>
          </a:p>
          <a:p>
            <a:pPr marL="742950" lvl="1" indent="-285750">
              <a:buFontTx/>
              <a:buChar char="-"/>
            </a:pPr>
            <a:r>
              <a:rPr lang="en-US" dirty="0">
                <a:solidFill>
                  <a:srgbClr val="373D3F"/>
                </a:solidFill>
                <a:effectLst/>
              </a:rPr>
              <a:t>escalating concentration of </a:t>
            </a:r>
            <a:r>
              <a:rPr lang="en-US" b="1" dirty="0">
                <a:solidFill>
                  <a:srgbClr val="373D3F"/>
                </a:solidFill>
                <a:effectLst/>
              </a:rPr>
              <a:t>agribusiness</a:t>
            </a:r>
            <a:r>
              <a:rPr lang="en-US" dirty="0">
                <a:solidFill>
                  <a:srgbClr val="373D3F"/>
                </a:solidFill>
                <a:effectLst/>
              </a:rPr>
              <a:t>—industries involved with manufacture, processing, and distribution of farm products—into fewer and fewer hands. </a:t>
            </a:r>
          </a:p>
          <a:p>
            <a:pPr marL="742950" lvl="1" indent="-285750">
              <a:buFontTx/>
              <a:buChar char="-"/>
            </a:pPr>
            <a:r>
              <a:rPr lang="en-US" dirty="0">
                <a:solidFill>
                  <a:srgbClr val="373D3F"/>
                </a:solidFill>
                <a:effectLst/>
              </a:rPr>
              <a:t>farmers have little control over prices of their goods, and they continue to receive a smaller and smaller portion of consumer dollars spent on agricultural products.</a:t>
            </a:r>
          </a:p>
          <a:p>
            <a:pPr marL="742950" lvl="1" indent="-285750">
              <a:buFontTx/>
              <a:buChar char="-"/>
            </a:pPr>
            <a:r>
              <a:rPr lang="en-US" dirty="0">
                <a:solidFill>
                  <a:srgbClr val="373D3F"/>
                </a:solidFill>
              </a:rPr>
              <a:t>Loss of small farms – especially for farmers of color</a:t>
            </a:r>
            <a:endParaRPr lang="en-US" dirty="0">
              <a:effectLst/>
            </a:endParaRPr>
          </a:p>
          <a:p>
            <a:pPr marL="285750" indent="-285750">
              <a:buFontTx/>
              <a:buChar char="-"/>
            </a:pPr>
            <a:endParaRPr lang="en-US" dirty="0"/>
          </a:p>
          <a:p>
            <a:endParaRPr lang="en-US" dirty="0"/>
          </a:p>
        </p:txBody>
      </p:sp>
    </p:spTree>
    <p:extLst>
      <p:ext uri="{BB962C8B-B14F-4D97-AF65-F5344CB8AC3E}">
        <p14:creationId xmlns:p14="http://schemas.microsoft.com/office/powerpoint/2010/main" val="8998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16F94F7-DD35-C18D-E7C9-52833420A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p:nvPr/>
        </p:nvSpPr>
        <p:spPr>
          <a:xfrm>
            <a:off x="762000" y="415235"/>
            <a:ext cx="10193112" cy="642484"/>
          </a:xfrm>
          <a:prstGeom prst="rect">
            <a:avLst/>
          </a:prstGeom>
        </p:spPr>
        <p:txBody>
          <a:bodyPr wrap="square" lIns="0" tIns="0" rIns="0" bIns="0" rtlCol="0" anchor="t">
            <a:spAutoFit/>
          </a:bodyPr>
          <a:lstStyle/>
          <a:p>
            <a:pPr>
              <a:lnSpc>
                <a:spcPts val="5040"/>
              </a:lnSpc>
            </a:pPr>
            <a:r>
              <a:rPr lang="en-US" sz="4200" spc="840" dirty="0">
                <a:solidFill>
                  <a:srgbClr val="000000"/>
                </a:solidFill>
                <a:latin typeface="Now Bold"/>
              </a:rPr>
              <a:t>Pests and Pesticides</a:t>
            </a:r>
          </a:p>
        </p:txBody>
      </p:sp>
      <p:sp>
        <p:nvSpPr>
          <p:cNvPr id="9" name="TextBox 8">
            <a:extLst>
              <a:ext uri="{FF2B5EF4-FFF2-40B4-BE49-F238E27FC236}">
                <a16:creationId xmlns:a16="http://schemas.microsoft.com/office/drawing/2014/main" id="{A258FD97-DE41-B696-070F-D09BE8AD83FD}"/>
              </a:ext>
            </a:extLst>
          </p:cNvPr>
          <p:cNvSpPr txBox="1"/>
          <p:nvPr/>
        </p:nvSpPr>
        <p:spPr>
          <a:xfrm>
            <a:off x="914400" y="1472954"/>
            <a:ext cx="6455882" cy="4093428"/>
          </a:xfrm>
          <a:prstGeom prst="rect">
            <a:avLst/>
          </a:prstGeom>
          <a:solidFill>
            <a:schemeClr val="bg1"/>
          </a:solidFill>
        </p:spPr>
        <p:txBody>
          <a:bodyPr wrap="square">
            <a:spAutoFit/>
          </a:bodyPr>
          <a:lstStyle/>
          <a:p>
            <a:pPr marL="285750" indent="-285750" algn="l">
              <a:buFontTx/>
              <a:buChar char="-"/>
            </a:pPr>
            <a:r>
              <a:rPr lang="en-US" sz="2000" dirty="0">
                <a:solidFill>
                  <a:srgbClr val="373D3F"/>
                </a:solidFill>
                <a:effectLst/>
                <a:latin typeface="Calibri Light" panose="020F0302020204030204" pitchFamily="34" charset="0"/>
                <a:cs typeface="Calibri Light" panose="020F0302020204030204" pitchFamily="34" charset="0"/>
              </a:rPr>
              <a:t>Pests = organisms that occur where they are not wanted or that cause damage to crops or humans or other animals. </a:t>
            </a:r>
          </a:p>
          <a:p>
            <a:pPr marL="285750" indent="-285750" algn="l">
              <a:buFontTx/>
              <a:buChar char="-"/>
            </a:pPr>
            <a:r>
              <a:rPr lang="en-US" sz="2000" dirty="0">
                <a:solidFill>
                  <a:srgbClr val="373D3F"/>
                </a:solidFill>
                <a:effectLst/>
                <a:latin typeface="Calibri Light" panose="020F0302020204030204" pitchFamily="34" charset="0"/>
                <a:cs typeface="Calibri Light" panose="020F0302020204030204" pitchFamily="34" charset="0"/>
              </a:rPr>
              <a:t>A pesticide = any substance intended for preventing, destroying, repelling, or mitigating any pest. </a:t>
            </a:r>
          </a:p>
          <a:p>
            <a:pPr marL="285750" indent="-285750" algn="l">
              <a:buFontTx/>
              <a:buChar char="-"/>
            </a:pPr>
            <a:r>
              <a:rPr lang="en-US" sz="2000" dirty="0">
                <a:solidFill>
                  <a:srgbClr val="373D3F"/>
                </a:solidFill>
                <a:effectLst/>
                <a:latin typeface="Calibri Light" panose="020F0302020204030204" pitchFamily="34" charset="0"/>
                <a:cs typeface="Calibri Light" panose="020F0302020204030204" pitchFamily="34" charset="0"/>
              </a:rPr>
              <a:t>Though often misunderstood to refer only to insecticides</a:t>
            </a:r>
          </a:p>
          <a:p>
            <a:pPr marL="742950" lvl="1" indent="-285750">
              <a:buFontTx/>
              <a:buChar char="-"/>
            </a:pPr>
            <a:r>
              <a:rPr lang="en-US" sz="2000" dirty="0">
                <a:solidFill>
                  <a:srgbClr val="373D3F"/>
                </a:solidFill>
                <a:effectLst/>
                <a:latin typeface="Calibri Light" panose="020F0302020204030204" pitchFamily="34" charset="0"/>
                <a:cs typeface="Calibri Light" panose="020F0302020204030204" pitchFamily="34" charset="0"/>
              </a:rPr>
              <a:t>the term pesticide also applies to herbicides, fungicides, and various other substances used to control pests. </a:t>
            </a:r>
          </a:p>
          <a:p>
            <a:pPr marL="285750" indent="-285750" algn="l">
              <a:buFontTx/>
              <a:buChar char="-"/>
            </a:pPr>
            <a:r>
              <a:rPr lang="en-US" sz="2000" dirty="0">
                <a:solidFill>
                  <a:srgbClr val="373D3F"/>
                </a:solidFill>
                <a:effectLst/>
                <a:latin typeface="Calibri Light" panose="020F0302020204030204" pitchFamily="34" charset="0"/>
                <a:cs typeface="Calibri Light" panose="020F0302020204030204" pitchFamily="34" charset="0"/>
              </a:rPr>
              <a:t>By their very nature, most pesticides create some risk of harm—pesticides can cause harm to humans, animals, and/or the environment because they are designed to kill or otherwise adversely affect living things. </a:t>
            </a:r>
            <a:endParaRPr lang="en-US" dirty="0"/>
          </a:p>
        </p:txBody>
      </p:sp>
      <p:sp>
        <p:nvSpPr>
          <p:cNvPr id="6" name="TextBox 5">
            <a:extLst>
              <a:ext uri="{FF2B5EF4-FFF2-40B4-BE49-F238E27FC236}">
                <a16:creationId xmlns:a16="http://schemas.microsoft.com/office/drawing/2014/main" id="{A10CE580-87DC-DAEC-79F7-08A26A5B3740}"/>
              </a:ext>
            </a:extLst>
          </p:cNvPr>
          <p:cNvSpPr txBox="1"/>
          <p:nvPr/>
        </p:nvSpPr>
        <p:spPr>
          <a:xfrm>
            <a:off x="12039600" y="5566851"/>
            <a:ext cx="5486400" cy="4401205"/>
          </a:xfrm>
          <a:prstGeom prst="rect">
            <a:avLst/>
          </a:prstGeom>
          <a:solidFill>
            <a:schemeClr val="bg1"/>
          </a:solidFill>
        </p:spPr>
        <p:txBody>
          <a:bodyPr wrap="square" rtlCol="0">
            <a:spAutoFit/>
          </a:bodyPr>
          <a:lstStyle/>
          <a:p>
            <a:pPr marL="285750" indent="-285750" algn="l">
              <a:buFontTx/>
              <a:buChar char="-"/>
            </a:pPr>
            <a:r>
              <a:rPr lang="en-US" sz="2000" dirty="0">
                <a:solidFill>
                  <a:srgbClr val="373D3F"/>
                </a:solidFill>
                <a:effectLst/>
                <a:latin typeface="Calibri Light" panose="020F0302020204030204" pitchFamily="34" charset="0"/>
                <a:cs typeface="Calibri Light" panose="020F0302020204030204" pitchFamily="34" charset="0"/>
              </a:rPr>
              <a:t>At the same time, pesticides are useful to human society because they can kill potential disease-causing organisms and control insects, weeds, worms, and fungi.</a:t>
            </a:r>
          </a:p>
          <a:p>
            <a:pPr marL="285750" indent="-285750">
              <a:buFontTx/>
              <a:buChar char="-"/>
            </a:pPr>
            <a:r>
              <a:rPr lang="en-US" sz="2000" dirty="0">
                <a:solidFill>
                  <a:srgbClr val="373D3F"/>
                </a:solidFill>
                <a:effectLst/>
                <a:latin typeface="Calibri Light" panose="020F0302020204030204" pitchFamily="34" charset="0"/>
                <a:cs typeface="Calibri Light" panose="020F0302020204030204" pitchFamily="34" charset="0"/>
              </a:rPr>
              <a:t>Despite the fact that the lion’s share of chemical pesticides are applied in developed countries, 99 percent of all pesticide poisoning cases occur in developing countries where regulatory, health and education systems are weakest. </a:t>
            </a:r>
            <a:endParaRPr lang="en-US" sz="2000" dirty="0">
              <a:effectLst/>
              <a:latin typeface="Calibri Light" panose="020F0302020204030204" pitchFamily="34" charset="0"/>
              <a:cs typeface="Calibri Light" panose="020F0302020204030204" pitchFamily="34" charset="0"/>
            </a:endParaRPr>
          </a:p>
          <a:p>
            <a:pPr marL="285750" indent="-285750">
              <a:buFontTx/>
              <a:buChar char="-"/>
            </a:pPr>
            <a:r>
              <a:rPr lang="en-US" sz="2000" dirty="0">
                <a:solidFill>
                  <a:srgbClr val="373D3F"/>
                </a:solidFill>
                <a:effectLst/>
                <a:latin typeface="Calibri Light" panose="020F0302020204030204" pitchFamily="34" charset="0"/>
                <a:cs typeface="Calibri Light" panose="020F0302020204030204" pitchFamily="34" charset="0"/>
              </a:rPr>
              <a:t>Making matters worse, developing countries seldom have strong regulatory systems for dangerous chemicals; pesticides banned or restricted in industrialized countries are used widely in developing countries. </a:t>
            </a:r>
            <a:endParaRPr lang="en-US" sz="2000" dirty="0">
              <a:effectLst/>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B41BFF-BF8D-4149-541A-2426B44F5677}"/>
              </a:ext>
            </a:extLst>
          </p:cNvPr>
          <p:cNvSpPr txBox="1"/>
          <p:nvPr/>
        </p:nvSpPr>
        <p:spPr>
          <a:xfrm>
            <a:off x="1219200" y="7353300"/>
            <a:ext cx="5486400" cy="2246769"/>
          </a:xfrm>
          <a:prstGeom prst="rect">
            <a:avLst/>
          </a:prstGeom>
          <a:solidFill>
            <a:schemeClr val="bg1"/>
          </a:solidFill>
        </p:spPr>
        <p:txBody>
          <a:bodyPr wrap="square" rtlCol="0">
            <a:spAutoFit/>
          </a:bodyPr>
          <a:lstStyle/>
          <a:p>
            <a:pPr marL="285750" indent="-285750" algn="l">
              <a:buFontTx/>
              <a:buChar char="-"/>
            </a:pPr>
            <a:r>
              <a:rPr lang="en-US" sz="2000" dirty="0">
                <a:solidFill>
                  <a:srgbClr val="3C3830"/>
                </a:solidFill>
                <a:effectLst/>
                <a:latin typeface="Calibri Light" panose="020F0302020204030204" pitchFamily="34" charset="0"/>
                <a:cs typeface="Calibri Light" panose="020F0302020204030204" pitchFamily="34" charset="0"/>
              </a:rPr>
              <a:t>A new study shows that </a:t>
            </a:r>
            <a:r>
              <a:rPr lang="en-US" sz="2000" u="none" strike="noStrike" dirty="0">
                <a:effectLst/>
                <a:latin typeface="Calibri Light" panose="020F0302020204030204" pitchFamily="34" charset="0"/>
                <a:cs typeface="Calibri Light" panose="020F0302020204030204" pitchFamily="34" charset="0"/>
                <a:hlinkClick r:id="rId4"/>
              </a:rPr>
              <a:t>pesticides are a key contributor to climate change</a:t>
            </a:r>
            <a:r>
              <a:rPr lang="en-US" sz="2000" dirty="0">
                <a:solidFill>
                  <a:srgbClr val="3C3830"/>
                </a:solidFill>
                <a:effectLst/>
                <a:latin typeface="Calibri Light" panose="020F0302020204030204" pitchFamily="34" charset="0"/>
                <a:cs typeface="Calibri Light" panose="020F0302020204030204" pitchFamily="34" charset="0"/>
              </a:rPr>
              <a:t>, from their manufacturing, transportation, and application, all the way to their degradation and disposal.</a:t>
            </a:r>
            <a:endParaRPr lang="en-US" sz="2000" dirty="0">
              <a:solidFill>
                <a:srgbClr val="3C3830"/>
              </a:solidFill>
              <a:latin typeface="Calibri Light" panose="020F0302020204030204" pitchFamily="34" charset="0"/>
              <a:cs typeface="Calibri Light" panose="020F0302020204030204" pitchFamily="34" charset="0"/>
            </a:endParaRPr>
          </a:p>
          <a:p>
            <a:pPr marL="285750" indent="-285750" algn="l">
              <a:buFontTx/>
              <a:buChar char="-"/>
            </a:pPr>
            <a:r>
              <a:rPr lang="en-US" sz="2000" dirty="0">
                <a:effectLst/>
                <a:latin typeface="Calibri Light" panose="020F0302020204030204" pitchFamily="34" charset="0"/>
                <a:cs typeface="Calibri Light" panose="020F0302020204030204" pitchFamily="34" charset="0"/>
                <a:hlinkClick r:id="rId5"/>
              </a:rPr>
              <a:t>https://grist.org/agriculture/a-new-report-says-pesticides-intensify-climate-change/</a:t>
            </a:r>
            <a:endParaRPr lang="en-US" sz="2000" dirty="0">
              <a:solidFill>
                <a:srgbClr val="3C3830"/>
              </a:solidFill>
              <a:effectLst/>
              <a:latin typeface="Calibri Light" panose="020F0302020204030204" pitchFamily="34" charset="0"/>
              <a:cs typeface="Calibri Light" panose="020F0302020204030204" pitchFamily="34" charset="0"/>
            </a:endParaRPr>
          </a:p>
          <a:p>
            <a:pPr marL="285750" indent="-285750" algn="l">
              <a:buFontTx/>
              <a:buChar char="-"/>
            </a:pPr>
            <a:endParaRPr lang="en-US" sz="2000" dirty="0">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5796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6729" y="936365"/>
            <a:ext cx="10193112" cy="642484"/>
          </a:xfrm>
          <a:prstGeom prst="rect">
            <a:avLst/>
          </a:prstGeom>
        </p:spPr>
        <p:txBody>
          <a:bodyPr wrap="square" lIns="0" tIns="0" rIns="0" bIns="0" rtlCol="0" anchor="t">
            <a:spAutoFit/>
          </a:bodyPr>
          <a:lstStyle/>
          <a:p>
            <a:pPr>
              <a:lnSpc>
                <a:spcPts val="5040"/>
              </a:lnSpc>
            </a:pPr>
            <a:r>
              <a:rPr lang="en-US" sz="4200" spc="840" dirty="0">
                <a:solidFill>
                  <a:srgbClr val="000000"/>
                </a:solidFill>
                <a:latin typeface="Now Bold"/>
              </a:rPr>
              <a:t>“Sustainable” Agriculture</a:t>
            </a:r>
          </a:p>
        </p:txBody>
      </p:sp>
      <p:sp>
        <p:nvSpPr>
          <p:cNvPr id="9" name="TextBox 8">
            <a:extLst>
              <a:ext uri="{FF2B5EF4-FFF2-40B4-BE49-F238E27FC236}">
                <a16:creationId xmlns:a16="http://schemas.microsoft.com/office/drawing/2014/main" id="{A258FD97-DE41-B696-070F-D09BE8AD83FD}"/>
              </a:ext>
            </a:extLst>
          </p:cNvPr>
          <p:cNvSpPr txBox="1"/>
          <p:nvPr/>
        </p:nvSpPr>
        <p:spPr>
          <a:xfrm>
            <a:off x="746729" y="2148663"/>
            <a:ext cx="9144000" cy="6740307"/>
          </a:xfrm>
          <a:prstGeom prst="rect">
            <a:avLst/>
          </a:prstGeom>
          <a:noFill/>
        </p:spPr>
        <p:txBody>
          <a:bodyPr wrap="square">
            <a:spAutoFit/>
          </a:bodyPr>
          <a:lstStyle/>
          <a:p>
            <a:pPr algn="l"/>
            <a:r>
              <a:rPr lang="en-US" dirty="0">
                <a:solidFill>
                  <a:srgbClr val="373D3F"/>
                </a:solidFill>
                <a:effectLst/>
                <a:latin typeface="Calibri Light" panose="020F0302020204030204" pitchFamily="34" charset="0"/>
                <a:cs typeface="Calibri Light" panose="020F0302020204030204" pitchFamily="34" charset="0"/>
              </a:rPr>
              <a:t>In the US, the 1990 Congressional “Farm Bill” defined the term “sustainable agriculture” as “…an integrated system of plant and animal production practices having a site-specific application that will, over the long term:</a:t>
            </a:r>
            <a:endParaRPr lang="en-US" dirty="0">
              <a:effectLst/>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US" dirty="0">
                <a:solidFill>
                  <a:srgbClr val="373D3F"/>
                </a:solidFill>
                <a:effectLst/>
                <a:latin typeface="Calibri Light" panose="020F0302020204030204" pitchFamily="34" charset="0"/>
                <a:cs typeface="Calibri Light" panose="020F0302020204030204" pitchFamily="34" charset="0"/>
              </a:rPr>
              <a:t>satisfy human food and fiber needs;</a:t>
            </a:r>
            <a:endParaRPr lang="en-US" dirty="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US" dirty="0">
                <a:solidFill>
                  <a:srgbClr val="373D3F"/>
                </a:solidFill>
                <a:effectLst/>
                <a:latin typeface="Calibri Light" panose="020F0302020204030204" pitchFamily="34" charset="0"/>
                <a:cs typeface="Calibri Light" panose="020F0302020204030204" pitchFamily="34" charset="0"/>
              </a:rPr>
              <a:t>enhance environmental quality and the natural resource base upon which the agricultural economy depends;</a:t>
            </a:r>
            <a:endParaRPr lang="en-US" dirty="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US" dirty="0">
                <a:solidFill>
                  <a:srgbClr val="373D3F"/>
                </a:solidFill>
                <a:effectLst/>
                <a:latin typeface="Calibri Light" panose="020F0302020204030204" pitchFamily="34" charset="0"/>
                <a:cs typeface="Calibri Light" panose="020F0302020204030204" pitchFamily="34" charset="0"/>
              </a:rPr>
              <a:t>make the most efficient use of nonrenewable resources and on-farm resources and integrate, where appropriate, natural biological cycles and controls;</a:t>
            </a:r>
            <a:endParaRPr lang="en-US" dirty="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US" dirty="0">
                <a:solidFill>
                  <a:srgbClr val="373D3F"/>
                </a:solidFill>
                <a:effectLst/>
                <a:latin typeface="Calibri Light" panose="020F0302020204030204" pitchFamily="34" charset="0"/>
                <a:cs typeface="Calibri Light" panose="020F0302020204030204" pitchFamily="34" charset="0"/>
              </a:rPr>
              <a:t>sustain the economic viability of farm operations; and</a:t>
            </a:r>
            <a:endParaRPr lang="en-US" dirty="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US" dirty="0">
                <a:solidFill>
                  <a:srgbClr val="373D3F"/>
                </a:solidFill>
                <a:effectLst/>
                <a:latin typeface="Calibri Light" panose="020F0302020204030204" pitchFamily="34" charset="0"/>
                <a:cs typeface="Calibri Light" panose="020F0302020204030204" pitchFamily="34" charset="0"/>
              </a:rPr>
              <a:t>enhance the quality of life for farmers and society as a whole.”</a:t>
            </a:r>
          </a:p>
          <a:p>
            <a:endParaRPr lang="en-US" dirty="0">
              <a:latin typeface="Calibri Light" panose="020F0302020204030204" pitchFamily="34" charset="0"/>
              <a:cs typeface="Calibri Light" panose="020F0302020204030204" pitchFamily="34" charset="0"/>
            </a:endParaRPr>
          </a:p>
          <a:p>
            <a:r>
              <a:rPr lang="en-US" dirty="0">
                <a:solidFill>
                  <a:srgbClr val="373D3F"/>
                </a:solidFill>
                <a:effectLst/>
                <a:latin typeface="Calibri Light" panose="020F0302020204030204" pitchFamily="34" charset="0"/>
                <a:cs typeface="Calibri Light" panose="020F0302020204030204" pitchFamily="34" charset="0"/>
              </a:rPr>
              <a:t>Organic Farming is Good for Farmers, Consumers and the Environment</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pPr marL="285750" indent="-285750" algn="l">
              <a:buFontTx/>
              <a:buChar char="-"/>
            </a:pPr>
            <a:r>
              <a:rPr lang="en-US" dirty="0">
                <a:solidFill>
                  <a:srgbClr val="373D3F"/>
                </a:solidFill>
                <a:effectLst/>
                <a:latin typeface="Calibri Light" panose="020F0302020204030204" pitchFamily="34" charset="0"/>
                <a:cs typeface="Calibri Light" panose="020F0302020204030204" pitchFamily="34" charset="0"/>
              </a:rPr>
              <a:t>Organic agriculture is an ecological production management system that promotes and enhances biodiversity, biological cycles and soil biological activity. </a:t>
            </a:r>
          </a:p>
          <a:p>
            <a:pPr marL="285750" indent="-285750" algn="l">
              <a:buFontTx/>
              <a:buChar char="-"/>
            </a:pPr>
            <a:r>
              <a:rPr lang="en-US" dirty="0">
                <a:solidFill>
                  <a:srgbClr val="373D3F"/>
                </a:solidFill>
                <a:effectLst/>
                <a:latin typeface="Calibri Light" panose="020F0302020204030204" pitchFamily="34" charset="0"/>
                <a:cs typeface="Calibri Light" panose="020F0302020204030204" pitchFamily="34" charset="0"/>
              </a:rPr>
              <a:t>Organic food is produced by farmers who emphasize the use of renewable resources and the conservation of soil and water to enhance environmental quality for future generations.  </a:t>
            </a:r>
          </a:p>
          <a:p>
            <a:pPr marL="285750" indent="-285750" algn="l">
              <a:buFontTx/>
              <a:buChar char="-"/>
            </a:pPr>
            <a:r>
              <a:rPr lang="en-US" dirty="0">
                <a:solidFill>
                  <a:srgbClr val="373D3F"/>
                </a:solidFill>
                <a:effectLst/>
                <a:latin typeface="Calibri Light" panose="020F0302020204030204" pitchFamily="34" charset="0"/>
                <a:cs typeface="Calibri Light" panose="020F0302020204030204" pitchFamily="34" charset="0"/>
              </a:rPr>
              <a:t>Organic meat, poultry, eggs, and dairy products come from animals that are given no antibiotics or growth hormones. </a:t>
            </a:r>
          </a:p>
          <a:p>
            <a:pPr marL="285750" indent="-285750" algn="l">
              <a:buFontTx/>
              <a:buChar char="-"/>
            </a:pPr>
            <a:r>
              <a:rPr lang="en-US" dirty="0">
                <a:solidFill>
                  <a:srgbClr val="373D3F"/>
                </a:solidFill>
                <a:effectLst/>
                <a:latin typeface="Calibri Light" panose="020F0302020204030204" pitchFamily="34" charset="0"/>
                <a:cs typeface="Calibri Light" panose="020F0302020204030204" pitchFamily="34" charset="0"/>
              </a:rPr>
              <a:t>Organic food is produced without using most conventional pesticides, fertilizers made with synthetic ingredients or sewage sludge, or GMOs.</a:t>
            </a:r>
            <a:endParaRPr lang="en-US" dirty="0">
              <a:effectLst/>
              <a:latin typeface="Calibri Light" panose="020F0302020204030204" pitchFamily="34" charset="0"/>
              <a:cs typeface="Calibri Light" panose="020F0302020204030204" pitchFamily="34" charset="0"/>
            </a:endParaRPr>
          </a:p>
          <a:p>
            <a:pPr marL="285750" indent="-285750" algn="l">
              <a:buFontTx/>
              <a:buChar char="-"/>
            </a:pPr>
            <a:endParaRPr lang="en-US" dirty="0">
              <a:effectLst/>
              <a:latin typeface="Calibri Light" panose="020F0302020204030204" pitchFamily="34" charset="0"/>
              <a:cs typeface="Calibri Light" panose="020F0302020204030204" pitchFamily="34" charset="0"/>
            </a:endParaRPr>
          </a:p>
          <a:p>
            <a:pPr marL="742950" lvl="1" indent="-285750">
              <a:buFontTx/>
              <a:buChar char="-"/>
            </a:pPr>
            <a:endParaRPr lang="en-US" dirty="0">
              <a:latin typeface="Calibri Light" panose="020F0302020204030204" pitchFamily="34" charset="0"/>
              <a:cs typeface="Calibri Light" panose="020F0302020204030204" pitchFamily="34" charset="0"/>
            </a:endParaRPr>
          </a:p>
          <a:p>
            <a:pPr marL="742950" lvl="1" indent="-285750">
              <a:buFontTx/>
              <a:buChar char="-"/>
            </a:pPr>
            <a:endParaRPr lang="en-US"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23053E20-896E-CF6D-E45E-036281DFF66F}"/>
              </a:ext>
            </a:extLst>
          </p:cNvPr>
          <p:cNvSpPr txBox="1"/>
          <p:nvPr/>
        </p:nvSpPr>
        <p:spPr>
          <a:xfrm>
            <a:off x="10886833" y="6861916"/>
            <a:ext cx="7401167" cy="2554545"/>
          </a:xfrm>
          <a:prstGeom prst="rect">
            <a:avLst/>
          </a:prstGeom>
          <a:noFill/>
        </p:spPr>
        <p:txBody>
          <a:bodyPr wrap="square" rtlCol="0">
            <a:spAutoFit/>
          </a:bodyPr>
          <a:lstStyle/>
          <a:p>
            <a:r>
              <a:rPr lang="en-US" sz="3200" dirty="0">
                <a:latin typeface="Calibri Light" panose="020F0302020204030204" pitchFamily="34" charset="0"/>
                <a:cs typeface="Calibri Light" panose="020F0302020204030204" pitchFamily="34" charset="0"/>
              </a:rPr>
              <a:t>”We don’t say the ‘O’ word” … Organic agriculture is essentially indigenous agriculture </a:t>
            </a:r>
          </a:p>
          <a:p>
            <a:r>
              <a:rPr lang="en-US" sz="3200" dirty="0">
                <a:latin typeface="Calibri Light" panose="020F0302020204030204" pitchFamily="34" charset="0"/>
                <a:cs typeface="Calibri Light" panose="020F0302020204030204" pitchFamily="34" charset="0"/>
              </a:rPr>
              <a:t>– Chief Mann, </a:t>
            </a:r>
            <a:r>
              <a:rPr lang="en-US" sz="3200" dirty="0">
                <a:effectLst/>
                <a:latin typeface="Calibri Light" panose="020F0302020204030204" pitchFamily="34" charset="0"/>
                <a:cs typeface="Calibri Light" panose="020F0302020204030204" pitchFamily="34" charset="0"/>
              </a:rPr>
              <a:t>Turtle Clan Chief of the </a:t>
            </a:r>
            <a:r>
              <a:rPr lang="en-US" sz="3200" dirty="0" err="1">
                <a:effectLst/>
                <a:latin typeface="Calibri Light" panose="020F0302020204030204" pitchFamily="34" charset="0"/>
                <a:cs typeface="Calibri Light" panose="020F0302020204030204" pitchFamily="34" charset="0"/>
              </a:rPr>
              <a:t>Ramapough</a:t>
            </a:r>
            <a:r>
              <a:rPr lang="en-US" sz="3200" dirty="0">
                <a:effectLst/>
                <a:latin typeface="Calibri Light" panose="020F0302020204030204" pitchFamily="34" charset="0"/>
                <a:cs typeface="Calibri Light" panose="020F0302020204030204" pitchFamily="34" charset="0"/>
              </a:rPr>
              <a:t> Lenape Nation</a:t>
            </a:r>
            <a:endParaRPr lang="en-US" sz="32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CA6C49D5-CF5D-41F2-4945-9604CE31EDBF}"/>
              </a:ext>
            </a:extLst>
          </p:cNvPr>
          <p:cNvSpPr txBox="1"/>
          <p:nvPr/>
        </p:nvSpPr>
        <p:spPr>
          <a:xfrm>
            <a:off x="12934908" y="9419406"/>
            <a:ext cx="4481933" cy="923330"/>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See: </a:t>
            </a:r>
            <a:r>
              <a:rPr lang="en-US" dirty="0">
                <a:latin typeface="Calibri Light" panose="020F0302020204030204" pitchFamily="34" charset="0"/>
                <a:cs typeface="Calibri Light" panose="020F0302020204030204" pitchFamily="34" charset="0"/>
                <a:hlinkClick r:id="rId3"/>
              </a:rPr>
              <a:t>https://munseethreesisters.org/about-2/</a:t>
            </a:r>
            <a:endParaRPr lang="en-US" dirty="0">
              <a:latin typeface="Calibri Light" panose="020F0302020204030204" pitchFamily="34" charset="0"/>
              <a:cs typeface="Calibri Light" panose="020F0302020204030204" pitchFamily="34" charset="0"/>
            </a:endParaRPr>
          </a:p>
          <a:p>
            <a:endParaRPr lang="en-US" dirty="0"/>
          </a:p>
          <a:p>
            <a:endParaRPr lang="en-US" dirty="0"/>
          </a:p>
        </p:txBody>
      </p:sp>
      <p:pic>
        <p:nvPicPr>
          <p:cNvPr id="4098" name="Picture 2" descr="Frontiers | Microbiome as a Key Player in Sustainable Agriculture and Human  Health">
            <a:extLst>
              <a:ext uri="{FF2B5EF4-FFF2-40B4-BE49-F238E27FC236}">
                <a16:creationId xmlns:a16="http://schemas.microsoft.com/office/drawing/2014/main" id="{30BFAB48-4EB8-534B-9D94-E5334929A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9400" y="1257607"/>
            <a:ext cx="7401167" cy="48180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3D3CA3-D00E-2D5A-A395-A59598645C5A}"/>
              </a:ext>
            </a:extLst>
          </p:cNvPr>
          <p:cNvSpPr txBox="1"/>
          <p:nvPr/>
        </p:nvSpPr>
        <p:spPr>
          <a:xfrm>
            <a:off x="775252" y="9561443"/>
            <a:ext cx="6551152" cy="646331"/>
          </a:xfrm>
          <a:prstGeom prst="rect">
            <a:avLst/>
          </a:prstGeom>
          <a:noFill/>
        </p:spPr>
        <p:txBody>
          <a:bodyPr wrap="none" rtlCol="0">
            <a:spAutoFit/>
          </a:bodyPr>
          <a:lstStyle/>
          <a:p>
            <a:r>
              <a:rPr lang="en-US" dirty="0">
                <a:hlinkClick r:id="rId5"/>
              </a:rPr>
              <a:t>https://www.frontiersin.org/articles/10.3389/fsoil.2022.821589/full</a:t>
            </a:r>
            <a:endParaRPr lang="en-US" dirty="0"/>
          </a:p>
          <a:p>
            <a:endParaRPr lang="en-US" dirty="0"/>
          </a:p>
        </p:txBody>
      </p:sp>
    </p:spTree>
    <p:extLst>
      <p:ext uri="{BB962C8B-B14F-4D97-AF65-F5344CB8AC3E}">
        <p14:creationId xmlns:p14="http://schemas.microsoft.com/office/powerpoint/2010/main" val="19281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6729" y="936365"/>
            <a:ext cx="10193112" cy="642484"/>
          </a:xfrm>
          <a:prstGeom prst="rect">
            <a:avLst/>
          </a:prstGeom>
        </p:spPr>
        <p:txBody>
          <a:bodyPr wrap="square" lIns="0" tIns="0" rIns="0" bIns="0" rtlCol="0" anchor="t">
            <a:spAutoFit/>
          </a:bodyPr>
          <a:lstStyle/>
          <a:p>
            <a:pPr>
              <a:lnSpc>
                <a:spcPts val="5040"/>
              </a:lnSpc>
            </a:pPr>
            <a:r>
              <a:rPr lang="en-US" sz="4200" spc="840" dirty="0">
                <a:solidFill>
                  <a:srgbClr val="000000"/>
                </a:solidFill>
                <a:latin typeface="Now Bold"/>
              </a:rPr>
              <a:t>“Sustainable” Agriculture</a:t>
            </a:r>
          </a:p>
        </p:txBody>
      </p:sp>
      <p:sp>
        <p:nvSpPr>
          <p:cNvPr id="4" name="TextBox 3">
            <a:extLst>
              <a:ext uri="{FF2B5EF4-FFF2-40B4-BE49-F238E27FC236}">
                <a16:creationId xmlns:a16="http://schemas.microsoft.com/office/drawing/2014/main" id="{E36705EF-9879-D931-7B74-33483B89BA93}"/>
              </a:ext>
            </a:extLst>
          </p:cNvPr>
          <p:cNvSpPr txBox="1"/>
          <p:nvPr/>
        </p:nvSpPr>
        <p:spPr>
          <a:xfrm>
            <a:off x="779859" y="2380009"/>
            <a:ext cx="4554141" cy="6463308"/>
          </a:xfrm>
          <a:prstGeom prst="rect">
            <a:avLst/>
          </a:prstGeom>
          <a:noFill/>
        </p:spPr>
        <p:txBody>
          <a:bodyPr wrap="square" rtlCol="0">
            <a:spAutoFit/>
          </a:bodyPr>
          <a:lstStyle/>
          <a:p>
            <a:r>
              <a:rPr lang="en-US" b="1" dirty="0">
                <a:solidFill>
                  <a:srgbClr val="373D3F"/>
                </a:solidFill>
                <a:effectLst/>
              </a:rPr>
              <a:t>Organic Farming Practices Reduce Unnecessary Input Use</a:t>
            </a:r>
            <a:endParaRPr lang="en-US" b="1" dirty="0"/>
          </a:p>
          <a:p>
            <a:br>
              <a:rPr lang="en-US" dirty="0"/>
            </a:br>
            <a:endParaRPr lang="en-US" dirty="0"/>
          </a:p>
          <a:p>
            <a:pPr marL="285750" indent="-285750" algn="l">
              <a:buFontTx/>
              <a:buChar char="-"/>
            </a:pPr>
            <a:r>
              <a:rPr lang="en-US" dirty="0">
                <a:solidFill>
                  <a:srgbClr val="373D3F"/>
                </a:solidFill>
                <a:effectLst/>
              </a:rPr>
              <a:t>In modern agricultural practices, heavy machinery is used to prepare the seedbed for planting, to control weeds, and to harvest the crop. </a:t>
            </a:r>
          </a:p>
          <a:p>
            <a:pPr marL="285750" indent="-285750" algn="l">
              <a:buFontTx/>
              <a:buChar char="-"/>
            </a:pPr>
            <a:r>
              <a:rPr lang="en-US" dirty="0">
                <a:solidFill>
                  <a:srgbClr val="373D3F"/>
                </a:solidFill>
                <a:effectLst/>
              </a:rPr>
              <a:t>The use of heavy equipment has many advantages in saving time and labor, but can cause compaction of soil and disruption of the natural soil organisms. </a:t>
            </a:r>
          </a:p>
          <a:p>
            <a:pPr marL="285750" indent="-285750" algn="l">
              <a:buFontTx/>
              <a:buChar char="-"/>
            </a:pPr>
            <a:r>
              <a:rPr lang="en-US" dirty="0">
                <a:solidFill>
                  <a:srgbClr val="373D3F"/>
                </a:solidFill>
                <a:effectLst/>
              </a:rPr>
              <a:t>The problem with soil compaction is that increased soil density limits root penetration depth and may inhibit proper plant growth.</a:t>
            </a:r>
            <a:endParaRPr lang="en-US" dirty="0"/>
          </a:p>
          <a:p>
            <a:pPr marL="285750" indent="-285750" algn="l">
              <a:buFontTx/>
              <a:buChar char="-"/>
            </a:pPr>
            <a:r>
              <a:rPr lang="en-US" dirty="0">
                <a:solidFill>
                  <a:srgbClr val="373D3F"/>
                </a:solidFill>
                <a:effectLst/>
              </a:rPr>
              <a:t>Alternative practices generally encourage </a:t>
            </a:r>
            <a:r>
              <a:rPr lang="en-US" b="1" dirty="0">
                <a:solidFill>
                  <a:srgbClr val="373D3F"/>
                </a:solidFill>
                <a:effectLst/>
              </a:rPr>
              <a:t>minimal tillage</a:t>
            </a:r>
            <a:r>
              <a:rPr lang="en-US" dirty="0">
                <a:solidFill>
                  <a:srgbClr val="373D3F"/>
                </a:solidFill>
                <a:effectLst/>
              </a:rPr>
              <a:t> or </a:t>
            </a:r>
            <a:r>
              <a:rPr lang="en-US" b="1" dirty="0">
                <a:solidFill>
                  <a:srgbClr val="373D3F"/>
                </a:solidFill>
                <a:effectLst/>
              </a:rPr>
              <a:t>no tillage methods</a:t>
            </a:r>
            <a:r>
              <a:rPr lang="en-US" dirty="0">
                <a:solidFill>
                  <a:srgbClr val="373D3F"/>
                </a:solidFill>
                <a:effectLst/>
              </a:rPr>
              <a:t>. </a:t>
            </a:r>
          </a:p>
          <a:p>
            <a:pPr marL="285750" indent="-285750" algn="l">
              <a:buFontTx/>
              <a:buChar char="-"/>
            </a:pPr>
            <a:r>
              <a:rPr lang="en-US" dirty="0">
                <a:solidFill>
                  <a:srgbClr val="373D3F"/>
                </a:solidFill>
                <a:effectLst/>
              </a:rPr>
              <a:t>With proper planning, this can simultaneously limit compaction, protect soil organisms, reduce costs (if performed correctly), promote water infiltration, and help to prevent topsoil erosion</a:t>
            </a:r>
            <a:endParaRPr lang="en-US" dirty="0"/>
          </a:p>
        </p:txBody>
      </p:sp>
      <p:pic>
        <p:nvPicPr>
          <p:cNvPr id="5122" name="Picture 2" descr="No-Till Movement In U.S. Continues To Grow">
            <a:extLst>
              <a:ext uri="{FF2B5EF4-FFF2-40B4-BE49-F238E27FC236}">
                <a16:creationId xmlns:a16="http://schemas.microsoft.com/office/drawing/2014/main" id="{B3F00097-3AFA-530A-4615-F53DD791D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141" y="1866900"/>
            <a:ext cx="11430000" cy="786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0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7080" y="524248"/>
            <a:ext cx="10193112" cy="642484"/>
          </a:xfrm>
          <a:prstGeom prst="rect">
            <a:avLst/>
          </a:prstGeom>
        </p:spPr>
        <p:txBody>
          <a:bodyPr wrap="square" lIns="0" tIns="0" rIns="0" bIns="0" rtlCol="0" anchor="t">
            <a:spAutoFit/>
          </a:bodyPr>
          <a:lstStyle/>
          <a:p>
            <a:pPr>
              <a:lnSpc>
                <a:spcPts val="5040"/>
              </a:lnSpc>
            </a:pPr>
            <a:r>
              <a:rPr lang="en-US" sz="4200" spc="840" dirty="0">
                <a:solidFill>
                  <a:srgbClr val="000000"/>
                </a:solidFill>
                <a:latin typeface="Now Bold"/>
              </a:rPr>
              <a:t>“Sustainable” Agriculture</a:t>
            </a:r>
          </a:p>
        </p:txBody>
      </p:sp>
      <p:sp>
        <p:nvSpPr>
          <p:cNvPr id="9" name="TextBox 8">
            <a:extLst>
              <a:ext uri="{FF2B5EF4-FFF2-40B4-BE49-F238E27FC236}">
                <a16:creationId xmlns:a16="http://schemas.microsoft.com/office/drawing/2014/main" id="{A258FD97-DE41-B696-070F-D09BE8AD83FD}"/>
              </a:ext>
            </a:extLst>
          </p:cNvPr>
          <p:cNvSpPr txBox="1"/>
          <p:nvPr/>
        </p:nvSpPr>
        <p:spPr>
          <a:xfrm>
            <a:off x="1066800" y="1407432"/>
            <a:ext cx="8534400" cy="3416320"/>
          </a:xfrm>
          <a:prstGeom prst="rect">
            <a:avLst/>
          </a:prstGeom>
          <a:noFill/>
        </p:spPr>
        <p:txBody>
          <a:bodyPr wrap="square">
            <a:spAutoFit/>
          </a:bodyPr>
          <a:lstStyle/>
          <a:p>
            <a:r>
              <a:rPr lang="en-US" b="1" dirty="0">
                <a:solidFill>
                  <a:srgbClr val="373D3F"/>
                </a:solidFill>
                <a:effectLst/>
              </a:rPr>
              <a:t>Intercropping Promotes Plant Interactions</a:t>
            </a:r>
            <a:endParaRPr lang="en-US" b="1" dirty="0"/>
          </a:p>
          <a:p>
            <a:pPr marL="285750" indent="-285750">
              <a:buFontTx/>
              <a:buChar char="-"/>
            </a:pPr>
            <a:r>
              <a:rPr lang="en-US" dirty="0">
                <a:solidFill>
                  <a:srgbClr val="373D3F"/>
                </a:solidFill>
                <a:effectLst/>
              </a:rPr>
              <a:t>growing two or more crops in close proximity to each other during part or all of their life cycles</a:t>
            </a:r>
          </a:p>
          <a:p>
            <a:pPr marL="285750" indent="-285750">
              <a:buFontTx/>
              <a:buChar char="-"/>
            </a:pPr>
            <a:r>
              <a:rPr lang="en-US" dirty="0">
                <a:solidFill>
                  <a:srgbClr val="373D3F"/>
                </a:solidFill>
                <a:effectLst/>
              </a:rPr>
              <a:t>promotes soil improvement, biodiversity, and pest management</a:t>
            </a:r>
          </a:p>
          <a:p>
            <a:pPr marL="285750" indent="-285750">
              <a:buFontTx/>
              <a:buChar char="-"/>
            </a:pPr>
            <a:r>
              <a:rPr lang="en-US" dirty="0">
                <a:solidFill>
                  <a:srgbClr val="373D3F"/>
                </a:solidFill>
                <a:effectLst/>
              </a:rPr>
              <a:t>increases diversity and interaction between plants, arthropods, mammals, birds and microorganisms resulting in a more stable crop-ecosystem and a more efficient use of space, water, sunlight, and nutrients </a:t>
            </a:r>
          </a:p>
          <a:p>
            <a:pPr marL="285750" indent="-285750">
              <a:buFontTx/>
              <a:buChar char="-"/>
            </a:pPr>
            <a:r>
              <a:rPr lang="en-US" dirty="0">
                <a:solidFill>
                  <a:srgbClr val="373D3F"/>
                </a:solidFill>
                <a:effectLst/>
              </a:rPr>
              <a:t>This collaborative type of crop management mimics nature and is subject to fewer pest outbreaks, improved nutrient cycling and crop nutrient uptake, and increased water infiltration and moisture retention. </a:t>
            </a:r>
          </a:p>
          <a:p>
            <a:pPr marL="285750" indent="-285750">
              <a:buFontTx/>
              <a:buChar char="-"/>
            </a:pPr>
            <a:r>
              <a:rPr lang="en-US" dirty="0">
                <a:solidFill>
                  <a:srgbClr val="373D3F"/>
                </a:solidFill>
                <a:effectLst/>
              </a:rPr>
              <a:t>Soil quality, water quality and wildlife habitat all benefit.</a:t>
            </a:r>
            <a:endParaRPr lang="en-US" dirty="0">
              <a:effectLst/>
            </a:endParaRPr>
          </a:p>
          <a:p>
            <a:pPr marL="742950" lvl="1" indent="-285750">
              <a:buFontTx/>
              <a:buChar char="-"/>
            </a:pPr>
            <a:endParaRPr lang="en-US" dirty="0"/>
          </a:p>
        </p:txBody>
      </p:sp>
      <p:sp>
        <p:nvSpPr>
          <p:cNvPr id="2" name="TextBox 1">
            <a:extLst>
              <a:ext uri="{FF2B5EF4-FFF2-40B4-BE49-F238E27FC236}">
                <a16:creationId xmlns:a16="http://schemas.microsoft.com/office/drawing/2014/main" id="{23053E20-896E-CF6D-E45E-036281DFF66F}"/>
              </a:ext>
            </a:extLst>
          </p:cNvPr>
          <p:cNvSpPr txBox="1"/>
          <p:nvPr/>
        </p:nvSpPr>
        <p:spPr>
          <a:xfrm>
            <a:off x="10660192" y="920382"/>
            <a:ext cx="7160728" cy="3693319"/>
          </a:xfrm>
          <a:prstGeom prst="rect">
            <a:avLst/>
          </a:prstGeom>
          <a:noFill/>
        </p:spPr>
        <p:txBody>
          <a:bodyPr wrap="square" rtlCol="0">
            <a:spAutoFit/>
          </a:bodyPr>
          <a:lstStyle/>
          <a:p>
            <a:r>
              <a:rPr lang="en-US" b="1" dirty="0">
                <a:solidFill>
                  <a:srgbClr val="373D3F"/>
                </a:solidFill>
                <a:effectLst/>
              </a:rPr>
              <a:t>IPM is a Combination of Common-Sense Practices</a:t>
            </a:r>
            <a:endParaRPr lang="en-US" b="1" dirty="0"/>
          </a:p>
          <a:p>
            <a:br>
              <a:rPr lang="en-US" dirty="0"/>
            </a:br>
            <a:endParaRPr lang="en-US" dirty="0"/>
          </a:p>
          <a:p>
            <a:pPr marL="285750" indent="-285750" algn="l">
              <a:buFontTx/>
              <a:buChar char="-"/>
            </a:pPr>
            <a:r>
              <a:rPr lang="en-US" b="1" dirty="0">
                <a:solidFill>
                  <a:srgbClr val="373D3F"/>
                </a:solidFill>
                <a:effectLst/>
              </a:rPr>
              <a:t>Integrated Pest Management</a:t>
            </a:r>
            <a:r>
              <a:rPr lang="en-US" dirty="0">
                <a:solidFill>
                  <a:srgbClr val="373D3F"/>
                </a:solidFill>
                <a:effectLst/>
              </a:rPr>
              <a:t> (IPM) refers to a mix of farmer-driven, ecologically-based pest control practices that seeks to reduce reliance on synthetic chemical pesticides. </a:t>
            </a:r>
          </a:p>
          <a:p>
            <a:pPr marL="285750" indent="-285750" algn="l">
              <a:buFontTx/>
              <a:buChar char="-"/>
            </a:pPr>
            <a:r>
              <a:rPr lang="en-US" dirty="0">
                <a:solidFill>
                  <a:srgbClr val="373D3F"/>
                </a:solidFill>
                <a:effectLst/>
              </a:rPr>
              <a:t>managing pests (keeping them below economically damaging levels) rather than seeking to eradicate them;</a:t>
            </a:r>
          </a:p>
          <a:p>
            <a:pPr marL="285750" indent="-285750" algn="l">
              <a:buFontTx/>
              <a:buChar char="-"/>
            </a:pPr>
            <a:r>
              <a:rPr lang="en-US" dirty="0">
                <a:solidFill>
                  <a:srgbClr val="373D3F"/>
                </a:solidFill>
                <a:effectLst/>
              </a:rPr>
              <a:t>relying, to the extent possible, on non-chemical measures to keep pest populations low; and </a:t>
            </a:r>
          </a:p>
          <a:p>
            <a:pPr marL="285750" indent="-285750" algn="l">
              <a:buFontTx/>
              <a:buChar char="-"/>
            </a:pPr>
            <a:r>
              <a:rPr lang="en-US" dirty="0">
                <a:solidFill>
                  <a:srgbClr val="373D3F"/>
                </a:solidFill>
                <a:effectLst/>
              </a:rPr>
              <a:t>selecting and applying pesticides, when they have to be used, in a way that minimizes adverse effects on beneficial organisms, humans, and the environment.</a:t>
            </a:r>
            <a:endParaRPr lang="en-US" dirty="0">
              <a:effectLst/>
            </a:endParaRPr>
          </a:p>
        </p:txBody>
      </p:sp>
      <p:pic>
        <p:nvPicPr>
          <p:cNvPr id="7170" name="Picture 2" descr="Pyramid of IPM techniques (the tool kit) that are used in a... | Download  Scientific Diagram">
            <a:extLst>
              <a:ext uri="{FF2B5EF4-FFF2-40B4-BE49-F238E27FC236}">
                <a16:creationId xmlns:a16="http://schemas.microsoft.com/office/drawing/2014/main" id="{FB7FEA00-EB37-2F82-4E0C-0B5F2EECD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2400" y="4714855"/>
            <a:ext cx="4602948" cy="4651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8CAD4F-42A3-8AA9-836C-BF5138B19F19}"/>
              </a:ext>
            </a:extLst>
          </p:cNvPr>
          <p:cNvSpPr txBox="1"/>
          <p:nvPr/>
        </p:nvSpPr>
        <p:spPr>
          <a:xfrm>
            <a:off x="10685808" y="9562484"/>
            <a:ext cx="6840192" cy="646331"/>
          </a:xfrm>
          <a:prstGeom prst="rect">
            <a:avLst/>
          </a:prstGeom>
          <a:noFill/>
        </p:spPr>
        <p:txBody>
          <a:bodyPr wrap="square" rtlCol="0">
            <a:spAutoFit/>
          </a:bodyPr>
          <a:lstStyle/>
          <a:p>
            <a:r>
              <a:rPr lang="en-US" dirty="0"/>
              <a:t>https://</a:t>
            </a:r>
            <a:r>
              <a:rPr lang="en-US" dirty="0" err="1"/>
              <a:t>www.researchgate.net</a:t>
            </a:r>
            <a:r>
              <a:rPr lang="en-US" dirty="0"/>
              <a:t>/figure/Pyramid-of-IPM-techniques-the-tool-kit-that-are-used-in-a-agricultural-systems-b_fig1_330756540</a:t>
            </a:r>
          </a:p>
        </p:txBody>
      </p:sp>
      <p:pic>
        <p:nvPicPr>
          <p:cNvPr id="7172" name="Picture 4" descr="Garden Intercropping: Tips On Interplanting And Intensive Gardening">
            <a:extLst>
              <a:ext uri="{FF2B5EF4-FFF2-40B4-BE49-F238E27FC236}">
                <a16:creationId xmlns:a16="http://schemas.microsoft.com/office/drawing/2014/main" id="{DA55E79A-222F-8AE7-3C2D-39FA7F81E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819" y="4613701"/>
            <a:ext cx="4143375"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0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6076</TotalTime>
  <Words>3207</Words>
  <Application>Microsoft Macintosh PowerPoint</Application>
  <PresentationFormat>Custom</PresentationFormat>
  <Paragraphs>234</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 Light</vt:lpstr>
      <vt:lpstr>GT Super</vt:lpstr>
      <vt:lpstr>Arial</vt:lpstr>
      <vt:lpstr>Now Bold</vt:lpstr>
      <vt:lpstr>Now Thin Bold</vt:lpstr>
      <vt:lpstr>Avenir Light</vt:lpstr>
      <vt:lpstr>Now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Contaminants in soil</dc:title>
  <cp:lastModifiedBy>Sara Perl Egendorf</cp:lastModifiedBy>
  <cp:revision>15</cp:revision>
  <dcterms:created xsi:type="dcterms:W3CDTF">2006-08-16T00:00:00Z</dcterms:created>
  <dcterms:modified xsi:type="dcterms:W3CDTF">2023-04-03T03:46:58Z</dcterms:modified>
  <dc:identifier>DAFRp4Dkkq8</dc:identifier>
</cp:coreProperties>
</file>