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7"/>
  </p:notesMasterIdLst>
  <p:sldIdLst>
    <p:sldId id="256" r:id="rId2"/>
    <p:sldId id="257" r:id="rId3"/>
    <p:sldId id="260" r:id="rId4"/>
    <p:sldId id="569" r:id="rId5"/>
    <p:sldId id="591" r:id="rId6"/>
    <p:sldId id="585" r:id="rId7"/>
    <p:sldId id="588" r:id="rId8"/>
    <p:sldId id="589" r:id="rId9"/>
    <p:sldId id="590" r:id="rId10"/>
    <p:sldId id="263" r:id="rId11"/>
    <p:sldId id="264" r:id="rId12"/>
    <p:sldId id="265" r:id="rId13"/>
    <p:sldId id="266" r:id="rId14"/>
    <p:sldId id="267" r:id="rId15"/>
    <p:sldId id="268" r:id="rId16"/>
    <p:sldId id="578" r:id="rId17"/>
    <p:sldId id="586" r:id="rId18"/>
    <p:sldId id="269" r:id="rId19"/>
    <p:sldId id="577" r:id="rId20"/>
    <p:sldId id="270" r:id="rId21"/>
    <p:sldId id="579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325" r:id="rId36"/>
    <p:sldId id="326" r:id="rId37"/>
    <p:sldId id="584" r:id="rId38"/>
    <p:sldId id="261" r:id="rId39"/>
    <p:sldId id="328" r:id="rId40"/>
    <p:sldId id="284" r:id="rId41"/>
    <p:sldId id="517" r:id="rId42"/>
    <p:sldId id="293" r:id="rId43"/>
    <p:sldId id="518" r:id="rId44"/>
    <p:sldId id="519" r:id="rId45"/>
    <p:sldId id="520" r:id="rId46"/>
    <p:sldId id="521" r:id="rId47"/>
    <p:sldId id="522" r:id="rId48"/>
    <p:sldId id="523" r:id="rId49"/>
    <p:sldId id="524" r:id="rId50"/>
    <p:sldId id="525" r:id="rId51"/>
    <p:sldId id="526" r:id="rId52"/>
    <p:sldId id="527" r:id="rId53"/>
    <p:sldId id="528" r:id="rId54"/>
    <p:sldId id="529" r:id="rId55"/>
    <p:sldId id="505" r:id="rId56"/>
    <p:sldId id="572" r:id="rId57"/>
    <p:sldId id="573" r:id="rId58"/>
    <p:sldId id="301" r:id="rId59"/>
    <p:sldId id="498" r:id="rId60"/>
    <p:sldId id="499" r:id="rId61"/>
    <p:sldId id="500" r:id="rId62"/>
    <p:sldId id="501" r:id="rId63"/>
    <p:sldId id="574" r:id="rId64"/>
    <p:sldId id="575" r:id="rId65"/>
    <p:sldId id="360" r:id="rId66"/>
    <p:sldId id="319" r:id="rId67"/>
    <p:sldId id="363" r:id="rId68"/>
    <p:sldId id="544" r:id="rId69"/>
    <p:sldId id="545" r:id="rId70"/>
    <p:sldId id="510" r:id="rId71"/>
    <p:sldId id="362" r:id="rId72"/>
    <p:sldId id="533" r:id="rId73"/>
    <p:sldId id="285" r:id="rId74"/>
    <p:sldId id="570" r:id="rId75"/>
    <p:sldId id="587" r:id="rId76"/>
  </p:sldIdLst>
  <p:sldSz cx="18288000" cy="10287000"/>
  <p:notesSz cx="6858000" cy="9144000"/>
  <p:embeddedFontLst>
    <p:embeddedFont>
      <p:font typeface="Avenir Light" panose="020B0402020203020204" pitchFamily="34" charset="77"/>
      <p:regular r:id="rId78"/>
      <p:italic r:id="rId79"/>
    </p:embeddedFont>
    <p:embeddedFont>
      <p:font typeface="Calibri" panose="020F0502020204030204" pitchFamily="34" charset="0"/>
      <p:regular r:id="rId80"/>
      <p:bold r:id="rId81"/>
      <p:italic r:id="rId82"/>
      <p:boldItalic r:id="rId83"/>
    </p:embeddedFont>
    <p:embeddedFont>
      <p:font typeface="Calibri Light" panose="020F0302020204030204" pitchFamily="34" charset="0"/>
      <p:regular r:id="rId84"/>
      <p:italic r:id="rId85"/>
    </p:embeddedFont>
    <p:embeddedFont>
      <p:font typeface="Canva Sans 2" panose="020B0503030501040103" pitchFamily="34" charset="0"/>
      <p:regular r:id="rId86"/>
    </p:embeddedFont>
    <p:embeddedFont>
      <p:font typeface="Montserrat" pitchFamily="2" charset="77"/>
      <p:regular r:id="rId87"/>
      <p:bold r:id="rId88"/>
      <p:italic r:id="rId89"/>
      <p:boldItalic r:id="rId90"/>
    </p:embeddedFont>
    <p:embeddedFont>
      <p:font typeface="Now" pitchFamily="2" charset="77"/>
      <p:regular r:id="rId91"/>
    </p:embeddedFont>
    <p:embeddedFont>
      <p:font typeface="Now Bold" pitchFamily="2" charset="77"/>
      <p:regular r:id="rId92"/>
      <p:bold r:id="rId93"/>
    </p:embeddedFont>
    <p:embeddedFont>
      <p:font typeface="Now Bold Bold" pitchFamily="2" charset="77"/>
      <p:regular r:id="rId94"/>
      <p:bold r:id="rId95"/>
    </p:embeddedFont>
    <p:embeddedFont>
      <p:font typeface="Now Thin Bold" pitchFamily="2" charset="77"/>
      <p:regular r:id="rId9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55" autoAdjust="0"/>
    <p:restoredTop sz="94066" autoAdjust="0"/>
  </p:normalViewPr>
  <p:slideViewPr>
    <p:cSldViewPr>
      <p:cViewPr varScale="1">
        <p:scale>
          <a:sx n="44" d="100"/>
          <a:sy n="44" d="100"/>
        </p:scale>
        <p:origin x="256" y="3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7.fntdata"/><Relationship Id="rId89" Type="http://schemas.openxmlformats.org/officeDocument/2006/relationships/font" Target="fonts/font12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font" Target="fonts/font2.fntdata"/><Relationship Id="rId5" Type="http://schemas.openxmlformats.org/officeDocument/2006/relationships/slide" Target="slides/slide4.xml"/><Relationship Id="rId90" Type="http://schemas.openxmlformats.org/officeDocument/2006/relationships/font" Target="fonts/font13.fntdata"/><Relationship Id="rId95" Type="http://schemas.openxmlformats.org/officeDocument/2006/relationships/font" Target="fonts/font18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font" Target="fonts/font3.fntdata"/><Relationship Id="rId85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6.fntdata"/><Relationship Id="rId88" Type="http://schemas.openxmlformats.org/officeDocument/2006/relationships/font" Target="fonts/font11.fntdata"/><Relationship Id="rId91" Type="http://schemas.openxmlformats.org/officeDocument/2006/relationships/font" Target="fonts/font14.fntdata"/><Relationship Id="rId96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1.fntdata"/><Relationship Id="rId81" Type="http://schemas.openxmlformats.org/officeDocument/2006/relationships/font" Target="fonts/font4.fntdata"/><Relationship Id="rId86" Type="http://schemas.openxmlformats.org/officeDocument/2006/relationships/font" Target="fonts/font9.fntdata"/><Relationship Id="rId94" Type="http://schemas.openxmlformats.org/officeDocument/2006/relationships/font" Target="fonts/font17.fntdata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5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10.fntdata"/><Relationship Id="rId61" Type="http://schemas.openxmlformats.org/officeDocument/2006/relationships/slide" Target="slides/slide60.xml"/><Relationship Id="rId82" Type="http://schemas.openxmlformats.org/officeDocument/2006/relationships/font" Target="fonts/font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notesMaster" Target="notesMasters/notesMaster1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16.fntdata"/><Relationship Id="rId9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A91E1B-9EEF-4343-8115-F8DBEDD3EE3F}" type="datetimeFigureOut">
              <a:rPr lang="en-US" smtClean="0"/>
              <a:t>3/25/23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60287-FE33-F34D-8A02-44E51590B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550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327331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318636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lang="en" sz="9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287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623402" y="890051"/>
            <a:ext cx="17041199" cy="1145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623402" y="2304950"/>
            <a:ext cx="17041199" cy="6832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16944916" y="9326432"/>
            <a:ext cx="1097399" cy="787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8927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pn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12751"/>
          <a:stretch>
            <a:fillRect/>
          </a:stretch>
        </p:blipFill>
        <p:spPr>
          <a:xfrm>
            <a:off x="3794799" y="2274530"/>
            <a:ext cx="10698402" cy="525045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52401" y="455295"/>
            <a:ext cx="18135600" cy="1104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4200" spc="3360" dirty="0">
                <a:solidFill>
                  <a:srgbClr val="000000"/>
                </a:solidFill>
                <a:latin typeface="Now Bold"/>
              </a:rPr>
              <a:t>SOIL and HUMAN</a:t>
            </a:r>
          </a:p>
          <a:p>
            <a:pPr algn="ctr">
              <a:lnSpc>
                <a:spcPts val="4200"/>
              </a:lnSpc>
            </a:pPr>
            <a:r>
              <a:rPr lang="en-US" sz="4200" spc="3360" dirty="0">
                <a:solidFill>
                  <a:srgbClr val="000000"/>
                </a:solidFill>
                <a:latin typeface="Now Bold"/>
              </a:rPr>
              <a:t>SYSTEMIC INTERACTIONS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038294" y="8260857"/>
            <a:ext cx="10454907" cy="1479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68"/>
              </a:lnSpc>
            </a:pPr>
            <a:r>
              <a:rPr lang="en-US" sz="2763" dirty="0">
                <a:solidFill>
                  <a:srgbClr val="000000"/>
                </a:solidFill>
                <a:latin typeface="Now"/>
              </a:rPr>
              <a:t>Dr. S. Perl </a:t>
            </a:r>
            <a:r>
              <a:rPr lang="en-US" sz="2763" dirty="0" err="1">
                <a:solidFill>
                  <a:srgbClr val="000000"/>
                </a:solidFill>
                <a:latin typeface="Now"/>
              </a:rPr>
              <a:t>Egendorf</a:t>
            </a:r>
            <a:endParaRPr lang="en-US" sz="2763" dirty="0">
              <a:solidFill>
                <a:srgbClr val="000000"/>
              </a:solidFill>
              <a:latin typeface="Now"/>
            </a:endParaRPr>
          </a:p>
          <a:p>
            <a:pPr algn="ctr">
              <a:lnSpc>
                <a:spcPts val="3868"/>
              </a:lnSpc>
            </a:pPr>
            <a:r>
              <a:rPr lang="en-US" sz="2763" dirty="0">
                <a:solidFill>
                  <a:srgbClr val="000000"/>
                </a:solidFill>
                <a:latin typeface="Now"/>
              </a:rPr>
              <a:t>EESC 1201 Class 8</a:t>
            </a:r>
          </a:p>
          <a:p>
            <a:pPr algn="ctr">
              <a:lnSpc>
                <a:spcPts val="3868"/>
              </a:lnSpc>
            </a:pPr>
            <a:r>
              <a:rPr lang="en-US" sz="2763" dirty="0">
                <a:solidFill>
                  <a:srgbClr val="000000"/>
                </a:solidFill>
                <a:latin typeface="Now"/>
              </a:rPr>
              <a:t>March 27,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528948"/>
            <a:ext cx="18081510" cy="922910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051485" y="2804085"/>
            <a:ext cx="5978540" cy="1234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spc="70" dirty="0">
                <a:solidFill>
                  <a:srgbClr val="FFFFFF"/>
                </a:solidFill>
                <a:latin typeface="Now Bold"/>
              </a:rPr>
              <a:t>What is </a:t>
            </a:r>
          </a:p>
          <a:p>
            <a:pPr algn="ctr">
              <a:lnSpc>
                <a:spcPts val="4900"/>
              </a:lnSpc>
            </a:pPr>
            <a:r>
              <a:rPr lang="en-US" sz="3500" spc="70" dirty="0">
                <a:solidFill>
                  <a:srgbClr val="FFFFFF"/>
                </a:solidFill>
                <a:latin typeface="Now Bold"/>
              </a:rPr>
              <a:t>Environmental Justice?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86951" y="8724899"/>
            <a:ext cx="3904049" cy="824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5"/>
              </a:lnSpc>
            </a:pPr>
            <a:r>
              <a:rPr lang="en-US" sz="1600" dirty="0">
                <a:solidFill>
                  <a:srgbClr val="FFFFFF"/>
                </a:solidFill>
                <a:latin typeface="Now Bold"/>
              </a:rPr>
              <a:t>East New York Farms! Wortman Community Garden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348878" y="1028700"/>
            <a:ext cx="9523289" cy="413327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510803" y="381000"/>
            <a:ext cx="14499536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4200" spc="840">
                <a:solidFill>
                  <a:srgbClr val="000000"/>
                </a:solidFill>
                <a:latin typeface="Now Bold"/>
              </a:rPr>
              <a:t>EJ AND ENVIRONMENTAL RACISM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90031" y="1474071"/>
            <a:ext cx="7320178" cy="2829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26"/>
              </a:lnSpc>
            </a:pPr>
            <a:r>
              <a:rPr lang="en-US" sz="2661" spc="53" dirty="0">
                <a:solidFill>
                  <a:srgbClr val="000000"/>
                </a:solidFill>
                <a:latin typeface="Now Thin Bold"/>
              </a:rPr>
              <a:t>EJ scholar Dr. Robert Bullard:</a:t>
            </a:r>
          </a:p>
          <a:p>
            <a:pPr>
              <a:lnSpc>
                <a:spcPts val="3726"/>
              </a:lnSpc>
            </a:pPr>
            <a:endParaRPr lang="en-US" sz="2661" spc="53" dirty="0">
              <a:solidFill>
                <a:srgbClr val="000000"/>
              </a:solidFill>
              <a:latin typeface="Now Thin Bold"/>
            </a:endParaRPr>
          </a:p>
          <a:p>
            <a:pPr>
              <a:lnSpc>
                <a:spcPts val="3726"/>
              </a:lnSpc>
            </a:pPr>
            <a:r>
              <a:rPr lang="en-US" sz="2661" spc="53" dirty="0">
                <a:solidFill>
                  <a:srgbClr val="000000"/>
                </a:solidFill>
                <a:latin typeface="Now Thin Bold"/>
              </a:rPr>
              <a:t>“All people and communities are entitled to equal protection of environmental and public health laws and regulations.”</a:t>
            </a:r>
          </a:p>
          <a:p>
            <a:pPr>
              <a:lnSpc>
                <a:spcPts val="3726"/>
              </a:lnSpc>
            </a:pPr>
            <a:endParaRPr lang="en-US" sz="2661" spc="53" dirty="0">
              <a:solidFill>
                <a:srgbClr val="000000"/>
              </a:solidFill>
              <a:latin typeface="Now Thin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5414241"/>
            <a:ext cx="16230600" cy="3256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26"/>
              </a:lnSpc>
            </a:pPr>
            <a:r>
              <a:rPr lang="en-US" sz="2661" spc="53">
                <a:solidFill>
                  <a:srgbClr val="000000"/>
                </a:solidFill>
                <a:latin typeface="Now Thin Bold"/>
              </a:rPr>
              <a:t>Benjamin Chavis, former head of United Church of Christ’s Commission on Racial Justice:</a:t>
            </a:r>
          </a:p>
          <a:p>
            <a:pPr>
              <a:lnSpc>
                <a:spcPts val="3726"/>
              </a:lnSpc>
            </a:pPr>
            <a:endParaRPr lang="en-US" sz="2661" spc="53">
              <a:solidFill>
                <a:srgbClr val="000000"/>
              </a:solidFill>
              <a:latin typeface="Now Thin Bold"/>
            </a:endParaRPr>
          </a:p>
          <a:p>
            <a:pPr>
              <a:lnSpc>
                <a:spcPts val="3726"/>
              </a:lnSpc>
            </a:pPr>
            <a:r>
              <a:rPr lang="en-US" sz="2661" spc="53">
                <a:solidFill>
                  <a:srgbClr val="000000"/>
                </a:solidFill>
                <a:latin typeface="Now Thin Bold"/>
              </a:rPr>
              <a:t>“Environmental racism is racial discrimination in environmental policymaking, the enforcement of regulations and laws, the </a:t>
            </a:r>
            <a:r>
              <a:rPr lang="en-US" sz="2661" u="sng" spc="53">
                <a:solidFill>
                  <a:srgbClr val="000000"/>
                </a:solidFill>
                <a:latin typeface="Now Thin Bold"/>
              </a:rPr>
              <a:t>deliberate targeting</a:t>
            </a:r>
            <a:r>
              <a:rPr lang="en-US" sz="2661" spc="53">
                <a:solidFill>
                  <a:srgbClr val="000000"/>
                </a:solidFill>
                <a:latin typeface="Now Thin Bold"/>
              </a:rPr>
              <a:t> of communities of color for toxic waste facilities, the official sanctioning of the life-threatening presence of poisons and pollutants in our communities, and the history of excluding people of color from leadership of the ecology movements.”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137998" y="9353550"/>
            <a:ext cx="6734168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 spc="44">
                <a:solidFill>
                  <a:srgbClr val="000000"/>
                </a:solidFill>
                <a:latin typeface="Now Thin Bold"/>
              </a:rPr>
              <a:t>Pellow (2017), Bullard (1996), Holifield (2001)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772679" y="731326"/>
            <a:ext cx="4287832" cy="634364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965572" y="7392670"/>
            <a:ext cx="8293728" cy="2562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040"/>
              </a:lnSpc>
            </a:pPr>
            <a:r>
              <a:rPr lang="en-US" sz="4200" spc="840">
                <a:solidFill>
                  <a:srgbClr val="000000"/>
                </a:solidFill>
                <a:latin typeface="Now Bold"/>
              </a:rPr>
              <a:t>ENVIRONMENTAL RACISM AND STRUCTURAL VIOLENCE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057400" y="1028700"/>
            <a:ext cx="7483325" cy="7768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spc="48" dirty="0">
                <a:solidFill>
                  <a:srgbClr val="000000"/>
                </a:solidFill>
                <a:latin typeface="Now Thin Bold"/>
              </a:rPr>
              <a:t>Racism is not just targeted bigotry or prejudice</a:t>
            </a:r>
          </a:p>
          <a:p>
            <a:pPr marL="1036320" lvl="2" indent="-345440">
              <a:lnSpc>
                <a:spcPts val="3359"/>
              </a:lnSpc>
              <a:buFont typeface="Arial"/>
              <a:buChar char="⚬"/>
            </a:pPr>
            <a:r>
              <a:rPr lang="en-US" sz="2400" spc="48" dirty="0">
                <a:solidFill>
                  <a:srgbClr val="000000"/>
                </a:solidFill>
                <a:latin typeface="Now Thin Bold"/>
              </a:rPr>
              <a:t>It is a structure that makes certain groups of people more vulnerable to premature death (Gilmore, 2007). </a:t>
            </a:r>
          </a:p>
          <a:p>
            <a:pPr>
              <a:lnSpc>
                <a:spcPts val="3359"/>
              </a:lnSpc>
            </a:pPr>
            <a:endParaRPr lang="en-US" sz="2400" spc="48" dirty="0">
              <a:solidFill>
                <a:srgbClr val="000000"/>
              </a:solidFill>
              <a:latin typeface="Now Thin Bold"/>
            </a:endParaRPr>
          </a:p>
          <a:p>
            <a:pPr>
              <a:lnSpc>
                <a:spcPts val="3359"/>
              </a:lnSpc>
            </a:pPr>
            <a:r>
              <a:rPr lang="en-US" sz="2400" spc="48" dirty="0">
                <a:solidFill>
                  <a:srgbClr val="000000"/>
                </a:solidFill>
                <a:latin typeface="Now Thin Bold"/>
              </a:rPr>
              <a:t>Environmental racism is state-sanctioned violence and a constituent part of racial capitalism (Pulido, 2017).</a:t>
            </a:r>
          </a:p>
          <a:p>
            <a:pPr marL="1036320" lvl="2" indent="-345440">
              <a:lnSpc>
                <a:spcPts val="3359"/>
              </a:lnSpc>
              <a:buFont typeface="Arial"/>
              <a:buChar char="⚬"/>
            </a:pPr>
            <a:r>
              <a:rPr lang="en-US" sz="2400" spc="48" dirty="0">
                <a:solidFill>
                  <a:srgbClr val="000000"/>
                </a:solidFill>
                <a:latin typeface="Now Thin Bold"/>
              </a:rPr>
              <a:t>A system based on exploitation of land and labor (workers), so that profits accumulate for a small fraction of the population (owners). </a:t>
            </a:r>
          </a:p>
          <a:p>
            <a:pPr>
              <a:lnSpc>
                <a:spcPts val="3359"/>
              </a:lnSpc>
            </a:pPr>
            <a:endParaRPr lang="en-US" sz="2400" spc="48" dirty="0">
              <a:solidFill>
                <a:srgbClr val="000000"/>
              </a:solidFill>
              <a:latin typeface="Now Thin Bold"/>
            </a:endParaRPr>
          </a:p>
          <a:p>
            <a:pPr>
              <a:lnSpc>
                <a:spcPts val="3359"/>
              </a:lnSpc>
            </a:pPr>
            <a:r>
              <a:rPr lang="en-US" sz="2400" spc="48" dirty="0">
                <a:solidFill>
                  <a:srgbClr val="000000"/>
                </a:solidFill>
                <a:latin typeface="Now Thin Bold"/>
              </a:rPr>
              <a:t>This exploitation has always been racialized, even before capitalism began in Europe (Robinson, 2000).</a:t>
            </a:r>
          </a:p>
          <a:p>
            <a:pPr>
              <a:lnSpc>
                <a:spcPts val="3080"/>
              </a:lnSpc>
            </a:pPr>
            <a:endParaRPr lang="en-US" sz="2400" spc="48" dirty="0">
              <a:solidFill>
                <a:srgbClr val="000000"/>
              </a:solidFill>
              <a:latin typeface="Now Thin Bold"/>
            </a:endParaRPr>
          </a:p>
          <a:p>
            <a:pPr>
              <a:lnSpc>
                <a:spcPts val="3220"/>
              </a:lnSpc>
            </a:pPr>
            <a:endParaRPr lang="en-US" sz="2300" spc="46" dirty="0">
              <a:solidFill>
                <a:srgbClr val="000000"/>
              </a:solidFill>
              <a:latin typeface="Now Thin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516633" y="1028700"/>
            <a:ext cx="6705425" cy="801419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108179" y="981075"/>
            <a:ext cx="6299621" cy="9986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endParaRPr dirty="0"/>
          </a:p>
          <a:p>
            <a:pPr>
              <a:lnSpc>
                <a:spcPts val="5039"/>
              </a:lnSpc>
            </a:pPr>
            <a:r>
              <a:rPr lang="en-US" sz="3599" spc="71" dirty="0">
                <a:solidFill>
                  <a:srgbClr val="000000"/>
                </a:solidFill>
                <a:latin typeface="Now Bold Bold"/>
              </a:rPr>
              <a:t>How can researchers engage with systemic issues pertaining to environmental injustices? </a:t>
            </a:r>
          </a:p>
          <a:p>
            <a:pPr>
              <a:lnSpc>
                <a:spcPts val="3779"/>
              </a:lnSpc>
            </a:pPr>
            <a:endParaRPr lang="en-US" sz="3599" spc="71" dirty="0">
              <a:solidFill>
                <a:srgbClr val="000000"/>
              </a:solidFill>
              <a:latin typeface="Now Bold Bold"/>
            </a:endParaRPr>
          </a:p>
          <a:p>
            <a:pPr>
              <a:lnSpc>
                <a:spcPts val="3779"/>
              </a:lnSpc>
            </a:pPr>
            <a:r>
              <a:rPr lang="en-US" sz="2699" spc="53" dirty="0">
                <a:solidFill>
                  <a:srgbClr val="000000"/>
                </a:solidFill>
                <a:latin typeface="Now Thin Bold"/>
              </a:rPr>
              <a:t>Hypothesis:</a:t>
            </a:r>
          </a:p>
          <a:p>
            <a:pPr>
              <a:lnSpc>
                <a:spcPts val="3779"/>
              </a:lnSpc>
            </a:pPr>
            <a:endParaRPr lang="en-US" sz="2699" spc="53" dirty="0">
              <a:solidFill>
                <a:srgbClr val="000000"/>
              </a:solidFill>
              <a:latin typeface="Now Thin Bold"/>
            </a:endParaRPr>
          </a:p>
          <a:p>
            <a:pPr>
              <a:lnSpc>
                <a:spcPts val="3779"/>
              </a:lnSpc>
            </a:pPr>
            <a:r>
              <a:rPr lang="en-US" sz="2699" spc="53" dirty="0">
                <a:solidFill>
                  <a:srgbClr val="000000"/>
                </a:solidFill>
                <a:latin typeface="Now Thin Bold"/>
              </a:rPr>
              <a:t>Use systems science</a:t>
            </a:r>
          </a:p>
          <a:p>
            <a:pPr>
              <a:lnSpc>
                <a:spcPts val="3779"/>
              </a:lnSpc>
            </a:pPr>
            <a:endParaRPr lang="en-US" sz="2699" spc="53" dirty="0">
              <a:solidFill>
                <a:srgbClr val="000000"/>
              </a:solidFill>
              <a:latin typeface="Now Thin Bold"/>
            </a:endParaRPr>
          </a:p>
          <a:p>
            <a:pPr>
              <a:lnSpc>
                <a:spcPts val="3779"/>
              </a:lnSpc>
            </a:pPr>
            <a:r>
              <a:rPr lang="en-US" sz="2699" spc="53" dirty="0">
                <a:solidFill>
                  <a:srgbClr val="000000"/>
                </a:solidFill>
                <a:latin typeface="Now Thin Bold"/>
              </a:rPr>
              <a:t>Develop applied and participatory experiments</a:t>
            </a:r>
          </a:p>
          <a:p>
            <a:pPr>
              <a:lnSpc>
                <a:spcPts val="3779"/>
              </a:lnSpc>
            </a:pPr>
            <a:endParaRPr lang="en-US" sz="2699" spc="53" dirty="0">
              <a:solidFill>
                <a:srgbClr val="000000"/>
              </a:solidFill>
              <a:latin typeface="Now Thin Bold"/>
            </a:endParaRPr>
          </a:p>
          <a:p>
            <a:pPr>
              <a:lnSpc>
                <a:spcPts val="3779"/>
              </a:lnSpc>
            </a:pPr>
            <a:r>
              <a:rPr lang="en-US" sz="2699" spc="53" dirty="0">
                <a:solidFill>
                  <a:srgbClr val="000000"/>
                </a:solidFill>
                <a:latin typeface="Now Thin Bold"/>
              </a:rPr>
              <a:t>Analyze outcomes / results</a:t>
            </a:r>
          </a:p>
          <a:p>
            <a:pPr>
              <a:lnSpc>
                <a:spcPts val="3779"/>
              </a:lnSpc>
            </a:pPr>
            <a:endParaRPr lang="en-US" sz="2699" spc="53" dirty="0">
              <a:solidFill>
                <a:srgbClr val="000000"/>
              </a:solidFill>
              <a:latin typeface="Now Thin Bold"/>
            </a:endParaRPr>
          </a:p>
          <a:p>
            <a:pPr>
              <a:lnSpc>
                <a:spcPts val="3779"/>
              </a:lnSpc>
            </a:pPr>
            <a:r>
              <a:rPr lang="en-US" sz="2699" spc="53" dirty="0">
                <a:solidFill>
                  <a:srgbClr val="000000"/>
                </a:solidFill>
                <a:latin typeface="Now Thin Bold"/>
              </a:rPr>
              <a:t>Revise experiments as necessary</a:t>
            </a:r>
          </a:p>
          <a:p>
            <a:pPr>
              <a:lnSpc>
                <a:spcPts val="3080"/>
              </a:lnSpc>
            </a:pPr>
            <a:endParaRPr lang="en-US" sz="2699" spc="53" dirty="0">
              <a:solidFill>
                <a:srgbClr val="000000"/>
              </a:solidFill>
              <a:latin typeface="Now Thin Bold"/>
            </a:endParaRPr>
          </a:p>
          <a:p>
            <a:pPr>
              <a:lnSpc>
                <a:spcPts val="3080"/>
              </a:lnSpc>
            </a:pPr>
            <a:r>
              <a:rPr lang="en-US" sz="2200" spc="44" dirty="0">
                <a:solidFill>
                  <a:srgbClr val="000000"/>
                </a:solidFill>
                <a:latin typeface="Now Thin Bold"/>
              </a:rPr>
              <a:t> </a:t>
            </a:r>
          </a:p>
          <a:p>
            <a:pPr>
              <a:lnSpc>
                <a:spcPts val="3080"/>
              </a:lnSpc>
            </a:pPr>
            <a:endParaRPr lang="en-US" sz="2200" spc="44" dirty="0">
              <a:solidFill>
                <a:srgbClr val="000000"/>
              </a:solidFill>
              <a:latin typeface="Now Thin Bold"/>
            </a:endParaRPr>
          </a:p>
          <a:p>
            <a:pPr>
              <a:lnSpc>
                <a:spcPts val="3080"/>
              </a:lnSpc>
            </a:pPr>
            <a:endParaRPr lang="en-US" sz="2200" spc="44" dirty="0">
              <a:solidFill>
                <a:srgbClr val="000000"/>
              </a:solidFill>
              <a:latin typeface="Now Thin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40529" y="3791515"/>
            <a:ext cx="11006942" cy="365864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77625" y="1011433"/>
            <a:ext cx="16843593" cy="474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6"/>
              </a:lnSpc>
            </a:pPr>
            <a:r>
              <a:rPr lang="en-US" sz="3113" spc="622">
                <a:solidFill>
                  <a:srgbClr val="000000"/>
                </a:solidFill>
                <a:latin typeface="Now Bold"/>
              </a:rPr>
              <a:t>SYSTEMS THINKING / SYSTEMS MAPPING / SYSTEMS SCIENCE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3616" y="1756331"/>
            <a:ext cx="11945850" cy="547518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3182600" y="2019300"/>
            <a:ext cx="4716062" cy="5549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 spc="44" dirty="0">
                <a:solidFill>
                  <a:srgbClr val="000000"/>
                </a:solidFill>
                <a:latin typeface="Now Thin Bold"/>
              </a:rPr>
              <a:t>1. Conceptualize human and non-human systemic interactions at multiple scales</a:t>
            </a:r>
          </a:p>
          <a:p>
            <a:pPr>
              <a:lnSpc>
                <a:spcPts val="3080"/>
              </a:lnSpc>
            </a:pPr>
            <a:endParaRPr lang="en-US" sz="2200" spc="44" dirty="0">
              <a:solidFill>
                <a:srgbClr val="000000"/>
              </a:solidFill>
              <a:latin typeface="Now Thin Bold"/>
            </a:endParaRPr>
          </a:p>
          <a:p>
            <a:pPr>
              <a:lnSpc>
                <a:spcPts val="3080"/>
              </a:lnSpc>
            </a:pPr>
            <a:r>
              <a:rPr lang="en-US" sz="2200" spc="44" dirty="0">
                <a:solidFill>
                  <a:srgbClr val="000000"/>
                </a:solidFill>
                <a:latin typeface="Now Thin Bold"/>
              </a:rPr>
              <a:t>2. Identify interventions that have been attempted to change system (at various scales)</a:t>
            </a:r>
          </a:p>
          <a:p>
            <a:pPr>
              <a:lnSpc>
                <a:spcPts val="3080"/>
              </a:lnSpc>
            </a:pPr>
            <a:endParaRPr lang="en-US" sz="2200" spc="44" dirty="0">
              <a:solidFill>
                <a:srgbClr val="000000"/>
              </a:solidFill>
              <a:latin typeface="Now Thin Bold"/>
            </a:endParaRPr>
          </a:p>
          <a:p>
            <a:pPr>
              <a:lnSpc>
                <a:spcPts val="3080"/>
              </a:lnSpc>
            </a:pPr>
            <a:r>
              <a:rPr lang="en-US" sz="2200" spc="44" dirty="0">
                <a:solidFill>
                  <a:srgbClr val="000000"/>
                </a:solidFill>
                <a:latin typeface="Now Thin Bold"/>
              </a:rPr>
              <a:t>3. Conduct applied and participatory experiments to study effects of intervention with potential to create more just and sustainable systemic outputs</a:t>
            </a:r>
          </a:p>
          <a:p>
            <a:pPr>
              <a:lnSpc>
                <a:spcPts val="3080"/>
              </a:lnSpc>
            </a:pPr>
            <a:endParaRPr lang="en-US" sz="2200" spc="44" dirty="0">
              <a:solidFill>
                <a:srgbClr val="000000"/>
              </a:solidFill>
              <a:latin typeface="Now Thin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qr code&#10;&#10;Description automatically generated">
            <a:extLst>
              <a:ext uri="{FF2B5EF4-FFF2-40B4-BE49-F238E27FC236}">
                <a16:creationId xmlns:a16="http://schemas.microsoft.com/office/drawing/2014/main" id="{D84B6CD0-1780-725D-E139-CA63F5040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77" y="1485900"/>
            <a:ext cx="17656245" cy="58854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10E809-DBEF-405C-98D6-691DA7021484}"/>
              </a:ext>
            </a:extLst>
          </p:cNvPr>
          <p:cNvSpPr txBox="1"/>
          <p:nvPr/>
        </p:nvSpPr>
        <p:spPr>
          <a:xfrm>
            <a:off x="14782800" y="9410700"/>
            <a:ext cx="3341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Egendorf</a:t>
            </a:r>
            <a:r>
              <a:rPr lang="en-US" sz="2400" dirty="0"/>
              <a:t> et al. (2023)</a:t>
            </a:r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6921B448-C87B-ADF4-ABF2-1B1535F4F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13" y="737235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583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4D361D00-B7D3-D544-A5C9-591BD2408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409700"/>
            <a:ext cx="176022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1483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321216" y="414562"/>
            <a:ext cx="6955479" cy="945787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46730" y="1970731"/>
            <a:ext cx="5764345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4200" spc="840" dirty="0">
                <a:solidFill>
                  <a:srgbClr val="000000"/>
                </a:solidFill>
                <a:latin typeface="Now Bold"/>
              </a:rPr>
              <a:t>THE LEGACY OF LEAD IN SOIL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750925" y="3218506"/>
            <a:ext cx="2508375" cy="4277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 spc="44" dirty="0">
                <a:solidFill>
                  <a:srgbClr val="000000"/>
                </a:solidFill>
                <a:latin typeface="Now Thin Bold"/>
              </a:rPr>
              <a:t>No systematic map of NYC soil Pb has been created, but Pb concentrations above EPA standards (400 ppm) are common in cities worldwide</a:t>
            </a:r>
          </a:p>
          <a:p>
            <a:pPr>
              <a:lnSpc>
                <a:spcPts val="3080"/>
              </a:lnSpc>
            </a:pPr>
            <a:endParaRPr lang="en-US" sz="2200" spc="44" dirty="0">
              <a:solidFill>
                <a:srgbClr val="000000"/>
              </a:solidFill>
              <a:latin typeface="Now Thin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4750925" y="9220200"/>
            <a:ext cx="5100733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 spc="44">
                <a:solidFill>
                  <a:srgbClr val="000000"/>
                </a:solidFill>
                <a:latin typeface="Now Thin Bold"/>
              </a:rPr>
              <a:t>Cheng et al., (2015)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873451"/>
            <a:ext cx="8619720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4200" spc="840">
                <a:solidFill>
                  <a:srgbClr val="000000"/>
                </a:solidFill>
                <a:latin typeface="Now Bold"/>
              </a:rPr>
              <a:t>COMMON SOURCES OF SOIL CONTAMINANTS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2602781"/>
            <a:ext cx="10907875" cy="633204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2842969" y="3269476"/>
            <a:ext cx="4101381" cy="3709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9"/>
              </a:lnSpc>
            </a:pPr>
            <a:r>
              <a:rPr lang="en-US" sz="2335" spc="46" dirty="0">
                <a:solidFill>
                  <a:srgbClr val="000000"/>
                </a:solidFill>
                <a:latin typeface="Now Thin Bold"/>
              </a:rPr>
              <a:t>Lead is common and “easy” to test for, but is NOT the only issue!</a:t>
            </a:r>
          </a:p>
          <a:p>
            <a:pPr>
              <a:lnSpc>
                <a:spcPts val="3269"/>
              </a:lnSpc>
            </a:pPr>
            <a:endParaRPr lang="en-US" sz="2335" spc="46" dirty="0">
              <a:solidFill>
                <a:srgbClr val="000000"/>
              </a:solidFill>
              <a:latin typeface="Now Thin Bold"/>
            </a:endParaRPr>
          </a:p>
          <a:p>
            <a:pPr>
              <a:lnSpc>
                <a:spcPts val="3269"/>
              </a:lnSpc>
            </a:pPr>
            <a:r>
              <a:rPr lang="en-US" sz="2335" spc="46" dirty="0">
                <a:solidFill>
                  <a:srgbClr val="000000"/>
                </a:solidFill>
                <a:latin typeface="Now Thin Bold"/>
              </a:rPr>
              <a:t>We refer to lead for simplicity, but other contaminants should be kept in mind</a:t>
            </a:r>
          </a:p>
          <a:p>
            <a:pPr>
              <a:lnSpc>
                <a:spcPts val="3269"/>
              </a:lnSpc>
            </a:pPr>
            <a:endParaRPr lang="en-US" sz="2335" spc="46" dirty="0">
              <a:solidFill>
                <a:srgbClr val="000000"/>
              </a:solidFill>
              <a:latin typeface="Now Thin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420600" y="9258300"/>
            <a:ext cx="5362478" cy="828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4"/>
              </a:lnSpc>
            </a:pPr>
            <a:r>
              <a:rPr lang="en-US" sz="2331" dirty="0">
                <a:solidFill>
                  <a:srgbClr val="090909"/>
                </a:solidFill>
                <a:latin typeface="Now Thin Bold"/>
              </a:rPr>
              <a:t>Hannah </a:t>
            </a:r>
            <a:r>
              <a:rPr lang="en-US" sz="2331" dirty="0" err="1">
                <a:solidFill>
                  <a:srgbClr val="090909"/>
                </a:solidFill>
                <a:latin typeface="Now Thin Bold"/>
              </a:rPr>
              <a:t>Shayler</a:t>
            </a:r>
            <a:r>
              <a:rPr lang="en-US" sz="2331" dirty="0">
                <a:solidFill>
                  <a:srgbClr val="090909"/>
                </a:solidFill>
                <a:latin typeface="Now Thin Bold"/>
              </a:rPr>
              <a:t> / </a:t>
            </a:r>
          </a:p>
          <a:p>
            <a:pPr algn="ctr">
              <a:lnSpc>
                <a:spcPts val="3264"/>
              </a:lnSpc>
            </a:pPr>
            <a:r>
              <a:rPr lang="en-US" sz="2331" dirty="0">
                <a:solidFill>
                  <a:srgbClr val="090909"/>
                </a:solidFill>
                <a:latin typeface="Now Thin Bold"/>
              </a:rPr>
              <a:t>Healthy Soils Healthy Communities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748525" y="3214300"/>
            <a:ext cx="4792398" cy="45448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4658" b="11831"/>
          <a:stretch>
            <a:fillRect/>
          </a:stretch>
        </p:blipFill>
        <p:spPr>
          <a:xfrm>
            <a:off x="12876210" y="3178501"/>
            <a:ext cx="4669085" cy="458062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219200" y="1104900"/>
            <a:ext cx="7549368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4200" spc="840" dirty="0">
                <a:solidFill>
                  <a:srgbClr val="000000"/>
                </a:solidFill>
                <a:latin typeface="Now Bold"/>
              </a:rPr>
              <a:t>OVERVIEW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669856"/>
            <a:ext cx="6084200" cy="6648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7860" lvl="1" indent="-308930">
              <a:lnSpc>
                <a:spcPts val="4006"/>
              </a:lnSpc>
              <a:buFont typeface="Arial"/>
              <a:buChar char="•"/>
            </a:pPr>
            <a:r>
              <a:rPr lang="en-US" sz="2861" spc="57" dirty="0">
                <a:solidFill>
                  <a:srgbClr val="000000"/>
                </a:solidFill>
                <a:latin typeface="Now Thin Bold"/>
              </a:rPr>
              <a:t>Acknowledgments</a:t>
            </a:r>
          </a:p>
          <a:p>
            <a:pPr marL="617860" lvl="1" indent="-308930">
              <a:lnSpc>
                <a:spcPts val="4006"/>
              </a:lnSpc>
              <a:buFont typeface="Arial"/>
              <a:buChar char="•"/>
            </a:pPr>
            <a:r>
              <a:rPr lang="en-US" sz="2861" spc="57" dirty="0">
                <a:solidFill>
                  <a:srgbClr val="000000"/>
                </a:solidFill>
                <a:latin typeface="Now Thin Bold"/>
              </a:rPr>
              <a:t>A </a:t>
            </a:r>
            <a:r>
              <a:rPr lang="en-US" sz="2861" spc="57" dirty="0" err="1">
                <a:solidFill>
                  <a:srgbClr val="000000"/>
                </a:solidFill>
                <a:latin typeface="Now Thin Bold"/>
              </a:rPr>
              <a:t>multiscalar</a:t>
            </a:r>
            <a:r>
              <a:rPr lang="en-US" sz="2861" spc="57" dirty="0">
                <a:solidFill>
                  <a:srgbClr val="000000"/>
                </a:solidFill>
                <a:latin typeface="Now Thin Bold"/>
              </a:rPr>
              <a:t> systems approach</a:t>
            </a:r>
          </a:p>
          <a:p>
            <a:pPr marL="617860" lvl="1" indent="-308930">
              <a:lnSpc>
                <a:spcPts val="4006"/>
              </a:lnSpc>
              <a:buFont typeface="Arial"/>
              <a:buChar char="•"/>
            </a:pPr>
            <a:r>
              <a:rPr lang="en-US" sz="2861" spc="57" dirty="0">
                <a:solidFill>
                  <a:srgbClr val="000000"/>
                </a:solidFill>
                <a:latin typeface="Now Thin Bold"/>
              </a:rPr>
              <a:t>Why soil? (</a:t>
            </a:r>
            <a:r>
              <a:rPr lang="en-US" sz="2861" spc="57" dirty="0" err="1">
                <a:solidFill>
                  <a:srgbClr val="000000"/>
                </a:solidFill>
                <a:latin typeface="Now Thin Bold"/>
              </a:rPr>
              <a:t>Aumundson</a:t>
            </a:r>
            <a:r>
              <a:rPr lang="en-US" sz="2861" spc="57" dirty="0">
                <a:solidFill>
                  <a:srgbClr val="000000"/>
                </a:solidFill>
                <a:latin typeface="Now Thin Bold"/>
              </a:rPr>
              <a:t> et al., 2015)</a:t>
            </a:r>
          </a:p>
          <a:p>
            <a:pPr marL="617860" lvl="1" indent="-308930">
              <a:lnSpc>
                <a:spcPts val="4006"/>
              </a:lnSpc>
              <a:buFont typeface="Arial"/>
              <a:buChar char="•"/>
            </a:pPr>
            <a:r>
              <a:rPr lang="en-US" sz="2861" spc="57" dirty="0">
                <a:solidFill>
                  <a:srgbClr val="000000"/>
                </a:solidFill>
                <a:latin typeface="Now Thin Bold"/>
              </a:rPr>
              <a:t>Defining environmental justice and environmental racism </a:t>
            </a:r>
          </a:p>
          <a:p>
            <a:pPr marL="617860" lvl="1" indent="-308930">
              <a:lnSpc>
                <a:spcPts val="4006"/>
              </a:lnSpc>
              <a:buFont typeface="Arial"/>
              <a:buChar char="•"/>
            </a:pPr>
            <a:r>
              <a:rPr lang="en-US" sz="2861" spc="57" dirty="0">
                <a:solidFill>
                  <a:srgbClr val="000000"/>
                </a:solidFill>
                <a:latin typeface="Now Thin Bold"/>
              </a:rPr>
              <a:t>Applying a systems approach to lead (Pb) in soil (</a:t>
            </a:r>
            <a:r>
              <a:rPr lang="en-US" sz="2861" spc="57" dirty="0" err="1">
                <a:solidFill>
                  <a:srgbClr val="000000"/>
                </a:solidFill>
                <a:latin typeface="Now Thin Bold"/>
              </a:rPr>
              <a:t>Egendorf</a:t>
            </a:r>
            <a:r>
              <a:rPr lang="en-US" sz="2861" spc="57" dirty="0">
                <a:solidFill>
                  <a:srgbClr val="000000"/>
                </a:solidFill>
                <a:latin typeface="Now Thin Bold"/>
              </a:rPr>
              <a:t> et al., 2021)</a:t>
            </a:r>
          </a:p>
          <a:p>
            <a:pPr marL="617860" lvl="1" indent="-308930">
              <a:lnSpc>
                <a:spcPts val="4006"/>
              </a:lnSpc>
              <a:buFont typeface="Arial"/>
              <a:buChar char="•"/>
            </a:pPr>
            <a:r>
              <a:rPr lang="en-US" sz="2861" spc="57" dirty="0">
                <a:solidFill>
                  <a:srgbClr val="000000"/>
                </a:solidFill>
                <a:latin typeface="Now Thin Bold"/>
              </a:rPr>
              <a:t>Ongoing projects – constructing just soils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38262" y="507667"/>
            <a:ext cx="14703731" cy="927166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4F9C6C8-FB25-2B42-683E-7D3B8BB87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0" y="800100"/>
            <a:ext cx="13030200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927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70227" y="254102"/>
            <a:ext cx="15248036" cy="98436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50042" y="520065"/>
            <a:ext cx="8802793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4200" spc="840">
                <a:solidFill>
                  <a:srgbClr val="000000"/>
                </a:solidFill>
                <a:latin typeface="Now Bold"/>
              </a:rPr>
              <a:t>ONGOING SOURCES OF LEAD IN SOIL: DUSTS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75386" y="2105917"/>
            <a:ext cx="10459890" cy="772527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3202026" y="481965"/>
            <a:ext cx="4057274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2400" spc="480">
                <a:solidFill>
                  <a:srgbClr val="000000"/>
                </a:solidFill>
                <a:latin typeface="Now Bold"/>
              </a:rPr>
              <a:t>DUSTS + LEAD GET BLOWN BY WIND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708933" y="8633163"/>
            <a:ext cx="5100733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 spc="44">
                <a:solidFill>
                  <a:srgbClr val="000000"/>
                </a:solidFill>
                <a:latin typeface="Now Thin Bold"/>
              </a:rPr>
              <a:t>Laidlaw et al., (2012)</a:t>
            </a:r>
          </a:p>
          <a:p>
            <a:pPr>
              <a:lnSpc>
                <a:spcPts val="3080"/>
              </a:lnSpc>
            </a:pPr>
            <a:endParaRPr lang="en-US" sz="2200" spc="44">
              <a:solidFill>
                <a:srgbClr val="000000"/>
              </a:solidFill>
              <a:latin typeface="Now Thin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4373945" y="9358333"/>
            <a:ext cx="4006120" cy="948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3"/>
              </a:lnSpc>
            </a:pPr>
            <a:r>
              <a:rPr lang="en-US" sz="1766" dirty="0">
                <a:solidFill>
                  <a:srgbClr val="090909"/>
                </a:solidFill>
                <a:latin typeface="Now"/>
              </a:rPr>
              <a:t>Mielke et al., (2011); Mielke and Reagan, (1998) </a:t>
            </a:r>
          </a:p>
          <a:p>
            <a:pPr algn="ctr">
              <a:lnSpc>
                <a:spcPts val="2473"/>
              </a:lnSpc>
            </a:pPr>
            <a:endParaRPr lang="en-US" sz="1766" dirty="0">
              <a:solidFill>
                <a:srgbClr val="090909"/>
              </a:solidFill>
              <a:latin typeface="Now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833203" y="1220347"/>
            <a:ext cx="8426097" cy="719761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483065" y="1134622"/>
            <a:ext cx="6419741" cy="146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en-US" sz="4200" spc="840">
                <a:solidFill>
                  <a:srgbClr val="000000"/>
                </a:solidFill>
                <a:latin typeface="Now Bold"/>
              </a:rPr>
              <a:t>DUSTS ARE EASILY INHALED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83065" y="3961765"/>
            <a:ext cx="7131649" cy="2369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 spc="44" dirty="0">
                <a:solidFill>
                  <a:srgbClr val="000000"/>
                </a:solidFill>
                <a:latin typeface="Now Thin Bold"/>
              </a:rPr>
              <a:t>Here we see dusts in the atmosphere in the summer correlated with elevated Blood Lead Levels (BLLs)</a:t>
            </a:r>
          </a:p>
          <a:p>
            <a:pPr>
              <a:lnSpc>
                <a:spcPts val="3080"/>
              </a:lnSpc>
            </a:pPr>
            <a:endParaRPr lang="en-US" sz="2200" spc="44" dirty="0">
              <a:solidFill>
                <a:srgbClr val="000000"/>
              </a:solidFill>
              <a:latin typeface="Now Thin Bold"/>
            </a:endParaRPr>
          </a:p>
          <a:p>
            <a:pPr>
              <a:lnSpc>
                <a:spcPts val="3080"/>
              </a:lnSpc>
            </a:pPr>
            <a:r>
              <a:rPr lang="en-US" sz="2200" spc="44" dirty="0">
                <a:solidFill>
                  <a:srgbClr val="000000"/>
                </a:solidFill>
                <a:latin typeface="Now Thin Bold"/>
              </a:rPr>
              <a:t>Dust --&gt; Human Lead Exposure</a:t>
            </a:r>
          </a:p>
          <a:p>
            <a:pPr>
              <a:lnSpc>
                <a:spcPts val="3080"/>
              </a:lnSpc>
            </a:pPr>
            <a:endParaRPr lang="en-US" sz="2200" spc="44" dirty="0">
              <a:solidFill>
                <a:srgbClr val="000000"/>
              </a:solidFill>
              <a:latin typeface="Now Thin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171477" y="8981526"/>
            <a:ext cx="6528003" cy="257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1"/>
              </a:lnSpc>
            </a:pPr>
            <a:r>
              <a:rPr lang="en-US" sz="1515">
                <a:solidFill>
                  <a:srgbClr val="000000"/>
                </a:solidFill>
                <a:latin typeface="Canva Sans 2"/>
              </a:rPr>
              <a:t>Havlena et al (2009)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45780" y="0"/>
            <a:ext cx="15796441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33875" y="272598"/>
            <a:ext cx="9342277" cy="898570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84803" y="1019175"/>
            <a:ext cx="6404744" cy="1924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4200" spc="840">
                <a:solidFill>
                  <a:srgbClr val="000000"/>
                </a:solidFill>
                <a:latin typeface="Now Bold"/>
              </a:rPr>
              <a:t>SOIL LEAD AND ENVIRONMENTAL INJUSTICE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3539808"/>
            <a:ext cx="7233342" cy="3959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 spc="44" dirty="0">
                <a:solidFill>
                  <a:srgbClr val="000000"/>
                </a:solidFill>
                <a:latin typeface="Now Thin Bold"/>
              </a:rPr>
              <a:t>As with many environmental issues, low income communities of color tend to be more at risk of soil Pb exposure</a:t>
            </a:r>
          </a:p>
          <a:p>
            <a:pPr>
              <a:lnSpc>
                <a:spcPts val="3080"/>
              </a:lnSpc>
            </a:pPr>
            <a:endParaRPr lang="en-US" sz="2200" spc="44" dirty="0">
              <a:solidFill>
                <a:srgbClr val="000000"/>
              </a:solidFill>
              <a:latin typeface="Now Thin Bold"/>
            </a:endParaRPr>
          </a:p>
          <a:p>
            <a:pPr>
              <a:lnSpc>
                <a:spcPts val="3080"/>
              </a:lnSpc>
            </a:pPr>
            <a:r>
              <a:rPr lang="en-US" sz="2200" spc="44" dirty="0">
                <a:solidFill>
                  <a:srgbClr val="000000"/>
                </a:solidFill>
                <a:latin typeface="Now Thin Bold"/>
              </a:rPr>
              <a:t>In these Oakland, CA maps, we see high soil Pb associated with </a:t>
            </a:r>
          </a:p>
          <a:p>
            <a:pPr>
              <a:lnSpc>
                <a:spcPts val="3080"/>
              </a:lnSpc>
            </a:pPr>
            <a:r>
              <a:rPr lang="en-US" sz="2200" spc="44" dirty="0">
                <a:solidFill>
                  <a:srgbClr val="000000"/>
                </a:solidFill>
                <a:latin typeface="Now Thin Bold"/>
              </a:rPr>
              <a:t>-Communities of color</a:t>
            </a:r>
          </a:p>
          <a:p>
            <a:pPr>
              <a:lnSpc>
                <a:spcPts val="3080"/>
              </a:lnSpc>
            </a:pPr>
            <a:r>
              <a:rPr lang="en-US" sz="2200" spc="44" dirty="0">
                <a:solidFill>
                  <a:srgbClr val="000000"/>
                </a:solidFill>
                <a:latin typeface="Now Thin Bold"/>
              </a:rPr>
              <a:t>-High rates of poverty</a:t>
            </a:r>
          </a:p>
          <a:p>
            <a:pPr>
              <a:lnSpc>
                <a:spcPts val="3080"/>
              </a:lnSpc>
            </a:pPr>
            <a:r>
              <a:rPr lang="en-US" sz="2200" spc="44" dirty="0">
                <a:solidFill>
                  <a:srgbClr val="000000"/>
                </a:solidFill>
                <a:latin typeface="Now Thin Bold"/>
              </a:rPr>
              <a:t>-Elevated Blood Lead Levels (BLLs)</a:t>
            </a:r>
          </a:p>
          <a:p>
            <a:pPr>
              <a:lnSpc>
                <a:spcPts val="3080"/>
              </a:lnSpc>
            </a:pPr>
            <a:endParaRPr lang="en-US" sz="2200" spc="44" dirty="0">
              <a:solidFill>
                <a:srgbClr val="000000"/>
              </a:solidFill>
              <a:latin typeface="Now Thin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4325690" y="9495663"/>
            <a:ext cx="7500926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 spc="44">
                <a:solidFill>
                  <a:srgbClr val="000000"/>
                </a:solidFill>
                <a:latin typeface="Now Thin Bold"/>
              </a:rPr>
              <a:t>McClintock (2015)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36724" y="0"/>
            <a:ext cx="15214552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06939" y="7613281"/>
            <a:ext cx="4981061" cy="226214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0631" y="0"/>
            <a:ext cx="16106737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81216" y="0"/>
            <a:ext cx="16125568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34972" y="585742"/>
            <a:ext cx="9210075" cy="69105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33914" y="7496262"/>
            <a:ext cx="5011133" cy="83266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787049" y="8610600"/>
            <a:ext cx="8293728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4200" spc="840" dirty="0">
                <a:solidFill>
                  <a:srgbClr val="000000"/>
                </a:solidFill>
                <a:latin typeface="Now Bold"/>
              </a:rPr>
              <a:t>THANK YOU</a:t>
            </a:r>
          </a:p>
          <a:p>
            <a:pPr>
              <a:lnSpc>
                <a:spcPts val="5040"/>
              </a:lnSpc>
            </a:pPr>
            <a:r>
              <a:rPr lang="en-US" sz="4200" spc="840" dirty="0">
                <a:solidFill>
                  <a:srgbClr val="000000"/>
                </a:solidFill>
                <a:latin typeface="Now Bold"/>
              </a:rPr>
              <a:t>URBAN GROWERS!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86757" y="765850"/>
            <a:ext cx="6995988" cy="6814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93"/>
              </a:lnSpc>
            </a:pPr>
            <a:r>
              <a:rPr lang="en-US" sz="2923" spc="58" dirty="0">
                <a:solidFill>
                  <a:srgbClr val="000000"/>
                </a:solidFill>
                <a:latin typeface="Now Bold Bold"/>
              </a:rPr>
              <a:t>For Supporting:</a:t>
            </a:r>
          </a:p>
          <a:p>
            <a:pPr>
              <a:lnSpc>
                <a:spcPts val="4093"/>
              </a:lnSpc>
            </a:pPr>
            <a:endParaRPr lang="en-US" sz="2923" spc="58" dirty="0">
              <a:solidFill>
                <a:srgbClr val="000000"/>
              </a:solidFill>
              <a:latin typeface="Now Bold Bold"/>
            </a:endParaRPr>
          </a:p>
          <a:p>
            <a:pPr>
              <a:lnSpc>
                <a:spcPts val="4093"/>
              </a:lnSpc>
            </a:pPr>
            <a:r>
              <a:rPr lang="en-US" sz="2923" spc="58" dirty="0">
                <a:solidFill>
                  <a:srgbClr val="000000"/>
                </a:solidFill>
                <a:latin typeface="Now Thin Bold"/>
              </a:rPr>
              <a:t>Food justice</a:t>
            </a:r>
          </a:p>
          <a:p>
            <a:pPr>
              <a:lnSpc>
                <a:spcPts val="4093"/>
              </a:lnSpc>
            </a:pPr>
            <a:r>
              <a:rPr lang="en-US" sz="2923" spc="58" dirty="0">
                <a:solidFill>
                  <a:srgbClr val="000000"/>
                </a:solidFill>
                <a:latin typeface="Now Thin Bold"/>
              </a:rPr>
              <a:t>Food sovereignty</a:t>
            </a:r>
          </a:p>
          <a:p>
            <a:pPr>
              <a:lnSpc>
                <a:spcPts val="4093"/>
              </a:lnSpc>
            </a:pPr>
            <a:r>
              <a:rPr lang="en-US" sz="2923" spc="58" dirty="0">
                <a:solidFill>
                  <a:srgbClr val="000000"/>
                </a:solidFill>
                <a:latin typeface="Now Thin Bold"/>
              </a:rPr>
              <a:t>Personal health</a:t>
            </a:r>
          </a:p>
          <a:p>
            <a:pPr>
              <a:lnSpc>
                <a:spcPts val="4093"/>
              </a:lnSpc>
            </a:pPr>
            <a:r>
              <a:rPr lang="en-US" sz="2923" spc="58" dirty="0">
                <a:solidFill>
                  <a:srgbClr val="000000"/>
                </a:solidFill>
                <a:latin typeface="Now Thin Bold"/>
              </a:rPr>
              <a:t>Community wellbeing</a:t>
            </a:r>
          </a:p>
          <a:p>
            <a:pPr>
              <a:lnSpc>
                <a:spcPts val="4093"/>
              </a:lnSpc>
            </a:pPr>
            <a:r>
              <a:rPr lang="en-US" sz="2923" spc="58" dirty="0">
                <a:solidFill>
                  <a:srgbClr val="000000"/>
                </a:solidFill>
                <a:latin typeface="Now Thin Bold"/>
              </a:rPr>
              <a:t>Urban green space</a:t>
            </a:r>
          </a:p>
          <a:p>
            <a:pPr>
              <a:lnSpc>
                <a:spcPts val="4093"/>
              </a:lnSpc>
            </a:pPr>
            <a:r>
              <a:rPr lang="en-US" sz="2923" spc="58" dirty="0">
                <a:solidFill>
                  <a:srgbClr val="000000"/>
                </a:solidFill>
                <a:latin typeface="Now Thin Bold"/>
              </a:rPr>
              <a:t>Reduced waste</a:t>
            </a:r>
          </a:p>
          <a:p>
            <a:pPr>
              <a:lnSpc>
                <a:spcPts val="4093"/>
              </a:lnSpc>
            </a:pPr>
            <a:r>
              <a:rPr lang="en-US" sz="2923" spc="58" dirty="0">
                <a:solidFill>
                  <a:srgbClr val="000000"/>
                </a:solidFill>
                <a:latin typeface="Now Thin Bold"/>
              </a:rPr>
              <a:t>Mitigating climate change</a:t>
            </a:r>
          </a:p>
          <a:p>
            <a:pPr>
              <a:lnSpc>
                <a:spcPts val="4093"/>
              </a:lnSpc>
            </a:pPr>
            <a:r>
              <a:rPr lang="en-US" sz="2923" spc="58" dirty="0">
                <a:solidFill>
                  <a:srgbClr val="000000"/>
                </a:solidFill>
                <a:latin typeface="Now Thin Bold"/>
              </a:rPr>
              <a:t>Enhancing ecosystem health </a:t>
            </a:r>
          </a:p>
          <a:p>
            <a:pPr>
              <a:lnSpc>
                <a:spcPts val="4093"/>
              </a:lnSpc>
            </a:pPr>
            <a:r>
              <a:rPr lang="en-US" sz="2923" spc="58" dirty="0">
                <a:solidFill>
                  <a:srgbClr val="000000"/>
                </a:solidFill>
                <a:latin typeface="Now Thin Bold"/>
              </a:rPr>
              <a:t>Creating healthy soils, in concert with bacteria, archaea, protists, plants, fungi, and other animals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68645" y="631628"/>
            <a:ext cx="16042211" cy="902374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3309543" y="9474256"/>
            <a:ext cx="4317319" cy="356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1"/>
              </a:lnSpc>
            </a:pPr>
            <a:r>
              <a:rPr lang="en-US" sz="2093">
                <a:solidFill>
                  <a:srgbClr val="000000"/>
                </a:solidFill>
                <a:latin typeface="Now Thin Bold"/>
              </a:rPr>
              <a:t>Egendorf et al (2020)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77144" y="165080"/>
            <a:ext cx="15005856" cy="5924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Now Bold Bold"/>
              </a:rPr>
              <a:t>Why are there Misconceptions? Pb in Soil is Complicated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95969" y="105978"/>
            <a:ext cx="15646527" cy="10043248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97265" y="0"/>
            <a:ext cx="1269347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796309" y="7234147"/>
            <a:ext cx="4491691" cy="2024153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20765" y="0"/>
            <a:ext cx="15661071" cy="1016664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7096" y="7832770"/>
            <a:ext cx="5161453" cy="233387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1222"/>
          <a:stretch>
            <a:fillRect/>
          </a:stretch>
        </p:blipFill>
        <p:spPr>
          <a:xfrm>
            <a:off x="1601582" y="2303794"/>
            <a:ext cx="14843911" cy="741266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905000" y="823834"/>
            <a:ext cx="13505572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4200" spc="840" dirty="0">
                <a:solidFill>
                  <a:srgbClr val="000000"/>
                </a:solidFill>
                <a:latin typeface="Now Bold"/>
              </a:rPr>
              <a:t>CONSTRUCTING NEW SOIL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919269" y="1598249"/>
            <a:ext cx="8526224" cy="599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12"/>
              </a:lnSpc>
            </a:pPr>
            <a:r>
              <a:rPr lang="en-US" sz="3508" spc="350">
                <a:solidFill>
                  <a:srgbClr val="000000"/>
                </a:solidFill>
                <a:latin typeface="Now Bold Bold"/>
              </a:rPr>
              <a:t>NYC CLEAN SOIL BANK (CSB)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87334" y="7355550"/>
            <a:ext cx="133672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venir Light"/>
                <a:cs typeface="Avenir Light"/>
              </a:rPr>
              <a:t>Table 2: Mean (n=6), soil parameters in Clean Soil Bank sediment (CSB S) and compost percentage admixtures (CSB 20%, CSB 33%, CSB 50%) used in study and control soil (CON). Mean values were taken from gardens 1, 2 and 3 directly after mixing in June, 2015. 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4206697" y="3479287"/>
          <a:ext cx="13843001" cy="27799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6197600" imgH="1244600" progId="Word.Document.12">
                  <p:embed/>
                </p:oleObj>
              </mc:Choice>
              <mc:Fallback>
                <p:oleObj name="Document" r:id="rId3" imgW="6197600" imgH="1244600" progId="Word.Document.12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06697" y="3479287"/>
                        <a:ext cx="13843001" cy="27799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IMG_2768.jpg">
            <a:extLst>
              <a:ext uri="{FF2B5EF4-FFF2-40B4-BE49-F238E27FC236}">
                <a16:creationId xmlns:a16="http://schemas.microsoft.com/office/drawing/2014/main" id="{C8B85C08-BC8B-C747-91D8-EB0C1A6E6A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05" r="6822"/>
          <a:stretch/>
        </p:blipFill>
        <p:spPr>
          <a:xfrm>
            <a:off x="1" y="0"/>
            <a:ext cx="3570089" cy="10287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2045A7-DC99-78BC-E37C-855E3B190B86}"/>
              </a:ext>
            </a:extLst>
          </p:cNvPr>
          <p:cNvSpPr txBox="1"/>
          <p:nvPr/>
        </p:nvSpPr>
        <p:spPr>
          <a:xfrm>
            <a:off x="4319668" y="723900"/>
            <a:ext cx="13617057" cy="6040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200" spc="840" dirty="0">
                <a:solidFill>
                  <a:srgbClr val="000000"/>
                </a:solidFill>
                <a:latin typeface="Now Bold"/>
              </a:rPr>
              <a:t>RESULTS: AGRONOMIC PROPERTIES OF SOILS</a:t>
            </a:r>
          </a:p>
        </p:txBody>
      </p:sp>
    </p:spTree>
    <p:extLst>
      <p:ext uri="{BB962C8B-B14F-4D97-AF65-F5344CB8AC3E}">
        <p14:creationId xmlns:p14="http://schemas.microsoft.com/office/powerpoint/2010/main" val="2820336924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Shape 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" y="1"/>
            <a:ext cx="4206698" cy="560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Shape 1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4869260"/>
            <a:ext cx="4206698" cy="5417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Macintosh HD:Users:saraperlegendorf:Desktop:CSB :CSB to JEQ:Egendorf_Figure 5.pn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5"/>
          <a:stretch/>
        </p:blipFill>
        <p:spPr bwMode="auto">
          <a:xfrm>
            <a:off x="5487174" y="1549402"/>
            <a:ext cx="10972800" cy="71501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648202" y="8897238"/>
            <a:ext cx="13309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venir Light"/>
                <a:cs typeface="Avenir Light"/>
              </a:rPr>
              <a:t>Figure 4: Mean ± SE of crop yield (kg) in fresh weight (</a:t>
            </a:r>
            <a:r>
              <a:rPr lang="en-US" sz="2400" dirty="0" err="1">
                <a:latin typeface="Avenir Light"/>
                <a:cs typeface="Avenir Light"/>
              </a:rPr>
              <a:t>f.w</a:t>
            </a:r>
            <a:r>
              <a:rPr lang="en-US" sz="2400" dirty="0">
                <a:latin typeface="Avenir Light"/>
                <a:cs typeface="Avenir Light"/>
              </a:rPr>
              <a:t>.). Values are mean of CSB compost admixture beds (20%, 33%, 50%) and control soils from gardens 1 and 2. </a:t>
            </a:r>
          </a:p>
          <a:p>
            <a:endParaRPr lang="en-US" sz="2400" dirty="0">
              <a:latin typeface="Avenir Light"/>
              <a:cs typeface="Avenir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7025F3-27B0-D952-09B4-7D74B710752D}"/>
              </a:ext>
            </a:extLst>
          </p:cNvPr>
          <p:cNvSpPr txBox="1"/>
          <p:nvPr/>
        </p:nvSpPr>
        <p:spPr>
          <a:xfrm>
            <a:off x="5943600" y="419100"/>
            <a:ext cx="13617057" cy="6040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200" spc="840" dirty="0">
                <a:solidFill>
                  <a:srgbClr val="000000"/>
                </a:solidFill>
                <a:latin typeface="Now Bold"/>
              </a:rPr>
              <a:t>RESULTS: TOTAL AGRONOMIC YIELD</a:t>
            </a:r>
          </a:p>
        </p:txBody>
      </p:sp>
    </p:spTree>
    <p:extLst>
      <p:ext uri="{BB962C8B-B14F-4D97-AF65-F5344CB8AC3E}">
        <p14:creationId xmlns:p14="http://schemas.microsoft.com/office/powerpoint/2010/main" val="2774535965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Shape 153"/>
          <p:cNvPicPr preferRelativeResize="0"/>
          <p:nvPr/>
        </p:nvPicPr>
        <p:blipFill>
          <a:blip r:embed="rId3">
            <a:alphaModFix amt="88000"/>
          </a:blip>
          <a:stretch>
            <a:fillRect/>
          </a:stretch>
        </p:blipFill>
        <p:spPr>
          <a:xfrm>
            <a:off x="10232390" y="0"/>
            <a:ext cx="721616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A5AF6B07-8499-C3B5-D22D-F1244DF8FF18}"/>
              </a:ext>
            </a:extLst>
          </p:cNvPr>
          <p:cNvSpPr txBox="1"/>
          <p:nvPr/>
        </p:nvSpPr>
        <p:spPr>
          <a:xfrm>
            <a:off x="990600" y="3362628"/>
            <a:ext cx="7233342" cy="4356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 spc="44" dirty="0">
                <a:solidFill>
                  <a:srgbClr val="000000"/>
                </a:solidFill>
                <a:latin typeface="Now Thin Bold"/>
              </a:rPr>
              <a:t>Soil parameters indicate mixtures are suitable for edible crops</a:t>
            </a:r>
          </a:p>
          <a:p>
            <a:pPr>
              <a:lnSpc>
                <a:spcPts val="3080"/>
              </a:lnSpc>
            </a:pPr>
            <a:endParaRPr lang="en-US" sz="2200" spc="44" dirty="0">
              <a:solidFill>
                <a:srgbClr val="000000"/>
              </a:solidFill>
              <a:latin typeface="Now Thin Bold"/>
            </a:endParaRPr>
          </a:p>
          <a:p>
            <a:pPr>
              <a:lnSpc>
                <a:spcPts val="3080"/>
              </a:lnSpc>
            </a:pPr>
            <a:r>
              <a:rPr lang="en-US" sz="2200" spc="44" dirty="0">
                <a:solidFill>
                  <a:srgbClr val="000000"/>
                </a:solidFill>
                <a:latin typeface="Now Thin Bold"/>
              </a:rPr>
              <a:t>At least 33% compost by volume was adequate for yield</a:t>
            </a:r>
          </a:p>
          <a:p>
            <a:pPr>
              <a:lnSpc>
                <a:spcPts val="3080"/>
              </a:lnSpc>
            </a:pPr>
            <a:endParaRPr lang="en-US" sz="2200" spc="44" dirty="0">
              <a:solidFill>
                <a:srgbClr val="000000"/>
              </a:solidFill>
              <a:latin typeface="Now Thin Bold"/>
            </a:endParaRPr>
          </a:p>
          <a:p>
            <a:pPr>
              <a:lnSpc>
                <a:spcPts val="3080"/>
              </a:lnSpc>
            </a:pPr>
            <a:r>
              <a:rPr lang="en-US" sz="2200" spc="44" dirty="0">
                <a:solidFill>
                  <a:srgbClr val="000000"/>
                </a:solidFill>
                <a:latin typeface="Now Thin Bold"/>
              </a:rPr>
              <a:t>Crops show no evidence of contamination</a:t>
            </a:r>
          </a:p>
          <a:p>
            <a:pPr>
              <a:lnSpc>
                <a:spcPts val="3080"/>
              </a:lnSpc>
            </a:pPr>
            <a:endParaRPr lang="en-US" sz="2200" spc="44" dirty="0">
              <a:solidFill>
                <a:srgbClr val="000000"/>
              </a:solidFill>
              <a:latin typeface="Now Thin Bold"/>
            </a:endParaRPr>
          </a:p>
          <a:p>
            <a:pPr>
              <a:lnSpc>
                <a:spcPts val="3080"/>
              </a:lnSpc>
            </a:pPr>
            <a:r>
              <a:rPr lang="en-US" sz="2200" spc="44" dirty="0">
                <a:solidFill>
                  <a:srgbClr val="000000"/>
                </a:solidFill>
                <a:latin typeface="Now Thin Bold"/>
              </a:rPr>
              <a:t>Soil metal concentrations remained low over initial two years of study</a:t>
            </a:r>
          </a:p>
          <a:p>
            <a:pPr>
              <a:lnSpc>
                <a:spcPts val="3080"/>
              </a:lnSpc>
            </a:pPr>
            <a:endParaRPr lang="en-US" sz="2200" spc="44" dirty="0">
              <a:solidFill>
                <a:srgbClr val="000000"/>
              </a:solidFill>
              <a:latin typeface="Now Thin Bold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F0A4E87F-943F-8EDB-97F2-C9425E16A800}"/>
              </a:ext>
            </a:extLst>
          </p:cNvPr>
          <p:cNvSpPr txBox="1"/>
          <p:nvPr/>
        </p:nvSpPr>
        <p:spPr>
          <a:xfrm>
            <a:off x="6607128" y="9552299"/>
            <a:ext cx="7233342" cy="381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 spc="44" dirty="0" err="1">
                <a:solidFill>
                  <a:srgbClr val="000000"/>
                </a:solidFill>
                <a:latin typeface="Now Thin Bold"/>
              </a:rPr>
              <a:t>Egendorf</a:t>
            </a:r>
            <a:r>
              <a:rPr lang="en-US" sz="2200" spc="44" dirty="0">
                <a:solidFill>
                  <a:srgbClr val="000000"/>
                </a:solidFill>
                <a:latin typeface="Now Thin Bold"/>
              </a:rPr>
              <a:t> et al., (2018)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BC70FF-EEAC-F5BF-678A-BD60766F5EE6}"/>
              </a:ext>
            </a:extLst>
          </p:cNvPr>
          <p:cNvSpPr txBox="1"/>
          <p:nvPr/>
        </p:nvSpPr>
        <p:spPr>
          <a:xfrm>
            <a:off x="745452" y="707487"/>
            <a:ext cx="9448800" cy="1871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2800" spc="840" dirty="0">
                <a:solidFill>
                  <a:srgbClr val="000000"/>
                </a:solidFill>
                <a:latin typeface="Now Bold"/>
              </a:rPr>
              <a:t>FINDINGS:NYC CLEAN SOIL BANK MIXTURES CREATE VIABLE GROWING MEDIA</a:t>
            </a:r>
          </a:p>
        </p:txBody>
      </p:sp>
    </p:spTree>
    <p:extLst>
      <p:ext uri="{BB962C8B-B14F-4D97-AF65-F5344CB8AC3E}">
        <p14:creationId xmlns:p14="http://schemas.microsoft.com/office/powerpoint/2010/main" val="4147069032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lob:https://www.icloud.com/68915cdb-6d8b-4814-b273-8a4c8c38dcc7"/>
          <p:cNvSpPr>
            <a:spLocks noChangeAspect="1" noChangeArrowheads="1"/>
          </p:cNvSpPr>
          <p:nvPr/>
        </p:nvSpPr>
        <p:spPr bwMode="auto">
          <a:xfrm>
            <a:off x="233363" y="-216694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2700"/>
          </a:p>
        </p:txBody>
      </p:sp>
      <p:sp>
        <p:nvSpPr>
          <p:cNvPr id="5" name="AutoShape 4" descr="blob:https://www.icloud.com/68915cdb-6d8b-4814-b273-8a4c8c38dcc7"/>
          <p:cNvSpPr>
            <a:spLocks noChangeAspect="1" noChangeArrowheads="1"/>
          </p:cNvSpPr>
          <p:nvPr/>
        </p:nvSpPr>
        <p:spPr bwMode="auto">
          <a:xfrm>
            <a:off x="461962" y="11906"/>
            <a:ext cx="5071067" cy="507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27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86875" y="1297781"/>
            <a:ext cx="10287000" cy="7715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85875" y="1297781"/>
            <a:ext cx="10287000" cy="77152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A40C8C-0B05-1C45-8859-BE34B6D8B5D0}"/>
              </a:ext>
            </a:extLst>
          </p:cNvPr>
          <p:cNvSpPr txBox="1"/>
          <p:nvPr/>
        </p:nvSpPr>
        <p:spPr>
          <a:xfrm>
            <a:off x="2751043" y="3433005"/>
            <a:ext cx="12785915" cy="8939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800" spc="44" dirty="0">
                <a:solidFill>
                  <a:srgbClr val="000000"/>
                </a:solidFill>
                <a:latin typeface="Now Thin Bold"/>
              </a:rPr>
              <a:t>What biological, chemical, and physical processes are going on in these newly constructed soils over time and in different spaces?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5DA107-59A4-CA44-96FD-8866DCE884F3}"/>
              </a:ext>
            </a:extLst>
          </p:cNvPr>
          <p:cNvSpPr txBox="1"/>
          <p:nvPr/>
        </p:nvSpPr>
        <p:spPr>
          <a:xfrm>
            <a:off x="3642386" y="6662208"/>
            <a:ext cx="11300914" cy="12915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800" spc="44" dirty="0">
                <a:solidFill>
                  <a:srgbClr val="000000"/>
                </a:solidFill>
                <a:latin typeface="Now Thin Bold"/>
              </a:rPr>
              <a:t>What ratios and types of compost enhance crop production?</a:t>
            </a:r>
          </a:p>
          <a:p>
            <a:pPr algn="ctr">
              <a:lnSpc>
                <a:spcPts val="3080"/>
              </a:lnSpc>
            </a:pPr>
            <a:r>
              <a:rPr lang="en-US" sz="2800" spc="44" dirty="0">
                <a:solidFill>
                  <a:srgbClr val="000000"/>
                </a:solidFill>
                <a:latin typeface="Now Thin Bold"/>
              </a:rPr>
              <a:t>How much carbon is being sequestered?</a:t>
            </a:r>
          </a:p>
          <a:p>
            <a:pPr algn="ctr">
              <a:lnSpc>
                <a:spcPts val="3080"/>
              </a:lnSpc>
            </a:pPr>
            <a:r>
              <a:rPr lang="en-US" sz="2800" spc="44" dirty="0">
                <a:solidFill>
                  <a:srgbClr val="000000"/>
                </a:solidFill>
                <a:latin typeface="Now Thin Bold"/>
              </a:rPr>
              <a:t>How might we optimize these conditions?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202D8672-81B0-4F29-8D0A-FF64A5EA32E0}"/>
              </a:ext>
            </a:extLst>
          </p:cNvPr>
          <p:cNvSpPr txBox="1"/>
          <p:nvPr/>
        </p:nvSpPr>
        <p:spPr>
          <a:xfrm>
            <a:off x="9027212" y="499576"/>
            <a:ext cx="1434042" cy="1176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080"/>
              </a:lnSpc>
            </a:pPr>
            <a:r>
              <a:rPr lang="en-US" sz="2000" spc="44" dirty="0">
                <a:solidFill>
                  <a:srgbClr val="000000"/>
                </a:solidFill>
                <a:latin typeface="Now Thin Bold"/>
              </a:rPr>
              <a:t>ENYF 33%</a:t>
            </a:r>
          </a:p>
          <a:p>
            <a:pPr algn="r">
              <a:lnSpc>
                <a:spcPts val="3080"/>
              </a:lnSpc>
            </a:pPr>
            <a:r>
              <a:rPr lang="en-US" sz="2000" spc="44" dirty="0">
                <a:solidFill>
                  <a:srgbClr val="000000"/>
                </a:solidFill>
                <a:latin typeface="Now Thin Bold"/>
              </a:rPr>
              <a:t>In 2018</a:t>
            </a:r>
          </a:p>
          <a:p>
            <a:pPr>
              <a:lnSpc>
                <a:spcPts val="3080"/>
              </a:lnSpc>
            </a:pPr>
            <a:endParaRPr lang="en-US" sz="2200" spc="44" dirty="0">
              <a:solidFill>
                <a:srgbClr val="000000"/>
              </a:solidFill>
              <a:latin typeface="Now Thin Bold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A2825860-CE3D-C016-44EB-E1DE15E7AA81}"/>
              </a:ext>
            </a:extLst>
          </p:cNvPr>
          <p:cNvSpPr txBox="1"/>
          <p:nvPr/>
        </p:nvSpPr>
        <p:spPr>
          <a:xfrm>
            <a:off x="7763819" y="9263228"/>
            <a:ext cx="1980414" cy="1176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en-US" sz="2000" spc="44" dirty="0">
                <a:solidFill>
                  <a:srgbClr val="000000"/>
                </a:solidFill>
                <a:latin typeface="Now Thin Bold"/>
              </a:rPr>
              <a:t>E 43</a:t>
            </a:r>
            <a:r>
              <a:rPr lang="en-US" sz="2000" spc="44" baseline="30000" dirty="0">
                <a:solidFill>
                  <a:srgbClr val="000000"/>
                </a:solidFill>
                <a:latin typeface="Now Thin Bold"/>
              </a:rPr>
              <a:t>rd</a:t>
            </a:r>
            <a:r>
              <a:rPr lang="en-US" sz="2000" spc="44" dirty="0">
                <a:solidFill>
                  <a:srgbClr val="000000"/>
                </a:solidFill>
                <a:latin typeface="Now Thin Bold"/>
              </a:rPr>
              <a:t> St 33% </a:t>
            </a:r>
          </a:p>
          <a:p>
            <a:pPr>
              <a:lnSpc>
                <a:spcPts val="3080"/>
              </a:lnSpc>
            </a:pPr>
            <a:r>
              <a:rPr lang="en-US" sz="2000" spc="44" dirty="0">
                <a:solidFill>
                  <a:srgbClr val="000000"/>
                </a:solidFill>
                <a:latin typeface="Now Thin Bold"/>
              </a:rPr>
              <a:t>in 2018</a:t>
            </a:r>
          </a:p>
          <a:p>
            <a:pPr>
              <a:lnSpc>
                <a:spcPts val="3080"/>
              </a:lnSpc>
            </a:pPr>
            <a:endParaRPr lang="en-US" sz="2200" spc="44" dirty="0">
              <a:solidFill>
                <a:srgbClr val="000000"/>
              </a:solidFill>
              <a:latin typeface="Now Thin Bold"/>
            </a:endParaRPr>
          </a:p>
        </p:txBody>
      </p:sp>
    </p:spTree>
    <p:extLst>
      <p:ext uri="{BB962C8B-B14F-4D97-AF65-F5344CB8AC3E}">
        <p14:creationId xmlns:p14="http://schemas.microsoft.com/office/powerpoint/2010/main" val="334184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11099" y="2111188"/>
            <a:ext cx="229582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>
                <a:latin typeface="Gill Sans Light"/>
                <a:cs typeface="Gill Sans Light"/>
              </a:rPr>
              <a:t>Biogeochemical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299234" y="2086225"/>
            <a:ext cx="95731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>
                <a:latin typeface="Gill Sans Light"/>
                <a:cs typeface="Gill Sans Light"/>
              </a:rPr>
              <a:t>Social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8108" y="3610021"/>
            <a:ext cx="96853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>
                <a:latin typeface="Gill Sans Light"/>
                <a:cs typeface="Gill Sans Light"/>
              </a:rPr>
              <a:t>Micro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4559" y="5675476"/>
            <a:ext cx="93326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 err="1">
                <a:latin typeface="Gill Sans Light"/>
                <a:cs typeface="Gill Sans Light"/>
              </a:rPr>
              <a:t>Meso</a:t>
            </a:r>
            <a:endParaRPr lang="en-US" sz="2700" b="1" dirty="0">
              <a:latin typeface="Gill Sans Light"/>
              <a:cs typeface="Gill Sans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81656" y="8063440"/>
            <a:ext cx="10502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>
                <a:latin typeface="Gill Sans Light"/>
                <a:cs typeface="Gill Sans Light"/>
              </a:rPr>
              <a:t>Macro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72440" y="3471926"/>
            <a:ext cx="25731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00" dirty="0">
                <a:latin typeface="Gill Sans Light"/>
                <a:cs typeface="Gill Sans Light"/>
              </a:rPr>
              <a:t>Construct new </a:t>
            </a:r>
          </a:p>
          <a:p>
            <a:pPr algn="ctr"/>
            <a:r>
              <a:rPr lang="en-US" sz="2700" dirty="0">
                <a:latin typeface="Gill Sans Light"/>
                <a:cs typeface="Gill Sans Light"/>
              </a:rPr>
              <a:t>CSB soil mixtures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136897" y="2783280"/>
            <a:ext cx="546668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00" dirty="0">
                <a:latin typeface="Gill Sans Light"/>
                <a:cs typeface="Gill Sans Light"/>
              </a:rPr>
              <a:t>Conduct participatory research </a:t>
            </a:r>
          </a:p>
          <a:p>
            <a:pPr algn="ctr"/>
            <a:r>
              <a:rPr lang="en-US" sz="2700" dirty="0">
                <a:latin typeface="Gill Sans Light"/>
                <a:cs typeface="Gill Sans Light"/>
              </a:rPr>
              <a:t>on soil mixtures </a:t>
            </a:r>
          </a:p>
          <a:p>
            <a:pPr algn="ctr"/>
            <a:r>
              <a:rPr lang="en-US" sz="2700" dirty="0">
                <a:latin typeface="Gill Sans Light"/>
                <a:cs typeface="Gill Sans Light"/>
              </a:rPr>
              <a:t>with NYCHA communities, and others</a:t>
            </a:r>
          </a:p>
          <a:p>
            <a:pPr algn="ctr"/>
            <a:r>
              <a:rPr lang="en-US" sz="2700" dirty="0">
                <a:solidFill>
                  <a:srgbClr val="FF0000"/>
                </a:solidFill>
                <a:latin typeface="Gill Sans Light"/>
                <a:cs typeface="Gill Sans Light"/>
              </a:rPr>
              <a:t>[Just Soil &amp; Carbon Sponge]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86423" y="5445182"/>
            <a:ext cx="3816622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00" dirty="0">
                <a:latin typeface="Gill Sans Light"/>
                <a:cs typeface="Gill Sans Light"/>
              </a:rPr>
              <a:t>Evaluate soil development </a:t>
            </a:r>
          </a:p>
          <a:p>
            <a:pPr algn="ctr"/>
            <a:r>
              <a:rPr lang="en-US" sz="2700" dirty="0">
                <a:latin typeface="Gill Sans Light"/>
                <a:cs typeface="Gill Sans Light"/>
              </a:rPr>
              <a:t>over time </a:t>
            </a:r>
          </a:p>
          <a:p>
            <a:pPr algn="ctr"/>
            <a:r>
              <a:rPr lang="en-US" sz="2700" dirty="0">
                <a:latin typeface="Gill Sans Light"/>
                <a:cs typeface="Gill Sans Light"/>
              </a:rPr>
              <a:t>with multiple producers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52429" y="5029684"/>
            <a:ext cx="602152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00" dirty="0">
                <a:latin typeface="Gill Sans Light"/>
                <a:cs typeface="Gill Sans Light"/>
              </a:rPr>
              <a:t>Study infrastructure development </a:t>
            </a:r>
          </a:p>
          <a:p>
            <a:pPr algn="ctr"/>
            <a:r>
              <a:rPr lang="en-US" sz="2700" dirty="0">
                <a:latin typeface="Gill Sans Light"/>
                <a:cs typeface="Gill Sans Light"/>
              </a:rPr>
              <a:t>with city agencies and organizations </a:t>
            </a:r>
          </a:p>
          <a:p>
            <a:pPr algn="ctr"/>
            <a:r>
              <a:rPr lang="en-US" sz="2700" dirty="0">
                <a:latin typeface="Gill Sans Light"/>
                <a:cs typeface="Gill Sans Light"/>
              </a:rPr>
              <a:t>(DSNY, Parks Department…)</a:t>
            </a:r>
          </a:p>
          <a:p>
            <a:pPr algn="ctr"/>
            <a:r>
              <a:rPr lang="en-US" sz="2700" dirty="0">
                <a:solidFill>
                  <a:srgbClr val="FF0000"/>
                </a:solidFill>
                <a:latin typeface="Gill Sans Light"/>
                <a:cs typeface="Gill Sans Light"/>
              </a:rPr>
              <a:t>[ENYF Healthy Soil Initiative, NYCCP PAR]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29800" y="7603662"/>
            <a:ext cx="462171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00" dirty="0">
                <a:latin typeface="Gill Sans Light"/>
                <a:cs typeface="Gill Sans Light"/>
              </a:rPr>
              <a:t>Continue to quantify volumetric </a:t>
            </a:r>
          </a:p>
          <a:p>
            <a:pPr algn="ctr"/>
            <a:r>
              <a:rPr lang="en-US" sz="2700" dirty="0">
                <a:latin typeface="Gill Sans Light"/>
                <a:cs typeface="Gill Sans Light"/>
              </a:rPr>
              <a:t>soil exchanges and </a:t>
            </a:r>
          </a:p>
          <a:p>
            <a:pPr algn="ctr"/>
            <a:r>
              <a:rPr lang="en-US" sz="2700" dirty="0">
                <a:latin typeface="Gill Sans Light"/>
                <a:cs typeface="Gill Sans Light"/>
              </a:rPr>
              <a:t>surface contaminant covers </a:t>
            </a:r>
          </a:p>
          <a:p>
            <a:pPr algn="ctr"/>
            <a:r>
              <a:rPr lang="en-US" sz="2700" dirty="0">
                <a:latin typeface="Gill Sans Light"/>
                <a:cs typeface="Gill Sans Light"/>
              </a:rPr>
              <a:t>over space and time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062884" y="7395911"/>
            <a:ext cx="756258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00" dirty="0">
                <a:latin typeface="Gill Sans Light"/>
                <a:cs typeface="Gill Sans Light"/>
              </a:rPr>
              <a:t>Support policy, infrastructure, </a:t>
            </a:r>
          </a:p>
          <a:p>
            <a:pPr algn="ctr"/>
            <a:r>
              <a:rPr lang="en-US" sz="2700" dirty="0">
                <a:latin typeface="Gill Sans Light"/>
                <a:cs typeface="Gill Sans Light"/>
              </a:rPr>
              <a:t>and funding for self-sustaining </a:t>
            </a:r>
          </a:p>
          <a:p>
            <a:pPr algn="ctr"/>
            <a:r>
              <a:rPr lang="en-US" sz="2700" dirty="0">
                <a:latin typeface="Gill Sans Light"/>
                <a:cs typeface="Gill Sans Light"/>
              </a:rPr>
              <a:t>soil distribution and </a:t>
            </a:r>
          </a:p>
          <a:p>
            <a:pPr algn="ctr"/>
            <a:r>
              <a:rPr lang="en-US" sz="2700" dirty="0">
                <a:latin typeface="Gill Sans Light"/>
                <a:cs typeface="Gill Sans Light"/>
              </a:rPr>
              <a:t>education system </a:t>
            </a:r>
          </a:p>
          <a:p>
            <a:pPr algn="ctr"/>
            <a:r>
              <a:rPr lang="en-US" sz="2700" dirty="0">
                <a:latin typeface="Gill Sans Light"/>
                <a:cs typeface="Gill Sans Light"/>
              </a:rPr>
              <a:t>in NYC and other collaborating regions</a:t>
            </a:r>
          </a:p>
          <a:p>
            <a:pPr algn="ctr"/>
            <a:r>
              <a:rPr lang="en-US" sz="2700" dirty="0">
                <a:solidFill>
                  <a:srgbClr val="FF0000"/>
                </a:solidFill>
                <a:latin typeface="Gill Sans Light"/>
                <a:cs typeface="Gill Sans Light"/>
              </a:rPr>
              <a:t>[OER’s Stockpile, International </a:t>
            </a:r>
            <a:r>
              <a:rPr lang="en-US" sz="2700" i="1" dirty="0" err="1">
                <a:solidFill>
                  <a:srgbClr val="FF0000"/>
                </a:solidFill>
                <a:latin typeface="Gill Sans Light"/>
                <a:cs typeface="Gill Sans Light"/>
              </a:rPr>
              <a:t>Technosol</a:t>
            </a:r>
            <a:r>
              <a:rPr lang="en-US" sz="2700" dirty="0">
                <a:solidFill>
                  <a:srgbClr val="FF0000"/>
                </a:solidFill>
                <a:latin typeface="Gill Sans Light"/>
                <a:cs typeface="Gill Sans Light"/>
              </a:rPr>
              <a:t> Commission]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ABCC34C9-2436-C0C5-12F5-B785EFECDB43}"/>
              </a:ext>
            </a:extLst>
          </p:cNvPr>
          <p:cNvSpPr txBox="1"/>
          <p:nvPr/>
        </p:nvSpPr>
        <p:spPr>
          <a:xfrm>
            <a:off x="609600" y="500786"/>
            <a:ext cx="17335500" cy="6194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840" dirty="0">
                <a:solidFill>
                  <a:srgbClr val="000000"/>
                </a:solidFill>
                <a:latin typeface="Now Bold"/>
              </a:rPr>
              <a:t>CURRENT EXPERIMENTS CONSTRUCTING SOIL IN NYC</a:t>
            </a:r>
          </a:p>
        </p:txBody>
      </p:sp>
    </p:spTree>
    <p:extLst>
      <p:ext uri="{BB962C8B-B14F-4D97-AF65-F5344CB8AC3E}">
        <p14:creationId xmlns:p14="http://schemas.microsoft.com/office/powerpoint/2010/main" val="413998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>
            <a:extLst>
              <a:ext uri="{FF2B5EF4-FFF2-40B4-BE49-F238E27FC236}">
                <a16:creationId xmlns:a16="http://schemas.microsoft.com/office/drawing/2014/main" id="{CDB09CC0-20F6-3CFA-B256-683A3D664C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86" r="12864"/>
          <a:stretch>
            <a:fillRect/>
          </a:stretch>
        </p:blipFill>
        <p:spPr>
          <a:xfrm>
            <a:off x="6533589" y="5024620"/>
            <a:ext cx="2634465" cy="526238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028701" y="8246746"/>
            <a:ext cx="2945711" cy="944283"/>
            <a:chOff x="0" y="-76200"/>
            <a:chExt cx="3927613" cy="1259042"/>
          </a:xfrm>
        </p:grpSpPr>
        <p:sp>
          <p:nvSpPr>
            <p:cNvPr id="7" name="TextBox 7"/>
            <p:cNvSpPr txBox="1"/>
            <p:nvPr/>
          </p:nvSpPr>
          <p:spPr>
            <a:xfrm>
              <a:off x="0" y="722204"/>
              <a:ext cx="3927613" cy="4606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</a:pPr>
              <a:r>
                <a:rPr lang="en-US" sz="2100" spc="168">
                  <a:solidFill>
                    <a:srgbClr val="000000"/>
                  </a:solidFill>
                  <a:latin typeface="Montserrat"/>
                </a:rPr>
                <a:t>NYCHA Gardens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3927613" cy="8401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321"/>
                </a:lnSpc>
              </a:pPr>
              <a:r>
                <a:rPr lang="en-US" sz="3799" spc="304">
                  <a:solidFill>
                    <a:srgbClr val="000000"/>
                  </a:solidFill>
                  <a:latin typeface="Montserrat"/>
                </a:rPr>
                <a:t>&gt;100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1" y="6881495"/>
            <a:ext cx="2945711" cy="944283"/>
            <a:chOff x="0" y="-76200"/>
            <a:chExt cx="3927613" cy="1259042"/>
          </a:xfrm>
        </p:grpSpPr>
        <p:sp>
          <p:nvSpPr>
            <p:cNvPr id="10" name="TextBox 10"/>
            <p:cNvSpPr txBox="1"/>
            <p:nvPr/>
          </p:nvSpPr>
          <p:spPr>
            <a:xfrm>
              <a:off x="0" y="722204"/>
              <a:ext cx="3927613" cy="4606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</a:pPr>
              <a:r>
                <a:rPr lang="en-US" sz="2100" spc="168">
                  <a:solidFill>
                    <a:srgbClr val="000000"/>
                  </a:solidFill>
                  <a:latin typeface="Montserrat"/>
                </a:rPr>
                <a:t>School Gardens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3927613" cy="8401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321"/>
                </a:lnSpc>
              </a:pPr>
              <a:r>
                <a:rPr lang="en-US" sz="3799" spc="304">
                  <a:solidFill>
                    <a:srgbClr val="000000"/>
                  </a:solidFill>
                  <a:latin typeface="Montserrat"/>
                </a:rPr>
                <a:t>&gt;200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2" y="5516246"/>
            <a:ext cx="3477269" cy="944283"/>
            <a:chOff x="0" y="-76200"/>
            <a:chExt cx="4636359" cy="1259042"/>
          </a:xfrm>
        </p:grpSpPr>
        <p:sp>
          <p:nvSpPr>
            <p:cNvPr id="13" name="TextBox 13"/>
            <p:cNvSpPr txBox="1"/>
            <p:nvPr/>
          </p:nvSpPr>
          <p:spPr>
            <a:xfrm>
              <a:off x="0" y="722204"/>
              <a:ext cx="4636359" cy="4606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</a:pPr>
              <a:r>
                <a:rPr lang="en-US" sz="2100" spc="168">
                  <a:solidFill>
                    <a:srgbClr val="000000"/>
                  </a:solidFill>
                  <a:latin typeface="Montserrat"/>
                </a:rPr>
                <a:t>Community Gardens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76200"/>
              <a:ext cx="4636359" cy="8401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321"/>
                </a:lnSpc>
              </a:pPr>
              <a:r>
                <a:rPr lang="en-US" sz="3799" spc="304">
                  <a:solidFill>
                    <a:srgbClr val="000000"/>
                  </a:solidFill>
                  <a:latin typeface="Montserrat"/>
                </a:rPr>
                <a:t>&gt;500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28701" y="4150996"/>
            <a:ext cx="2945711" cy="944283"/>
            <a:chOff x="0" y="-76200"/>
            <a:chExt cx="3927613" cy="1259042"/>
          </a:xfrm>
        </p:grpSpPr>
        <p:sp>
          <p:nvSpPr>
            <p:cNvPr id="16" name="TextBox 16"/>
            <p:cNvSpPr txBox="1"/>
            <p:nvPr/>
          </p:nvSpPr>
          <p:spPr>
            <a:xfrm>
              <a:off x="0" y="722204"/>
              <a:ext cx="3927613" cy="4606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</a:pPr>
              <a:r>
                <a:rPr lang="en-US" sz="2100" spc="168">
                  <a:solidFill>
                    <a:srgbClr val="000000"/>
                  </a:solidFill>
                  <a:latin typeface="Montserrat"/>
                </a:rPr>
                <a:t>Urban Farms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76200"/>
              <a:ext cx="3927613" cy="8401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321"/>
                </a:lnSpc>
              </a:pPr>
              <a:r>
                <a:rPr lang="en-US" sz="3799" spc="304">
                  <a:solidFill>
                    <a:srgbClr val="000000"/>
                  </a:solidFill>
                  <a:latin typeface="Montserrat"/>
                </a:rPr>
                <a:t>32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4329529" y="366823"/>
            <a:ext cx="3212782" cy="10989450"/>
            <a:chOff x="-1" y="-76200"/>
            <a:chExt cx="4283710" cy="14652602"/>
          </a:xfrm>
        </p:grpSpPr>
        <p:sp>
          <p:nvSpPr>
            <p:cNvPr id="19" name="TextBox 19"/>
            <p:cNvSpPr txBox="1"/>
            <p:nvPr/>
          </p:nvSpPr>
          <p:spPr>
            <a:xfrm>
              <a:off x="-1" y="390295"/>
              <a:ext cx="4283709" cy="141861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06"/>
                </a:lnSpc>
              </a:pPr>
              <a:r>
                <a:rPr lang="en-US" sz="2291" spc="103" dirty="0">
                  <a:solidFill>
                    <a:srgbClr val="000000"/>
                  </a:solidFill>
                  <a:latin typeface="Montserrat" pitchFamily="2" charset="77"/>
                </a:rPr>
                <a:t>DSNY / NYC Compost Project Hosted by Earth Matter</a:t>
              </a:r>
            </a:p>
            <a:p>
              <a:pPr>
                <a:lnSpc>
                  <a:spcPts val="3206"/>
                </a:lnSpc>
              </a:pPr>
              <a:endParaRPr lang="en-US" sz="2291" spc="103" dirty="0">
                <a:solidFill>
                  <a:srgbClr val="000000"/>
                </a:solidFill>
                <a:latin typeface="Montserrat" pitchFamily="2" charset="77"/>
              </a:endParaRPr>
            </a:p>
            <a:p>
              <a:pPr>
                <a:lnSpc>
                  <a:spcPts val="3206"/>
                </a:lnSpc>
              </a:pPr>
              <a:r>
                <a:rPr lang="en-US" sz="2291" spc="183" dirty="0">
                  <a:solidFill>
                    <a:srgbClr val="000000"/>
                  </a:solidFill>
                  <a:latin typeface="Montserrat" pitchFamily="2" charset="77"/>
                </a:rPr>
                <a:t>NYC Mayor’s Office of </a:t>
              </a:r>
              <a:r>
                <a:rPr lang="en-US" sz="2291" spc="103" dirty="0">
                  <a:solidFill>
                    <a:srgbClr val="000000"/>
                  </a:solidFill>
                  <a:latin typeface="Montserrat" pitchFamily="2" charset="77"/>
                </a:rPr>
                <a:t>Environmental Remediation (OER)</a:t>
              </a:r>
            </a:p>
            <a:p>
              <a:pPr>
                <a:lnSpc>
                  <a:spcPts val="3206"/>
                </a:lnSpc>
              </a:pPr>
              <a:endParaRPr lang="en-US" sz="2291" spc="103" dirty="0">
                <a:solidFill>
                  <a:srgbClr val="000000"/>
                </a:solidFill>
                <a:latin typeface="Montserrat" pitchFamily="2" charset="77"/>
              </a:endParaRPr>
            </a:p>
            <a:p>
              <a:pPr>
                <a:lnSpc>
                  <a:spcPts val="3206"/>
                </a:lnSpc>
              </a:pPr>
              <a:r>
                <a:rPr lang="en-US" sz="2291" spc="103" dirty="0">
                  <a:solidFill>
                    <a:srgbClr val="000000"/>
                  </a:solidFill>
                  <a:latin typeface="Montserrat" pitchFamily="2" charset="77"/>
                </a:rPr>
                <a:t>CUNY, Cornell, Columbia</a:t>
              </a:r>
            </a:p>
            <a:p>
              <a:pPr>
                <a:lnSpc>
                  <a:spcPts val="3206"/>
                </a:lnSpc>
              </a:pPr>
              <a:endParaRPr lang="en-US" sz="2291" spc="103" dirty="0">
                <a:solidFill>
                  <a:srgbClr val="000000"/>
                </a:solidFill>
                <a:latin typeface="Montserrat" pitchFamily="2" charset="77"/>
              </a:endParaRPr>
            </a:p>
            <a:p>
              <a:pPr>
                <a:lnSpc>
                  <a:spcPts val="3206"/>
                </a:lnSpc>
              </a:pPr>
              <a:r>
                <a:rPr lang="en-US" sz="2291" spc="183" dirty="0">
                  <a:solidFill>
                    <a:srgbClr val="000000"/>
                  </a:solidFill>
                  <a:latin typeface="Montserrat" pitchFamily="2" charset="77"/>
                </a:rPr>
                <a:t>NYC Parks / GreenThumb</a:t>
              </a:r>
            </a:p>
            <a:p>
              <a:pPr>
                <a:lnSpc>
                  <a:spcPts val="3206"/>
                </a:lnSpc>
              </a:pPr>
              <a:endParaRPr lang="en-US" sz="2291" spc="183" dirty="0">
                <a:solidFill>
                  <a:srgbClr val="000000"/>
                </a:solidFill>
                <a:latin typeface="Montserrat" pitchFamily="2" charset="77"/>
              </a:endParaRPr>
            </a:p>
            <a:p>
              <a:pPr>
                <a:lnSpc>
                  <a:spcPts val="3206"/>
                </a:lnSpc>
              </a:pPr>
              <a:r>
                <a:rPr lang="en-US" sz="2291" spc="183" dirty="0">
                  <a:solidFill>
                    <a:srgbClr val="000000"/>
                  </a:solidFill>
                  <a:latin typeface="Montserrat" pitchFamily="2" charset="77"/>
                </a:rPr>
                <a:t>NYS DOH</a:t>
              </a:r>
            </a:p>
            <a:p>
              <a:pPr>
                <a:lnSpc>
                  <a:spcPts val="3206"/>
                </a:lnSpc>
              </a:pPr>
              <a:endParaRPr lang="en-US" sz="2291" spc="183" dirty="0">
                <a:solidFill>
                  <a:srgbClr val="000000"/>
                </a:solidFill>
                <a:latin typeface="Montserrat" pitchFamily="2" charset="77"/>
              </a:endParaRPr>
            </a:p>
            <a:p>
              <a:pPr>
                <a:lnSpc>
                  <a:spcPts val="3206"/>
                </a:lnSpc>
              </a:pPr>
              <a:r>
                <a:rPr lang="en-US" sz="2291" spc="183" dirty="0">
                  <a:solidFill>
                    <a:srgbClr val="000000"/>
                  </a:solidFill>
                  <a:latin typeface="Montserrat" pitchFamily="2" charset="77"/>
                </a:rPr>
                <a:t>NYCHA</a:t>
              </a:r>
            </a:p>
            <a:p>
              <a:pPr>
                <a:lnSpc>
                  <a:spcPts val="3206"/>
                </a:lnSpc>
              </a:pPr>
              <a:endParaRPr lang="en-US" sz="2291" spc="183" dirty="0">
                <a:solidFill>
                  <a:srgbClr val="000000"/>
                </a:solidFill>
                <a:latin typeface="Montserrat" pitchFamily="2" charset="77"/>
              </a:endParaRPr>
            </a:p>
            <a:p>
              <a:pPr>
                <a:lnSpc>
                  <a:spcPts val="3206"/>
                </a:lnSpc>
              </a:pPr>
              <a:r>
                <a:rPr lang="en-US" sz="2291" spc="183" dirty="0">
                  <a:solidFill>
                    <a:srgbClr val="000000"/>
                  </a:solidFill>
                  <a:latin typeface="Montserrat" pitchFamily="2" charset="77"/>
                </a:rPr>
                <a:t>NYBG, BBG, QBG, Snug Harbor</a:t>
              </a:r>
            </a:p>
            <a:p>
              <a:pPr>
                <a:lnSpc>
                  <a:spcPts val="3206"/>
                </a:lnSpc>
              </a:pPr>
              <a:endParaRPr lang="en-US" sz="2291" spc="183" dirty="0">
                <a:solidFill>
                  <a:srgbClr val="000000"/>
                </a:solidFill>
                <a:latin typeface="Montserrat" pitchFamily="2" charset="77"/>
              </a:endParaRPr>
            </a:p>
            <a:p>
              <a:pPr>
                <a:lnSpc>
                  <a:spcPts val="3206"/>
                </a:lnSpc>
              </a:pPr>
              <a:r>
                <a:rPr lang="en-US" sz="2291" spc="183" dirty="0">
                  <a:solidFill>
                    <a:srgbClr val="000000"/>
                  </a:solidFill>
                  <a:latin typeface="Montserrat" pitchFamily="2" charset="77"/>
                </a:rPr>
                <a:t>&gt;20 Greening Orgs</a:t>
              </a:r>
            </a:p>
            <a:p>
              <a:pPr>
                <a:lnSpc>
                  <a:spcPts val="3206"/>
                </a:lnSpc>
              </a:pPr>
              <a:endParaRPr lang="en-US" sz="2291" spc="183" dirty="0">
                <a:solidFill>
                  <a:srgbClr val="000000"/>
                </a:solidFill>
                <a:latin typeface="Montserrat"/>
              </a:endParaRPr>
            </a:p>
            <a:p>
              <a:pPr>
                <a:lnSpc>
                  <a:spcPts val="3206"/>
                </a:lnSpc>
              </a:pPr>
              <a:endParaRPr lang="en-US" sz="2291" spc="183" dirty="0">
                <a:solidFill>
                  <a:srgbClr val="000000"/>
                </a:solidFill>
                <a:latin typeface="Montserrat"/>
              </a:endParaRPr>
            </a:p>
            <a:p>
              <a:pPr>
                <a:lnSpc>
                  <a:spcPts val="3206"/>
                </a:lnSpc>
              </a:pPr>
              <a:endParaRPr lang="en-US" sz="2291" spc="183" dirty="0">
                <a:solidFill>
                  <a:srgbClr val="000000"/>
                </a:solidFill>
                <a:latin typeface="Montserrat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76200"/>
              <a:ext cx="4283709" cy="8250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802"/>
                </a:lnSpc>
              </a:pPr>
              <a:endParaRPr/>
            </a:p>
          </p:txBody>
        </p:sp>
      </p:grpSp>
      <p:sp>
        <p:nvSpPr>
          <p:cNvPr id="21" name="TextBox 4">
            <a:extLst>
              <a:ext uri="{FF2B5EF4-FFF2-40B4-BE49-F238E27FC236}">
                <a16:creationId xmlns:a16="http://schemas.microsoft.com/office/drawing/2014/main" id="{1DD3A9E6-8EFA-04D1-186A-DFCA6202B547}"/>
              </a:ext>
            </a:extLst>
          </p:cNvPr>
          <p:cNvSpPr txBox="1"/>
          <p:nvPr/>
        </p:nvSpPr>
        <p:spPr>
          <a:xfrm>
            <a:off x="545874" y="963458"/>
            <a:ext cx="5832276" cy="12606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840" dirty="0">
                <a:solidFill>
                  <a:srgbClr val="000000"/>
                </a:solidFill>
                <a:latin typeface="Now Bold"/>
              </a:rPr>
              <a:t>RESEARCH COLLABORATORS</a:t>
            </a:r>
          </a:p>
        </p:txBody>
      </p:sp>
      <p:pic>
        <p:nvPicPr>
          <p:cNvPr id="25" name="Picture 24" descr="A picture containing ground, person, outdoor, people&#10;&#10;Description automatically generated">
            <a:extLst>
              <a:ext uri="{FF2B5EF4-FFF2-40B4-BE49-F238E27FC236}">
                <a16:creationId xmlns:a16="http://schemas.microsoft.com/office/drawing/2014/main" id="{D203822F-1722-8161-BF85-67F07C941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144" y="24714"/>
            <a:ext cx="3802924" cy="5070565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00039BB1-A0BF-F3F5-889D-64DE19AB7B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009" r="20995" b="18706"/>
          <a:stretch>
            <a:fillRect/>
          </a:stretch>
        </p:blipFill>
        <p:spPr>
          <a:xfrm>
            <a:off x="10338068" y="16380"/>
            <a:ext cx="3073132" cy="3750523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8731F68F-239F-F2C7-EFE6-2DF01617B4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306"/>
          <a:stretch/>
        </p:blipFill>
        <p:spPr>
          <a:xfrm>
            <a:off x="9040275" y="7230215"/>
            <a:ext cx="4370925" cy="3048452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163A48B5-9200-C95F-8197-5A09E9AEFCB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709801" y="3716422"/>
            <a:ext cx="4701399" cy="3537387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181364" y="552534"/>
            <a:ext cx="11461716" cy="1283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 spc="840" dirty="0">
                <a:solidFill>
                  <a:srgbClr val="000000"/>
                </a:solidFill>
                <a:latin typeface="Now Bold"/>
              </a:rPr>
              <a:t>MICROSCALE EXPERIMENTS: JUST SOIL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3BC6AD9E-5920-0CB0-EB93-FCE365EA59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7" b="2368"/>
          <a:stretch/>
        </p:blipFill>
        <p:spPr>
          <a:xfrm>
            <a:off x="3181364" y="2118668"/>
            <a:ext cx="11461716" cy="6447207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93CD5C92-35A2-8E8D-1183-E1403E0BED37}"/>
              </a:ext>
            </a:extLst>
          </p:cNvPr>
          <p:cNvSpPr txBox="1"/>
          <p:nvPr/>
        </p:nvSpPr>
        <p:spPr>
          <a:xfrm>
            <a:off x="3032261" y="8848324"/>
            <a:ext cx="12223477" cy="12067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2200" spc="840" dirty="0">
                <a:solidFill>
                  <a:srgbClr val="000000"/>
                </a:solidFill>
                <a:latin typeface="Now Bold"/>
              </a:rPr>
              <a:t>NYCHA Ravenswood, NYCCP Hosted by Big Reuse, NYS Ag and Markets Grant, CUNY, Cornell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E5BC29-C8B8-5C4B-AA92-BD3635753A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206" y="468915"/>
            <a:ext cx="9493041" cy="71197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F7E88C-AC29-FC42-AED2-8B0B5605E6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940" y="3276370"/>
            <a:ext cx="8550045" cy="641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297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next to a child&#13;&#10;&#13;&#10;Description automatically generated">
            <a:extLst>
              <a:ext uri="{FF2B5EF4-FFF2-40B4-BE49-F238E27FC236}">
                <a16:creationId xmlns:a16="http://schemas.microsoft.com/office/drawing/2014/main" id="{62691E70-902E-5444-BCEC-F1BB90A2E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75" y="0"/>
            <a:ext cx="771525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3740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89C15C-4165-8142-B34C-BB7F877CD0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2460" y="1603531"/>
            <a:ext cx="9290825" cy="6968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75748C-E578-824C-8572-9B45F4F20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37798" y="1601449"/>
            <a:ext cx="9274172" cy="69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629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FA68FA-E5CE-5E48-AFD5-B5879AB6C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10" y="0"/>
            <a:ext cx="13716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754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C463A6-0B80-FF44-871B-C278BF2B19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64"/>
          <a:stretch/>
        </p:blipFill>
        <p:spPr>
          <a:xfrm rot="5400000">
            <a:off x="4210314" y="122915"/>
            <a:ext cx="10287000" cy="1004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453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61A2E5-E028-8A46-BEFE-3BD51F2EB8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0500" y="1285875"/>
            <a:ext cx="10287000" cy="771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9068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6CFFCF-A9C2-A54B-AFB9-CDA99F41D5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0500" y="1285875"/>
            <a:ext cx="10287000" cy="771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8494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F8DABF-EB46-4D44-A63D-8ED8AB093F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316" y="0"/>
            <a:ext cx="13716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0200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13962B-BF04-D64B-BB73-2616F858AD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839" y="0"/>
            <a:ext cx="13716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591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40529" y="3791515"/>
            <a:ext cx="11006942" cy="365864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77625" y="1011433"/>
            <a:ext cx="16843593" cy="474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6"/>
              </a:lnSpc>
            </a:pPr>
            <a:r>
              <a:rPr lang="en-US" sz="3113" spc="622">
                <a:solidFill>
                  <a:srgbClr val="000000"/>
                </a:solidFill>
                <a:latin typeface="Now Bold"/>
              </a:rPr>
              <a:t>SYSTEMS THINKING / SYSTEMS MAPPING / SYSTEMS SCIENCE</a:t>
            </a:r>
          </a:p>
        </p:txBody>
      </p:sp>
    </p:spTree>
    <p:extLst>
      <p:ext uri="{BB962C8B-B14F-4D97-AF65-F5344CB8AC3E}">
        <p14:creationId xmlns:p14="http://schemas.microsoft.com/office/powerpoint/2010/main" val="19183070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9FE8A4-AEA8-E449-B97A-185EBF557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1525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6B980E-A048-304A-A0FD-CE470497DF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56"/>
          <a:stretch/>
        </p:blipFill>
        <p:spPr>
          <a:xfrm>
            <a:off x="8502446" y="0"/>
            <a:ext cx="978555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117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window&#13;&#10;&#13;&#10;Description automatically generated">
            <a:extLst>
              <a:ext uri="{FF2B5EF4-FFF2-40B4-BE49-F238E27FC236}">
                <a16:creationId xmlns:a16="http://schemas.microsoft.com/office/drawing/2014/main" id="{D5BDBB63-9DD9-E343-8422-69B4051AC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075" y="0"/>
            <a:ext cx="13716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8629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D023A4-DC5D-9146-9B8E-3DA1EA51F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95143" y="1285875"/>
            <a:ext cx="10287000" cy="7715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C8E04F-D3DF-1544-8414-AC94AB9A41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56" y="0"/>
            <a:ext cx="771525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3931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5BC996-6B3B-F041-94D5-77AE5E48A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0499" y="1285875"/>
            <a:ext cx="10287000" cy="771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9267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0500" y="0"/>
            <a:ext cx="10287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691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619F57-D591-0B4C-A529-8F1CB029A1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5461"/>
            <a:ext cx="18288000" cy="659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1819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B93FA5-7F55-9A41-BE65-1CE7DEF3B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6756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&#13;&#10;&#13;&#10;Description automatically generated">
            <a:extLst>
              <a:ext uri="{FF2B5EF4-FFF2-40B4-BE49-F238E27FC236}">
                <a16:creationId xmlns:a16="http://schemas.microsoft.com/office/drawing/2014/main" id="{D00009B8-A405-9F4D-B0C8-2BD79AEE6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75" y="0"/>
            <a:ext cx="771525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67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11E9CCE8-8D2A-9D4E-A97F-710ADBA33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997"/>
            <a:ext cx="18288000" cy="99790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E6714D-8CBA-9646-B292-B7CFFC9CA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1726" y="1320797"/>
            <a:ext cx="2387090" cy="190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019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3638" y="1384437"/>
            <a:ext cx="9173546" cy="68801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62439" y="1384436"/>
            <a:ext cx="9173541" cy="688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280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2F95621-0513-FE78-4004-F24F68038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862" y="1"/>
            <a:ext cx="15854276" cy="10286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7E6264-E03D-CFAE-6722-ABEF261C9078}"/>
              </a:ext>
            </a:extLst>
          </p:cNvPr>
          <p:cNvSpPr txBox="1"/>
          <p:nvPr/>
        </p:nvSpPr>
        <p:spPr>
          <a:xfrm>
            <a:off x="5791200" y="571500"/>
            <a:ext cx="8445726" cy="6194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840" dirty="0">
                <a:solidFill>
                  <a:srgbClr val="000000"/>
                </a:solidFill>
                <a:latin typeface="Now Bold"/>
              </a:rPr>
              <a:t>RESEARCH OVERVIEW</a:t>
            </a:r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B8BAF36-CB75-D037-70E2-606A75527A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0" t="20630" r="13190" b="20629"/>
          <a:stretch/>
        </p:blipFill>
        <p:spPr>
          <a:xfrm>
            <a:off x="12801600" y="7505700"/>
            <a:ext cx="5225143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9496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9156" y="1677142"/>
            <a:ext cx="8954471" cy="67158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35124" y="1657469"/>
            <a:ext cx="8976953" cy="673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704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5436" y="1637141"/>
            <a:ext cx="9266841" cy="69501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89613" y="1653554"/>
            <a:ext cx="9273780" cy="695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0641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0007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outdoor, snow&#10;&#10;Description automatically generated">
            <a:extLst>
              <a:ext uri="{FF2B5EF4-FFF2-40B4-BE49-F238E27FC236}">
                <a16:creationId xmlns:a16="http://schemas.microsoft.com/office/drawing/2014/main" id="{4B76FC7C-A897-3A48-97CA-CBE046AD8B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88" r="1" b="1"/>
          <a:stretch/>
        </p:blipFill>
        <p:spPr>
          <a:xfrm>
            <a:off x="7514258" y="15"/>
            <a:ext cx="10773743" cy="10286985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E3F407E2-7AAB-8A04-E5BD-5442DB826216}"/>
              </a:ext>
            </a:extLst>
          </p:cNvPr>
          <p:cNvSpPr txBox="1"/>
          <p:nvPr/>
        </p:nvSpPr>
        <p:spPr>
          <a:xfrm>
            <a:off x="1076731" y="647700"/>
            <a:ext cx="6135967" cy="5772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4200" spc="840" dirty="0">
                <a:solidFill>
                  <a:srgbClr val="000000"/>
                </a:solidFill>
                <a:latin typeface="Now Bold"/>
              </a:rPr>
              <a:t>MESOSCALE EXPERIMENTS:</a:t>
            </a:r>
          </a:p>
          <a:p>
            <a:pPr>
              <a:lnSpc>
                <a:spcPts val="5040"/>
              </a:lnSpc>
            </a:pPr>
            <a:r>
              <a:rPr lang="en-US" sz="4200" spc="840" dirty="0">
                <a:solidFill>
                  <a:srgbClr val="000000"/>
                </a:solidFill>
                <a:latin typeface="Now Bold"/>
              </a:rPr>
              <a:t>EAST NEW YORK FARMS HEALTHY SOILS INITIATIVE / SOIL DISTRIBUTION NETWORK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9147FE4E-1821-28C0-851F-C91435BC994D}"/>
              </a:ext>
            </a:extLst>
          </p:cNvPr>
          <p:cNvSpPr txBox="1"/>
          <p:nvPr/>
        </p:nvSpPr>
        <p:spPr>
          <a:xfrm>
            <a:off x="1064290" y="7124700"/>
            <a:ext cx="6135967" cy="1840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2000" spc="840" dirty="0">
                <a:solidFill>
                  <a:srgbClr val="000000"/>
                </a:solidFill>
                <a:latin typeface="Now Bold"/>
              </a:rPr>
              <a:t>East New York Farms, NYS DEC EJ Grant, OER, DSNY, CUNY, Cornell</a:t>
            </a:r>
          </a:p>
        </p:txBody>
      </p:sp>
    </p:spTree>
    <p:extLst>
      <p:ext uri="{BB962C8B-B14F-4D97-AF65-F5344CB8AC3E}">
        <p14:creationId xmlns:p14="http://schemas.microsoft.com/office/powerpoint/2010/main" val="320671613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building, table, dirt&#10;&#10;Description automatically generated">
            <a:extLst>
              <a:ext uri="{FF2B5EF4-FFF2-40B4-BE49-F238E27FC236}">
                <a16:creationId xmlns:a16="http://schemas.microsoft.com/office/drawing/2014/main" id="{907E0540-9BCA-3F48-A475-4EF035B47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5945"/>
            <a:ext cx="18288000" cy="547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9573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uck parked on the side of a dirt road&#13;&#10;&#13;&#10;Description automatically generated">
            <a:extLst>
              <a:ext uri="{FF2B5EF4-FFF2-40B4-BE49-F238E27FC236}">
                <a16:creationId xmlns:a16="http://schemas.microsoft.com/office/drawing/2014/main" id="{4CDA506F-636C-9249-8709-C8B50D70C2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3208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iraffe standing in the dirt&#13;&#10;&#13;&#10;Description automatically generated">
            <a:extLst>
              <a:ext uri="{FF2B5EF4-FFF2-40B4-BE49-F238E27FC236}">
                <a16:creationId xmlns:a16="http://schemas.microsoft.com/office/drawing/2014/main" id="{D53A840B-7B3D-9547-B08D-92504FA0E5B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198" y="676304"/>
            <a:ext cx="6700788" cy="8934386"/>
          </a:xfrm>
        </p:spPr>
      </p:pic>
      <p:pic>
        <p:nvPicPr>
          <p:cNvPr id="8" name="Content Placeholder 7" descr="A tractor on a dirt road&#13;&#10;&#13;&#10;Description automatically generated">
            <a:extLst>
              <a:ext uri="{FF2B5EF4-FFF2-40B4-BE49-F238E27FC236}">
                <a16:creationId xmlns:a16="http://schemas.microsoft.com/office/drawing/2014/main" id="{381BA86D-EB62-5340-8A4D-8F8EBBBB4B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015" y="676304"/>
            <a:ext cx="6700790" cy="8934387"/>
          </a:xfrm>
        </p:spPr>
      </p:pic>
    </p:spTree>
    <p:extLst>
      <p:ext uri="{BB962C8B-B14F-4D97-AF65-F5344CB8AC3E}">
        <p14:creationId xmlns:p14="http://schemas.microsoft.com/office/powerpoint/2010/main" val="36273224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track, building&#10;&#10;Description automatically generated">
            <a:extLst>
              <a:ext uri="{FF2B5EF4-FFF2-40B4-BE49-F238E27FC236}">
                <a16:creationId xmlns:a16="http://schemas.microsoft.com/office/drawing/2014/main" id="{A661D722-0894-4C4E-A0DA-CCF66E11B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5293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track, train&#10;&#10;Description automatically generated">
            <a:extLst>
              <a:ext uri="{FF2B5EF4-FFF2-40B4-BE49-F238E27FC236}">
                <a16:creationId xmlns:a16="http://schemas.microsoft.com/office/drawing/2014/main" id="{E568780A-16D9-7C4B-9401-2425E679F7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152"/>
            <a:ext cx="18288000" cy="932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6930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mountain, building, dirt&#10;&#10;Description automatically generated">
            <a:extLst>
              <a:ext uri="{FF2B5EF4-FFF2-40B4-BE49-F238E27FC236}">
                <a16:creationId xmlns:a16="http://schemas.microsoft.com/office/drawing/2014/main" id="{48F9247B-AAED-2741-948A-29087569F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54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0344225" y="7879830"/>
            <a:ext cx="7189261" cy="2254765"/>
            <a:chOff x="-913088" y="-283824"/>
            <a:chExt cx="9585677" cy="3006348"/>
          </a:xfrm>
        </p:grpSpPr>
        <p:sp>
          <p:nvSpPr>
            <p:cNvPr id="10" name="TextBox 10"/>
            <p:cNvSpPr txBox="1"/>
            <p:nvPr/>
          </p:nvSpPr>
          <p:spPr>
            <a:xfrm>
              <a:off x="-449487" y="774302"/>
              <a:ext cx="9122076" cy="19482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</a:pPr>
              <a:r>
                <a:rPr lang="en-US" sz="2100" spc="168" dirty="0">
                  <a:solidFill>
                    <a:srgbClr val="000000"/>
                  </a:solidFill>
                  <a:latin typeface="Montserrat"/>
                </a:rPr>
                <a:t>Agriculture’s “slow ignition of Earth’s largest surficial reservoir of carbon” – capable of driving large positive feedbacks, accelerating climate change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-913088" y="-283824"/>
              <a:ext cx="7776365" cy="8401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321"/>
                </a:lnSpc>
              </a:pPr>
              <a:r>
                <a:rPr lang="en-US" sz="3799" spc="304" dirty="0">
                  <a:solidFill>
                    <a:srgbClr val="000000"/>
                  </a:solidFill>
                  <a:latin typeface="Montserrat"/>
                </a:rPr>
                <a:t>Carbon emissions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344225" y="5565493"/>
            <a:ext cx="5504887" cy="1680082"/>
            <a:chOff x="0" y="-76200"/>
            <a:chExt cx="7339850" cy="2240106"/>
          </a:xfrm>
        </p:grpSpPr>
        <p:sp>
          <p:nvSpPr>
            <p:cNvPr id="13" name="TextBox 13"/>
            <p:cNvSpPr txBox="1"/>
            <p:nvPr/>
          </p:nvSpPr>
          <p:spPr>
            <a:xfrm>
              <a:off x="410575" y="1207406"/>
              <a:ext cx="6416583" cy="9565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</a:pPr>
              <a:r>
                <a:rPr lang="en-US" sz="2100" spc="168" dirty="0">
                  <a:solidFill>
                    <a:srgbClr val="000000"/>
                  </a:solidFill>
                  <a:latin typeface="Montserrat"/>
                </a:rPr>
                <a:t>Orders of magnitude faster than it is replenished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76200"/>
              <a:ext cx="7339850" cy="8401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321"/>
                </a:lnSpc>
              </a:pPr>
              <a:r>
                <a:rPr lang="en-US" sz="3799" spc="304" dirty="0">
                  <a:solidFill>
                    <a:srgbClr val="000000"/>
                  </a:solidFill>
                  <a:latin typeface="Montserrat"/>
                </a:rPr>
                <a:t>Erosion of soil 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378485" y="3153758"/>
            <a:ext cx="9824014" cy="2052044"/>
            <a:chOff x="-449486" y="-2169689"/>
            <a:chExt cx="13098680" cy="2736054"/>
          </a:xfrm>
        </p:grpSpPr>
        <p:sp>
          <p:nvSpPr>
            <p:cNvPr id="16" name="TextBox 16"/>
            <p:cNvSpPr txBox="1"/>
            <p:nvPr/>
          </p:nvSpPr>
          <p:spPr>
            <a:xfrm>
              <a:off x="-233194" y="-885998"/>
              <a:ext cx="7132596" cy="14523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</a:pPr>
              <a:r>
                <a:rPr lang="en-US" sz="2100" spc="168" dirty="0">
                  <a:solidFill>
                    <a:srgbClr val="000000"/>
                  </a:solidFill>
                  <a:latin typeface="Montserrat"/>
                </a:rPr>
                <a:t>Controlled by balance of inputs and losses of nutrients and carbon Farms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-449486" y="-2169689"/>
              <a:ext cx="13098680" cy="84022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321"/>
                </a:lnSpc>
              </a:pPr>
              <a:r>
                <a:rPr lang="en-US" sz="3799" spc="304" dirty="0">
                  <a:solidFill>
                    <a:srgbClr val="000000"/>
                  </a:solidFill>
                  <a:latin typeface="Montserrat"/>
                </a:rPr>
                <a:t>Stability of soil systems</a:t>
              </a:r>
            </a:p>
          </p:txBody>
        </p:sp>
      </p:grpSp>
      <p:sp>
        <p:nvSpPr>
          <p:cNvPr id="21" name="TextBox 4">
            <a:extLst>
              <a:ext uri="{FF2B5EF4-FFF2-40B4-BE49-F238E27FC236}">
                <a16:creationId xmlns:a16="http://schemas.microsoft.com/office/drawing/2014/main" id="{1DD3A9E6-8EFA-04D1-186A-DFCA6202B547}"/>
              </a:ext>
            </a:extLst>
          </p:cNvPr>
          <p:cNvSpPr txBox="1"/>
          <p:nvPr/>
        </p:nvSpPr>
        <p:spPr>
          <a:xfrm>
            <a:off x="525092" y="492661"/>
            <a:ext cx="9512526" cy="19018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840" dirty="0">
                <a:solidFill>
                  <a:srgbClr val="000000"/>
                </a:solidFill>
                <a:latin typeface="Now Bold"/>
              </a:rPr>
              <a:t>Human security has and will continue to rely on Earth’s diverse soil resources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D54E10-73E6-2972-63E2-DA0261821CC5}"/>
              </a:ext>
            </a:extLst>
          </p:cNvPr>
          <p:cNvSpPr txBox="1"/>
          <p:nvPr/>
        </p:nvSpPr>
        <p:spPr>
          <a:xfrm>
            <a:off x="1081903" y="3155686"/>
            <a:ext cx="7765473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Light" panose="020B0402020203020204" pitchFamily="34" charset="77"/>
              </a:rPr>
              <a:t>Yet we have now exploited the planet’s most productive soils.</a:t>
            </a:r>
          </a:p>
          <a:p>
            <a:endParaRPr lang="en-US" sz="2400" dirty="0">
              <a:latin typeface="Avenir Light" panose="020B0402020203020204" pitchFamily="34" charset="77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venir Light" panose="020B0402020203020204" pitchFamily="34" charset="77"/>
              </a:rPr>
              <a:t>Soil erosion greatly exceeds rates of production in many agricultural regions.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latin typeface="Avenir Light" panose="020B0402020203020204" pitchFamily="34" charset="77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venir Light" panose="020B0402020203020204" pitchFamily="34" charset="77"/>
              </a:rPr>
              <a:t>Nitrogen produced by fossil fuel and geological reservoirs of other fertilizers are headed toward possible scarcity, increased cost, and/or geopolitical conflict.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latin typeface="Avenir Light" panose="020B0402020203020204" pitchFamily="34" charset="77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venir Light" panose="020B0402020203020204" pitchFamily="34" charset="77"/>
              </a:rPr>
              <a:t>Climate change is accelerating the microbial release of greenhouse gases from soil organic matter and will likely play a large role in our near-term climate future. </a:t>
            </a:r>
          </a:p>
          <a:p>
            <a:endParaRPr lang="en-US" sz="2400" b="1" dirty="0">
              <a:latin typeface="Avenir Light" panose="020B0402020203020204" pitchFamily="34" charset="77"/>
            </a:endParaRPr>
          </a:p>
          <a:p>
            <a:r>
              <a:rPr lang="en-US" sz="2400" b="1" dirty="0">
                <a:latin typeface="Avenir Light" panose="020B0402020203020204" pitchFamily="34" charset="77"/>
              </a:rPr>
              <a:t>The direct and indirect response of soils to past and future human activities will play a major role in human prosperity and survival.</a:t>
            </a:r>
          </a:p>
          <a:p>
            <a:endParaRPr lang="en-US" dirty="0"/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F4C41E2-1854-0294-87F6-073F8C432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821" y="294527"/>
            <a:ext cx="5291239" cy="271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5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, table, sitting&#10;&#10;Description automatically generated">
            <a:extLst>
              <a:ext uri="{FF2B5EF4-FFF2-40B4-BE49-F238E27FC236}">
                <a16:creationId xmlns:a16="http://schemas.microsoft.com/office/drawing/2014/main" id="{0EA4ED12-34B0-8546-A068-364BEE25B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5" y="0"/>
            <a:ext cx="771525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7987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in a field&#10;&#10;Description automatically generated">
            <a:extLst>
              <a:ext uri="{FF2B5EF4-FFF2-40B4-BE49-F238E27FC236}">
                <a16:creationId xmlns:a16="http://schemas.microsoft.com/office/drawing/2014/main" id="{8FFACEB3-57B3-9547-838D-36F19A574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9124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outdoor, ground, dirt&#10;&#10;Description automatically generated">
            <a:extLst>
              <a:ext uri="{FF2B5EF4-FFF2-40B4-BE49-F238E27FC236}">
                <a16:creationId xmlns:a16="http://schemas.microsoft.com/office/drawing/2014/main" id="{95FD4FC7-33E0-E84D-9B34-0BE88D6260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2"/>
          <a:stretch/>
        </p:blipFill>
        <p:spPr>
          <a:xfrm>
            <a:off x="3429000" y="337266"/>
            <a:ext cx="12172920" cy="961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396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27073" y="3096881"/>
            <a:ext cx="16819027" cy="511578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839152"/>
            <a:ext cx="6135967" cy="128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4200" spc="840" dirty="0">
                <a:solidFill>
                  <a:srgbClr val="000000"/>
                </a:solidFill>
                <a:latin typeface="Now Bold"/>
              </a:rPr>
              <a:t>MACROSCALE EXPERIMENTS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430300" y="887029"/>
            <a:ext cx="8526224" cy="1234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12"/>
              </a:lnSpc>
            </a:pPr>
            <a:r>
              <a:rPr lang="en-US" sz="3508" spc="350" dirty="0">
                <a:solidFill>
                  <a:srgbClr val="000000"/>
                </a:solidFill>
                <a:latin typeface="Now Bold Bold"/>
              </a:rPr>
              <a:t>NYC OER’S CLEAN SOIL BANK (CSB) STOCKPILE, EAST NY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9875" b="19875"/>
          <a:stretch>
            <a:fillRect/>
          </a:stretch>
        </p:blipFill>
        <p:spPr>
          <a:xfrm>
            <a:off x="1028700" y="699077"/>
            <a:ext cx="8531247" cy="38549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2466" r="12466"/>
          <a:stretch>
            <a:fillRect/>
          </a:stretch>
        </p:blipFill>
        <p:spPr>
          <a:xfrm>
            <a:off x="13799369" y="699077"/>
            <a:ext cx="3858420" cy="38549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12533" b="12533"/>
          <a:stretch>
            <a:fillRect/>
          </a:stretch>
        </p:blipFill>
        <p:spPr>
          <a:xfrm>
            <a:off x="9750447" y="5706760"/>
            <a:ext cx="3858420" cy="38549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8193" r="8193"/>
          <a:stretch>
            <a:fillRect/>
          </a:stretch>
        </p:blipFill>
        <p:spPr>
          <a:xfrm>
            <a:off x="6531141" y="4731853"/>
            <a:ext cx="3028806" cy="482989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t="3058" b="3058"/>
          <a:stretch>
            <a:fillRect/>
          </a:stretch>
        </p:blipFill>
        <p:spPr>
          <a:xfrm>
            <a:off x="13799369" y="4731853"/>
            <a:ext cx="3858420" cy="482989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t="3058" b="3058"/>
          <a:stretch>
            <a:fillRect/>
          </a:stretch>
        </p:blipFill>
        <p:spPr>
          <a:xfrm>
            <a:off x="9750447" y="699077"/>
            <a:ext cx="3858420" cy="482989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28700" y="4731853"/>
            <a:ext cx="5202629" cy="3731780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E0059446-E43F-984D-87DD-A14AA1E4C41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5933488" y="-1865890"/>
            <a:ext cx="5202629" cy="3731780"/>
          </a:xfrm>
          <a:prstGeom prst="rect">
            <a:avLst/>
          </a:prstGeom>
        </p:spPr>
      </p:pic>
      <p:sp>
        <p:nvSpPr>
          <p:cNvPr id="12" name="TextBox 4">
            <a:extLst>
              <a:ext uri="{FF2B5EF4-FFF2-40B4-BE49-F238E27FC236}">
                <a16:creationId xmlns:a16="http://schemas.microsoft.com/office/drawing/2014/main" id="{0B164BCD-C2E6-32AE-1058-0340EF42321A}"/>
              </a:ext>
            </a:extLst>
          </p:cNvPr>
          <p:cNvSpPr txBox="1"/>
          <p:nvPr/>
        </p:nvSpPr>
        <p:spPr>
          <a:xfrm>
            <a:off x="1193377" y="8641422"/>
            <a:ext cx="4891775" cy="128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4200" spc="840" dirty="0">
                <a:solidFill>
                  <a:srgbClr val="000000"/>
                </a:solidFill>
                <a:latin typeface="Now Bold"/>
              </a:rPr>
              <a:t>THANK YOU!</a:t>
            </a:r>
          </a:p>
          <a:p>
            <a:pPr>
              <a:lnSpc>
                <a:spcPts val="5040"/>
              </a:lnSpc>
            </a:pPr>
            <a:r>
              <a:rPr lang="en-US" sz="4200" spc="840" dirty="0">
                <a:solidFill>
                  <a:srgbClr val="000000"/>
                </a:solidFill>
                <a:latin typeface="Now Bold"/>
              </a:rPr>
              <a:t>QUESTIONS?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6201FC12-E000-D7C5-4692-B8C35454BA5C}"/>
              </a:ext>
            </a:extLst>
          </p:cNvPr>
          <p:cNvSpPr txBox="1"/>
          <p:nvPr/>
        </p:nvSpPr>
        <p:spPr>
          <a:xfrm>
            <a:off x="8587404" y="9708733"/>
            <a:ext cx="9700596" cy="432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 dirty="0">
                <a:solidFill>
                  <a:srgbClr val="000000"/>
                </a:solidFill>
                <a:latin typeface="Now Bold Bold"/>
              </a:rPr>
              <a:t>Dr. S. Perl </a:t>
            </a:r>
            <a:r>
              <a:rPr lang="en-US" sz="2499" dirty="0" err="1">
                <a:solidFill>
                  <a:srgbClr val="000000"/>
                </a:solidFill>
                <a:latin typeface="Now Bold Bold"/>
              </a:rPr>
              <a:t>Egendorf</a:t>
            </a:r>
            <a:r>
              <a:rPr lang="en-US" sz="2499" dirty="0">
                <a:solidFill>
                  <a:srgbClr val="000000"/>
                </a:solidFill>
                <a:latin typeface="Now Bold Bold"/>
              </a:rPr>
              <a:t> / </a:t>
            </a:r>
            <a:r>
              <a:rPr lang="en-US" sz="2499" dirty="0" err="1">
                <a:solidFill>
                  <a:srgbClr val="000000"/>
                </a:solidFill>
                <a:latin typeface="Now Bold Bold"/>
              </a:rPr>
              <a:t>perl@earthmatter.org</a:t>
            </a:r>
            <a:r>
              <a:rPr lang="en-US" sz="2499" dirty="0">
                <a:solidFill>
                  <a:srgbClr val="000000"/>
                </a:solidFill>
                <a:latin typeface="Now Bold Bold"/>
              </a:rPr>
              <a:t> / @</a:t>
            </a:r>
            <a:r>
              <a:rPr lang="en-US" sz="2499" dirty="0" err="1">
                <a:solidFill>
                  <a:srgbClr val="000000"/>
                </a:solidFill>
                <a:latin typeface="Now Bold Bold"/>
              </a:rPr>
              <a:t>dr_perl</a:t>
            </a:r>
            <a:r>
              <a:rPr lang="en-US" sz="2499" dirty="0">
                <a:solidFill>
                  <a:srgbClr val="000000"/>
                </a:solidFill>
                <a:latin typeface="Now Bold Bold"/>
              </a:rPr>
              <a:t>_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5906C0A7-C48D-7093-B42D-11C8E282F75E}"/>
              </a:ext>
            </a:extLst>
          </p:cNvPr>
          <p:cNvSpPr txBox="1"/>
          <p:nvPr/>
        </p:nvSpPr>
        <p:spPr>
          <a:xfrm>
            <a:off x="704850" y="2095500"/>
            <a:ext cx="16592550" cy="78603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Bullard, R.D., 1996. Unequal protection: environmental justice and communities of color. Sierra Club Books, San Francisco.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Cheng, Z.,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Paltseva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, A., Li, I., Morin, T.,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Huot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, H.,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Egendorf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, S.,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Su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, Z., Yolanda, R., Singh, K., Lee, L.,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Grinshtein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, M., Liu, Y., Green, K., Wai, W.,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Wazed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, B., Shaw, R., 2015. Trace Metal Contamination in New York City Garden Soils. Soil Science 180, 167–174. https://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doi.org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/10.1097/ss.0000000000000126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Egendorf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, S.P., Cheng, Z.,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Deeb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, M., Flores, V.,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Paltseva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, A., Walsh, D.,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Groffman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, P., Mielke, H.W., 2018. Constructed soils for mitigating lead (Pb) exposure and promoting urban community gardening: The New York City Clean Soil Bank pilot study. Landscape and Urban Planning 175, 184–194. https://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doi.org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/10.1016/j.landurbplan.2018.03.012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Egendorf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, S.P.,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Groffman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, P., Cheng, Z.,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Menser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, M., Mun, J., Mielke, H., 2021. Applying a novel systems approach to address systemic environmental injustices: Constructing soil for limiting the legacy of lead (Pb). Elementa: Science of the Anthropocene 9. https://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doi.org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/10.1525/elementa.2020.00174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Egendorf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, S.P.,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Groffman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, P., Moore, G., Cheng, Z., 2020. The limits of lead (Pb) phytoextraction and possibilities of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phytostabilization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in contaminated soil: a critical review. International Journal of Phytoremediation 1–15. https://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doi.org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/10.1080/15226514.2020.1774501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Egendorf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, S.P., Segal, P.Z., (2023). The Legacy of Lead: a Bio-geo-socio-chemical Cycle. Available at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saraperlegendorf.net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Gilmore, R.W., 2007. Golden Gulag: Prisons, Surplus, Crisis, and Opposition in Globalizing California. University of California Press.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Havlena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, J.,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Kanarek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, M.S., Coons, M., 2009. Factors associated with the seasonality of blood lead levels among preschool Wisconsin children. WMJ: Official Publication Of The State Medical Society Of Wisconsin 108, 151–155.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Holifield, R., 2001. Defining Environmental Justice and Environmental Racism. Urban Geography 22, 78–90. https://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doi.org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/10.2747/0272-3638.22.1.78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Laidlaw, M.A.S., Zahran, S., Mielke, H.W., Taylor, M.P.,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Filippelli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, G.M., 2012. Re-suspension of lead contaminated urban soil as a dominant source of atmospheric lead in Birmingham, Chicago, Detroit and Pittsburgh, USA. Atmospheric Environment 49, 302–310. https://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doi.org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/10.1016/j.atmosenv.2011.11.030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McClintock, N., 2015. A Critical Physical Geography of Urban Soil Contamination. Urban Studies and Planning Faculty Publications and Presentations. https://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doi.org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/10.1016/j.geoforum.2015.07.010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Mielke, H.W., Laidlaw, M.A.S., Gonzales, C.R., 2011. Estimation of leaded (Pb) gasoline’s continuing material and health impacts on 90 US urbanized areas. Environ Int 37, 248–257. https://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doi.org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/10.1016/j.envint.2010.08.006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Mielke, H.W., Reagan, P.L., 1998. Soil Is an Important Pathway of Human Lead Exposure. Environmental Health Perspectives Supplements 106, 217. https://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doi.org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/10.2307/3433922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Pellow, D.N., 2017. What is Critical Environmental Justice? John Wiley &amp; Sons.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Pulido, L., 2017. Geographies of race and ethnicity II: Environmental racism, racial capitalism and state-sanctioned violence. Progress in Human Geography 41, 524–533. https://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doi.org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/10.1177/0309132516646495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Robinson, C.J., 2000. Black Marxism: The Making of the Black Radical Tradition. Univ of North Carolina Press.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 </a:t>
            </a:r>
          </a:p>
          <a:p>
            <a:pPr>
              <a:lnSpc>
                <a:spcPts val="3080"/>
              </a:lnSpc>
            </a:pPr>
            <a:endParaRPr lang="en-US" sz="2200" spc="44" dirty="0">
              <a:solidFill>
                <a:srgbClr val="000000"/>
              </a:solidFill>
              <a:latin typeface="Now Thin Bold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2A7D87-0DBA-59AD-2B0E-E5BDB74FB581}"/>
              </a:ext>
            </a:extLst>
          </p:cNvPr>
          <p:cNvSpPr txBox="1"/>
          <p:nvPr/>
        </p:nvSpPr>
        <p:spPr>
          <a:xfrm>
            <a:off x="673748" y="647700"/>
            <a:ext cx="1769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99774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F4DB5E3-E292-0CC6-AAC3-4791FB1402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99" y="25867"/>
            <a:ext cx="13139523" cy="1026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82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E3488F1A-5650-2010-48DD-69452106E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69" y="0"/>
            <a:ext cx="15911448" cy="1009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1596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1182</TotalTime>
  <Words>2080</Words>
  <Application>Microsoft Macintosh PowerPoint</Application>
  <PresentationFormat>Custom</PresentationFormat>
  <Paragraphs>216</Paragraphs>
  <Slides>75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8" baseType="lpstr">
      <vt:lpstr>Now Bold Bold</vt:lpstr>
      <vt:lpstr>Gill Sans Light</vt:lpstr>
      <vt:lpstr>Canva Sans 2</vt:lpstr>
      <vt:lpstr>Calibri Light</vt:lpstr>
      <vt:lpstr>Arial</vt:lpstr>
      <vt:lpstr>Now Bold</vt:lpstr>
      <vt:lpstr>Now Thin Bold</vt:lpstr>
      <vt:lpstr>Avenir Light</vt:lpstr>
      <vt:lpstr>Now</vt:lpstr>
      <vt:lpstr>Calibri</vt:lpstr>
      <vt:lpstr>Montserrat</vt:lpstr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Just Soil</dc:title>
  <cp:lastModifiedBy>Sara Perl Egendorf</cp:lastModifiedBy>
  <cp:revision>9</cp:revision>
  <dcterms:created xsi:type="dcterms:W3CDTF">2006-08-16T00:00:00Z</dcterms:created>
  <dcterms:modified xsi:type="dcterms:W3CDTF">2023-03-25T16:59:11Z</dcterms:modified>
  <dc:identifier>DAFbyirbUWk</dc:identifier>
</cp:coreProperties>
</file>