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258" r:id="rId4"/>
    <p:sldId id="259" r:id="rId5"/>
    <p:sldId id="563" r:id="rId6"/>
    <p:sldId id="575" r:id="rId7"/>
    <p:sldId id="260" r:id="rId8"/>
    <p:sldId id="576" r:id="rId9"/>
    <p:sldId id="577" r:id="rId10"/>
    <p:sldId id="261" r:id="rId11"/>
    <p:sldId id="262" r:id="rId12"/>
    <p:sldId id="432" r:id="rId13"/>
    <p:sldId id="299" r:id="rId14"/>
    <p:sldId id="300" r:id="rId15"/>
    <p:sldId id="288" r:id="rId16"/>
    <p:sldId id="290" r:id="rId17"/>
    <p:sldId id="292" r:id="rId18"/>
    <p:sldId id="263" r:id="rId19"/>
    <p:sldId id="269" r:id="rId20"/>
    <p:sldId id="264" r:id="rId21"/>
    <p:sldId id="282" r:id="rId22"/>
    <p:sldId id="283" r:id="rId23"/>
    <p:sldId id="581" r:id="rId24"/>
    <p:sldId id="578" r:id="rId25"/>
    <p:sldId id="310" r:id="rId26"/>
    <p:sldId id="296" r:id="rId27"/>
    <p:sldId id="311" r:id="rId28"/>
    <p:sldId id="297" r:id="rId29"/>
    <p:sldId id="298" r:id="rId30"/>
    <p:sldId id="583" r:id="rId31"/>
    <p:sldId id="313" r:id="rId32"/>
    <p:sldId id="301" r:id="rId33"/>
    <p:sldId id="314" r:id="rId34"/>
    <p:sldId id="284" r:id="rId35"/>
    <p:sldId id="306" r:id="rId36"/>
    <p:sldId id="274" r:id="rId37"/>
    <p:sldId id="265" r:id="rId38"/>
  </p:sldIdLst>
  <p:sldSz cx="18288000" cy="10287000"/>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Public Sans" pitchFamily="2" charset="77"/>
      <p:regular r:id="rId46"/>
    </p:embeddedFont>
    <p:embeddedFont>
      <p:font typeface="Public Sans Bold" pitchFamily="2" charset="77"/>
      <p:regular r:id="rId47"/>
    </p:embeddedFont>
    <p:embeddedFont>
      <p:font typeface="TAN Mon Cheri" pitchFamily="2"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2" autoAdjust="0"/>
    <p:restoredTop sz="94603" autoAdjust="0"/>
  </p:normalViewPr>
  <p:slideViewPr>
    <p:cSldViewPr>
      <p:cViewPr varScale="1">
        <p:scale>
          <a:sx n="63" d="100"/>
          <a:sy n="63" d="100"/>
        </p:scale>
        <p:origin x="192"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7E55DB-537F-42FA-92CD-3A5B5373C413}"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C31C1F5D-7018-4F6C-B38E-4DC4BA28DE40}">
      <dgm:prSet/>
      <dgm:spPr/>
      <dgm:t>
        <a:bodyPr/>
        <a:lstStyle/>
        <a:p>
          <a:r>
            <a:rPr lang="en-US"/>
            <a:t>Soil changes over time, evolves constantly</a:t>
          </a:r>
        </a:p>
      </dgm:t>
    </dgm:pt>
    <dgm:pt modelId="{FF78C016-23AA-4751-8DAB-844272FBE964}" type="parTrans" cxnId="{04D77540-36E6-4B7F-A672-D9D859DCC498}">
      <dgm:prSet/>
      <dgm:spPr/>
      <dgm:t>
        <a:bodyPr/>
        <a:lstStyle/>
        <a:p>
          <a:endParaRPr lang="en-US"/>
        </a:p>
      </dgm:t>
    </dgm:pt>
    <dgm:pt modelId="{94464790-5C27-4C9B-82C9-2EF5533EE5F9}" type="sibTrans" cxnId="{04D77540-36E6-4B7F-A672-D9D859DCC498}">
      <dgm:prSet/>
      <dgm:spPr/>
      <dgm:t>
        <a:bodyPr/>
        <a:lstStyle/>
        <a:p>
          <a:endParaRPr lang="en-US"/>
        </a:p>
      </dgm:t>
    </dgm:pt>
    <dgm:pt modelId="{C4FA891E-50C7-458F-BA60-94552763E0C1}">
      <dgm:prSet/>
      <dgm:spPr/>
      <dgm:t>
        <a:bodyPr/>
        <a:lstStyle/>
        <a:p>
          <a:r>
            <a:rPr lang="en-US"/>
            <a:t>Soil = dynamic system</a:t>
          </a:r>
        </a:p>
      </dgm:t>
    </dgm:pt>
    <dgm:pt modelId="{89A35171-281B-404F-BDA2-471C3A3C0354}" type="parTrans" cxnId="{3C653B36-E731-415F-938D-DEFA701EAD66}">
      <dgm:prSet/>
      <dgm:spPr/>
      <dgm:t>
        <a:bodyPr/>
        <a:lstStyle/>
        <a:p>
          <a:endParaRPr lang="en-US"/>
        </a:p>
      </dgm:t>
    </dgm:pt>
    <dgm:pt modelId="{47FED666-0E90-4531-BD32-CB2287517BB5}" type="sibTrans" cxnId="{3C653B36-E731-415F-938D-DEFA701EAD66}">
      <dgm:prSet/>
      <dgm:spPr/>
      <dgm:t>
        <a:bodyPr/>
        <a:lstStyle/>
        <a:p>
          <a:endParaRPr lang="en-US"/>
        </a:p>
      </dgm:t>
    </dgm:pt>
    <dgm:pt modelId="{1A51D202-8B5B-44AE-A0B6-7505F97AF80A}">
      <dgm:prSet/>
      <dgm:spPr/>
      <dgm:t>
        <a:bodyPr/>
        <a:lstStyle/>
        <a:p>
          <a:r>
            <a:rPr lang="fr-FR" dirty="0" err="1"/>
            <a:t>Soil</a:t>
          </a:r>
          <a:r>
            <a:rPr lang="fr-FR" dirty="0"/>
            <a:t> </a:t>
          </a:r>
          <a:r>
            <a:rPr lang="fr-FR" dirty="0" err="1"/>
            <a:t>is</a:t>
          </a:r>
          <a:r>
            <a:rPr lang="fr-FR" dirty="0"/>
            <a:t> a </a:t>
          </a:r>
          <a:r>
            <a:rPr lang="fr-FR" dirty="0" err="1"/>
            <a:t>very</a:t>
          </a:r>
          <a:r>
            <a:rPr lang="fr-FR" dirty="0"/>
            <a:t> </a:t>
          </a:r>
          <a:r>
            <a:rPr lang="fr-FR" dirty="0" err="1"/>
            <a:t>slowly</a:t>
          </a:r>
          <a:r>
            <a:rPr lang="fr-FR" dirty="0"/>
            <a:t> </a:t>
          </a:r>
          <a:r>
            <a:rPr lang="fr-FR" dirty="0" err="1"/>
            <a:t>renewable</a:t>
          </a:r>
          <a:r>
            <a:rPr lang="fr-FR" dirty="0"/>
            <a:t> </a:t>
          </a:r>
          <a:r>
            <a:rPr lang="fr-FR" dirty="0" err="1"/>
            <a:t>resource</a:t>
          </a:r>
          <a:endParaRPr lang="en-US" dirty="0"/>
        </a:p>
      </dgm:t>
    </dgm:pt>
    <dgm:pt modelId="{786C2D0C-E2DC-4A69-B8ED-8E37FE2BA92A}" type="parTrans" cxnId="{27835FE4-9D86-4C54-8C06-7BA1530C6140}">
      <dgm:prSet/>
      <dgm:spPr/>
      <dgm:t>
        <a:bodyPr/>
        <a:lstStyle/>
        <a:p>
          <a:endParaRPr lang="en-US"/>
        </a:p>
      </dgm:t>
    </dgm:pt>
    <dgm:pt modelId="{AE9A2C7A-09B6-4BEC-B148-3B53A62CAF2E}" type="sibTrans" cxnId="{27835FE4-9D86-4C54-8C06-7BA1530C6140}">
      <dgm:prSet/>
      <dgm:spPr/>
      <dgm:t>
        <a:bodyPr/>
        <a:lstStyle/>
        <a:p>
          <a:endParaRPr lang="en-US"/>
        </a:p>
      </dgm:t>
    </dgm:pt>
    <dgm:pt modelId="{CEAB09CD-F493-40FC-83CB-3DA4CB5AC610}">
      <dgm:prSet/>
      <dgm:spPr/>
      <dgm:t>
        <a:bodyPr/>
        <a:lstStyle/>
        <a:p>
          <a:r>
            <a:rPr lang="fr-FR" dirty="0"/>
            <a:t>It </a:t>
          </a:r>
          <a:r>
            <a:rPr lang="fr-FR" dirty="0" err="1"/>
            <a:t>takes</a:t>
          </a:r>
          <a:r>
            <a:rPr lang="fr-FR" dirty="0"/>
            <a:t> 2,000 </a:t>
          </a:r>
          <a:r>
            <a:rPr lang="fr-FR" dirty="0" err="1"/>
            <a:t>years</a:t>
          </a:r>
          <a:r>
            <a:rPr lang="fr-FR" dirty="0"/>
            <a:t> to </a:t>
          </a:r>
          <a:r>
            <a:rPr lang="fr-FR" dirty="0" err="1"/>
            <a:t>create</a:t>
          </a:r>
          <a:r>
            <a:rPr lang="fr-FR" dirty="0"/>
            <a:t> 10 cm of </a:t>
          </a:r>
          <a:r>
            <a:rPr lang="fr-FR" dirty="0" err="1"/>
            <a:t>topsoil</a:t>
          </a:r>
          <a:r>
            <a:rPr lang="fr-FR" dirty="0"/>
            <a:t>    </a:t>
          </a:r>
          <a:endParaRPr lang="en-US" dirty="0"/>
        </a:p>
      </dgm:t>
    </dgm:pt>
    <dgm:pt modelId="{BF94AE83-E4FB-45F5-8A75-FAC693442D9E}" type="parTrans" cxnId="{320A5E1F-71E3-438A-9426-5EBDE95D5969}">
      <dgm:prSet/>
      <dgm:spPr/>
      <dgm:t>
        <a:bodyPr/>
        <a:lstStyle/>
        <a:p>
          <a:endParaRPr lang="en-US"/>
        </a:p>
      </dgm:t>
    </dgm:pt>
    <dgm:pt modelId="{9678CBFD-D339-41D6-9C1A-6C926C57A821}" type="sibTrans" cxnId="{320A5E1F-71E3-438A-9426-5EBDE95D5969}">
      <dgm:prSet/>
      <dgm:spPr/>
      <dgm:t>
        <a:bodyPr/>
        <a:lstStyle/>
        <a:p>
          <a:endParaRPr lang="en-US"/>
        </a:p>
      </dgm:t>
    </dgm:pt>
    <dgm:pt modelId="{8E459BD3-19CE-4C07-B4E4-933A4EBF5D5E}">
      <dgm:prSet/>
      <dgm:spPr/>
      <dgm:t>
        <a:bodyPr/>
        <a:lstStyle/>
        <a:p>
          <a:r>
            <a:rPr lang="fr-FR" dirty="0" err="1"/>
            <a:t>Some</a:t>
          </a:r>
          <a:r>
            <a:rPr lang="fr-FR" dirty="0"/>
            <a:t> </a:t>
          </a:r>
          <a:r>
            <a:rPr lang="fr-FR" dirty="0" err="1"/>
            <a:t>soils</a:t>
          </a:r>
          <a:r>
            <a:rPr lang="fr-FR" dirty="0"/>
            <a:t> are 100,000 </a:t>
          </a:r>
          <a:r>
            <a:rPr lang="fr-FR" dirty="0" err="1"/>
            <a:t>years</a:t>
          </a:r>
          <a:r>
            <a:rPr lang="fr-FR" dirty="0"/>
            <a:t> </a:t>
          </a:r>
          <a:r>
            <a:rPr lang="fr-FR" dirty="0" err="1"/>
            <a:t>old</a:t>
          </a:r>
          <a:endParaRPr lang="en-US" dirty="0"/>
        </a:p>
      </dgm:t>
    </dgm:pt>
    <dgm:pt modelId="{725D0BE4-9051-4969-87CC-A397C9A660FE}" type="parTrans" cxnId="{246FB323-42E8-4790-B410-337DCD538C0A}">
      <dgm:prSet/>
      <dgm:spPr/>
      <dgm:t>
        <a:bodyPr/>
        <a:lstStyle/>
        <a:p>
          <a:endParaRPr lang="en-US"/>
        </a:p>
      </dgm:t>
    </dgm:pt>
    <dgm:pt modelId="{65D7F35D-99D8-4DF1-B9DD-8771D319B30B}" type="sibTrans" cxnId="{246FB323-42E8-4790-B410-337DCD538C0A}">
      <dgm:prSet/>
      <dgm:spPr/>
      <dgm:t>
        <a:bodyPr/>
        <a:lstStyle/>
        <a:p>
          <a:endParaRPr lang="en-US"/>
        </a:p>
      </dgm:t>
    </dgm:pt>
    <dgm:pt modelId="{24AA94AE-40B8-F04D-B067-498D990CFC29}" type="pres">
      <dgm:prSet presAssocID="{557E55DB-537F-42FA-92CD-3A5B5373C413}" presName="diagram" presStyleCnt="0">
        <dgm:presLayoutVars>
          <dgm:dir/>
          <dgm:resizeHandles val="exact"/>
        </dgm:presLayoutVars>
      </dgm:prSet>
      <dgm:spPr/>
    </dgm:pt>
    <dgm:pt modelId="{B842D859-DE42-5A48-98AB-961677B9FC06}" type="pres">
      <dgm:prSet presAssocID="{C31C1F5D-7018-4F6C-B38E-4DC4BA28DE40}" presName="node" presStyleLbl="node1" presStyleIdx="0" presStyleCnt="3">
        <dgm:presLayoutVars>
          <dgm:bulletEnabled val="1"/>
        </dgm:presLayoutVars>
      </dgm:prSet>
      <dgm:spPr/>
    </dgm:pt>
    <dgm:pt modelId="{683BABFF-E9EA-1048-81AE-6B6084E38E2D}" type="pres">
      <dgm:prSet presAssocID="{94464790-5C27-4C9B-82C9-2EF5533EE5F9}" presName="sibTrans" presStyleCnt="0"/>
      <dgm:spPr/>
    </dgm:pt>
    <dgm:pt modelId="{D062CD37-F503-1F4D-9375-90402D577000}" type="pres">
      <dgm:prSet presAssocID="{C4FA891E-50C7-458F-BA60-94552763E0C1}" presName="node" presStyleLbl="node1" presStyleIdx="1" presStyleCnt="3">
        <dgm:presLayoutVars>
          <dgm:bulletEnabled val="1"/>
        </dgm:presLayoutVars>
      </dgm:prSet>
      <dgm:spPr/>
    </dgm:pt>
    <dgm:pt modelId="{A88A1454-48EE-394F-9DEC-A942A9429ADA}" type="pres">
      <dgm:prSet presAssocID="{47FED666-0E90-4531-BD32-CB2287517BB5}" presName="sibTrans" presStyleCnt="0"/>
      <dgm:spPr/>
    </dgm:pt>
    <dgm:pt modelId="{874220C1-9DC9-F945-9305-B5680AD2C120}" type="pres">
      <dgm:prSet presAssocID="{1A51D202-8B5B-44AE-A0B6-7505F97AF80A}" presName="node" presStyleLbl="node1" presStyleIdx="2" presStyleCnt="3">
        <dgm:presLayoutVars>
          <dgm:bulletEnabled val="1"/>
        </dgm:presLayoutVars>
      </dgm:prSet>
      <dgm:spPr/>
    </dgm:pt>
  </dgm:ptLst>
  <dgm:cxnLst>
    <dgm:cxn modelId="{320A5E1F-71E3-438A-9426-5EBDE95D5969}" srcId="{1A51D202-8B5B-44AE-A0B6-7505F97AF80A}" destId="{CEAB09CD-F493-40FC-83CB-3DA4CB5AC610}" srcOrd="0" destOrd="0" parTransId="{BF94AE83-E4FB-45F5-8A75-FAC693442D9E}" sibTransId="{9678CBFD-D339-41D6-9C1A-6C926C57A821}"/>
    <dgm:cxn modelId="{246FB323-42E8-4790-B410-337DCD538C0A}" srcId="{1A51D202-8B5B-44AE-A0B6-7505F97AF80A}" destId="{8E459BD3-19CE-4C07-B4E4-933A4EBF5D5E}" srcOrd="1" destOrd="0" parTransId="{725D0BE4-9051-4969-87CC-A397C9A660FE}" sibTransId="{65D7F35D-99D8-4DF1-B9DD-8771D319B30B}"/>
    <dgm:cxn modelId="{51337A30-307B-784F-9D6F-ED56587DB3F0}" type="presOf" srcId="{C31C1F5D-7018-4F6C-B38E-4DC4BA28DE40}" destId="{B842D859-DE42-5A48-98AB-961677B9FC06}" srcOrd="0" destOrd="0" presId="urn:microsoft.com/office/officeart/2005/8/layout/default"/>
    <dgm:cxn modelId="{3C653B36-E731-415F-938D-DEFA701EAD66}" srcId="{557E55DB-537F-42FA-92CD-3A5B5373C413}" destId="{C4FA891E-50C7-458F-BA60-94552763E0C1}" srcOrd="1" destOrd="0" parTransId="{89A35171-281B-404F-BDA2-471C3A3C0354}" sibTransId="{47FED666-0E90-4531-BD32-CB2287517BB5}"/>
    <dgm:cxn modelId="{04D77540-36E6-4B7F-A672-D9D859DCC498}" srcId="{557E55DB-537F-42FA-92CD-3A5B5373C413}" destId="{C31C1F5D-7018-4F6C-B38E-4DC4BA28DE40}" srcOrd="0" destOrd="0" parTransId="{FF78C016-23AA-4751-8DAB-844272FBE964}" sibTransId="{94464790-5C27-4C9B-82C9-2EF5533EE5F9}"/>
    <dgm:cxn modelId="{ADF0D057-0BE2-5C46-B886-97608FD013D0}" type="presOf" srcId="{557E55DB-537F-42FA-92CD-3A5B5373C413}" destId="{24AA94AE-40B8-F04D-B067-498D990CFC29}" srcOrd="0" destOrd="0" presId="urn:microsoft.com/office/officeart/2005/8/layout/default"/>
    <dgm:cxn modelId="{51BA1362-78D0-884D-879A-9A6E4E22A60D}" type="presOf" srcId="{8E459BD3-19CE-4C07-B4E4-933A4EBF5D5E}" destId="{874220C1-9DC9-F945-9305-B5680AD2C120}" srcOrd="0" destOrd="2" presId="urn:microsoft.com/office/officeart/2005/8/layout/default"/>
    <dgm:cxn modelId="{C80BAD69-951E-F644-9830-28417A8E130B}" type="presOf" srcId="{1A51D202-8B5B-44AE-A0B6-7505F97AF80A}" destId="{874220C1-9DC9-F945-9305-B5680AD2C120}" srcOrd="0" destOrd="0" presId="urn:microsoft.com/office/officeart/2005/8/layout/default"/>
    <dgm:cxn modelId="{7148E2BF-35C4-AA48-B46F-9A4EFFDD3735}" type="presOf" srcId="{CEAB09CD-F493-40FC-83CB-3DA4CB5AC610}" destId="{874220C1-9DC9-F945-9305-B5680AD2C120}" srcOrd="0" destOrd="1" presId="urn:microsoft.com/office/officeart/2005/8/layout/default"/>
    <dgm:cxn modelId="{82DB01DC-AED4-084E-98DC-770EC781B97A}" type="presOf" srcId="{C4FA891E-50C7-458F-BA60-94552763E0C1}" destId="{D062CD37-F503-1F4D-9375-90402D577000}" srcOrd="0" destOrd="0" presId="urn:microsoft.com/office/officeart/2005/8/layout/default"/>
    <dgm:cxn modelId="{27835FE4-9D86-4C54-8C06-7BA1530C6140}" srcId="{557E55DB-537F-42FA-92CD-3A5B5373C413}" destId="{1A51D202-8B5B-44AE-A0B6-7505F97AF80A}" srcOrd="2" destOrd="0" parTransId="{786C2D0C-E2DC-4A69-B8ED-8E37FE2BA92A}" sibTransId="{AE9A2C7A-09B6-4BEC-B148-3B53A62CAF2E}"/>
    <dgm:cxn modelId="{D99F75CF-6E8A-534F-B148-A2D60D806B7D}" type="presParOf" srcId="{24AA94AE-40B8-F04D-B067-498D990CFC29}" destId="{B842D859-DE42-5A48-98AB-961677B9FC06}" srcOrd="0" destOrd="0" presId="urn:microsoft.com/office/officeart/2005/8/layout/default"/>
    <dgm:cxn modelId="{CCA5DB1B-019B-0243-AE00-32FE8197317E}" type="presParOf" srcId="{24AA94AE-40B8-F04D-B067-498D990CFC29}" destId="{683BABFF-E9EA-1048-81AE-6B6084E38E2D}" srcOrd="1" destOrd="0" presId="urn:microsoft.com/office/officeart/2005/8/layout/default"/>
    <dgm:cxn modelId="{AD8BF86C-8D99-B948-823F-F4C49855E2AB}" type="presParOf" srcId="{24AA94AE-40B8-F04D-B067-498D990CFC29}" destId="{D062CD37-F503-1F4D-9375-90402D577000}" srcOrd="2" destOrd="0" presId="urn:microsoft.com/office/officeart/2005/8/layout/default"/>
    <dgm:cxn modelId="{50CD94AF-1881-2C40-8F68-531D94D5D10E}" type="presParOf" srcId="{24AA94AE-40B8-F04D-B067-498D990CFC29}" destId="{A88A1454-48EE-394F-9DEC-A942A9429ADA}" srcOrd="3" destOrd="0" presId="urn:microsoft.com/office/officeart/2005/8/layout/default"/>
    <dgm:cxn modelId="{C58E66AC-BE14-8C47-AE3E-2AE849B5E3D5}" type="presParOf" srcId="{24AA94AE-40B8-F04D-B067-498D990CFC29}" destId="{874220C1-9DC9-F945-9305-B5680AD2C120}"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A5477B-A8F4-4018-8AF2-1B4A0B0749CF}"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18940732-65E9-4A58-9ED3-70F994F0ED81}">
      <dgm:prSet/>
      <dgm:spPr/>
      <dgm:t>
        <a:bodyPr/>
        <a:lstStyle/>
        <a:p>
          <a:r>
            <a:rPr lang="en-US" b="0" i="0" dirty="0"/>
            <a:t>5 factors (Jenny, 1941):</a:t>
          </a:r>
          <a:endParaRPr lang="en-US" dirty="0"/>
        </a:p>
      </dgm:t>
    </dgm:pt>
    <dgm:pt modelId="{54BE7F32-E21A-46AA-BBEE-C9A9C63D62DE}" type="parTrans" cxnId="{A859BEC7-817F-4A15-BA4C-A8B1CF3EA0F4}">
      <dgm:prSet/>
      <dgm:spPr/>
      <dgm:t>
        <a:bodyPr/>
        <a:lstStyle/>
        <a:p>
          <a:endParaRPr lang="en-US"/>
        </a:p>
      </dgm:t>
    </dgm:pt>
    <dgm:pt modelId="{27E7A0EF-3152-4126-BD8A-08EB13DEAE66}" type="sibTrans" cxnId="{A859BEC7-817F-4A15-BA4C-A8B1CF3EA0F4}">
      <dgm:prSet/>
      <dgm:spPr/>
      <dgm:t>
        <a:bodyPr/>
        <a:lstStyle/>
        <a:p>
          <a:endParaRPr lang="en-US"/>
        </a:p>
      </dgm:t>
    </dgm:pt>
    <dgm:pt modelId="{E598CEA8-64DF-4514-A81E-FC8F2CC80BEB}">
      <dgm:prSet/>
      <dgm:spPr/>
      <dgm:t>
        <a:bodyPr/>
        <a:lstStyle/>
        <a:p>
          <a:r>
            <a:rPr lang="en-US" b="0" i="0" dirty="0"/>
            <a:t>Parent Materials </a:t>
          </a:r>
          <a:endParaRPr lang="en-US" dirty="0"/>
        </a:p>
      </dgm:t>
    </dgm:pt>
    <dgm:pt modelId="{F9E30840-964C-45BC-BCFE-4E22F0FC13F9}" type="parTrans" cxnId="{66637C59-7E1E-4192-9B6B-59551F6B4CB5}">
      <dgm:prSet/>
      <dgm:spPr/>
      <dgm:t>
        <a:bodyPr/>
        <a:lstStyle/>
        <a:p>
          <a:endParaRPr lang="en-US"/>
        </a:p>
      </dgm:t>
    </dgm:pt>
    <dgm:pt modelId="{1F2E09A0-C80C-40C4-87BE-C8F93489D150}" type="sibTrans" cxnId="{66637C59-7E1E-4192-9B6B-59551F6B4CB5}">
      <dgm:prSet/>
      <dgm:spPr/>
      <dgm:t>
        <a:bodyPr/>
        <a:lstStyle/>
        <a:p>
          <a:endParaRPr lang="en-US"/>
        </a:p>
      </dgm:t>
    </dgm:pt>
    <dgm:pt modelId="{D5035423-6C96-48C0-82C5-74C14B6DDA86}">
      <dgm:prSet/>
      <dgm:spPr/>
      <dgm:t>
        <a:bodyPr/>
        <a:lstStyle/>
        <a:p>
          <a:r>
            <a:rPr lang="en-US" b="0" i="0" dirty="0"/>
            <a:t>Climate </a:t>
          </a:r>
          <a:endParaRPr lang="en-US" dirty="0"/>
        </a:p>
      </dgm:t>
    </dgm:pt>
    <dgm:pt modelId="{F80C151C-2D5C-489C-B336-69AA298C878E}" type="parTrans" cxnId="{B59C7FBC-56E1-4A0B-8DEB-AFDB96D6D174}">
      <dgm:prSet/>
      <dgm:spPr/>
      <dgm:t>
        <a:bodyPr/>
        <a:lstStyle/>
        <a:p>
          <a:endParaRPr lang="en-US"/>
        </a:p>
      </dgm:t>
    </dgm:pt>
    <dgm:pt modelId="{D98E9176-45E6-4BA5-A9FD-449C1E0EAE44}" type="sibTrans" cxnId="{B59C7FBC-56E1-4A0B-8DEB-AFDB96D6D174}">
      <dgm:prSet/>
      <dgm:spPr/>
      <dgm:t>
        <a:bodyPr/>
        <a:lstStyle/>
        <a:p>
          <a:endParaRPr lang="en-US"/>
        </a:p>
      </dgm:t>
    </dgm:pt>
    <dgm:pt modelId="{FF978A20-6B70-48EB-956C-A683A5057AB0}">
      <dgm:prSet/>
      <dgm:spPr/>
      <dgm:t>
        <a:bodyPr/>
        <a:lstStyle/>
        <a:p>
          <a:r>
            <a:rPr lang="en-US" b="0" i="0" dirty="0"/>
            <a:t>Living Organisms </a:t>
          </a:r>
          <a:endParaRPr lang="en-US" dirty="0"/>
        </a:p>
      </dgm:t>
    </dgm:pt>
    <dgm:pt modelId="{6F3C0F2B-1CA0-4A91-87DD-2995A02A6B05}" type="parTrans" cxnId="{C7241281-BA83-4217-8ECE-1DC632987A89}">
      <dgm:prSet/>
      <dgm:spPr/>
      <dgm:t>
        <a:bodyPr/>
        <a:lstStyle/>
        <a:p>
          <a:endParaRPr lang="en-US"/>
        </a:p>
      </dgm:t>
    </dgm:pt>
    <dgm:pt modelId="{7A068B86-BC0F-447E-8EC2-ED5926864A4A}" type="sibTrans" cxnId="{C7241281-BA83-4217-8ECE-1DC632987A89}">
      <dgm:prSet/>
      <dgm:spPr/>
      <dgm:t>
        <a:bodyPr/>
        <a:lstStyle/>
        <a:p>
          <a:endParaRPr lang="en-US"/>
        </a:p>
      </dgm:t>
    </dgm:pt>
    <dgm:pt modelId="{F22CE534-51BE-4193-9B02-3F5688E2AF1B}">
      <dgm:prSet/>
      <dgm:spPr/>
      <dgm:t>
        <a:bodyPr/>
        <a:lstStyle/>
        <a:p>
          <a:r>
            <a:rPr lang="en-US" b="0" i="0" dirty="0"/>
            <a:t>Topography </a:t>
          </a:r>
          <a:endParaRPr lang="en-US" dirty="0"/>
        </a:p>
      </dgm:t>
    </dgm:pt>
    <dgm:pt modelId="{1EA9B6BA-F424-4350-8BC7-76633BD964D1}" type="parTrans" cxnId="{AF6CC944-DEBF-49EE-942F-EB8CCD74E754}">
      <dgm:prSet/>
      <dgm:spPr/>
      <dgm:t>
        <a:bodyPr/>
        <a:lstStyle/>
        <a:p>
          <a:endParaRPr lang="en-US"/>
        </a:p>
      </dgm:t>
    </dgm:pt>
    <dgm:pt modelId="{ECC2C2F2-D198-4E18-9175-FB48B4669F66}" type="sibTrans" cxnId="{AF6CC944-DEBF-49EE-942F-EB8CCD74E754}">
      <dgm:prSet/>
      <dgm:spPr/>
      <dgm:t>
        <a:bodyPr/>
        <a:lstStyle/>
        <a:p>
          <a:endParaRPr lang="en-US"/>
        </a:p>
      </dgm:t>
    </dgm:pt>
    <dgm:pt modelId="{5717C7FA-1189-4F95-928A-2B05FBB359BA}">
      <dgm:prSet/>
      <dgm:spPr/>
      <dgm:t>
        <a:bodyPr/>
        <a:lstStyle/>
        <a:p>
          <a:r>
            <a:rPr lang="en-US" b="0" i="0" dirty="0"/>
            <a:t>Time </a:t>
          </a:r>
          <a:endParaRPr lang="en-US" dirty="0"/>
        </a:p>
      </dgm:t>
    </dgm:pt>
    <dgm:pt modelId="{7290FC34-2781-49E0-95FB-5D32AA646454}" type="parTrans" cxnId="{0531852A-FF7E-40D0-9E6F-0625BDA644AD}">
      <dgm:prSet/>
      <dgm:spPr/>
      <dgm:t>
        <a:bodyPr/>
        <a:lstStyle/>
        <a:p>
          <a:endParaRPr lang="en-US"/>
        </a:p>
      </dgm:t>
    </dgm:pt>
    <dgm:pt modelId="{1762605D-3F62-4231-8153-6675D4CBA69D}" type="sibTrans" cxnId="{0531852A-FF7E-40D0-9E6F-0625BDA644AD}">
      <dgm:prSet/>
      <dgm:spPr/>
      <dgm:t>
        <a:bodyPr/>
        <a:lstStyle/>
        <a:p>
          <a:endParaRPr lang="en-US"/>
        </a:p>
      </dgm:t>
    </dgm:pt>
    <dgm:pt modelId="{15E52B29-6BCF-475A-A331-96EA7D6F0518}">
      <dgm:prSet/>
      <dgm:spPr/>
      <dgm:t>
        <a:bodyPr/>
        <a:lstStyle/>
        <a:p>
          <a:r>
            <a:rPr lang="en-US" b="0" i="0" dirty="0"/>
            <a:t>+ Humans</a:t>
          </a:r>
          <a:endParaRPr lang="en-US" dirty="0"/>
        </a:p>
      </dgm:t>
    </dgm:pt>
    <dgm:pt modelId="{82F8A898-C529-42C8-8B65-7A4003302EDA}" type="parTrans" cxnId="{2B66A95D-A3F2-4EC4-8BB0-8EF325320297}">
      <dgm:prSet/>
      <dgm:spPr/>
      <dgm:t>
        <a:bodyPr/>
        <a:lstStyle/>
        <a:p>
          <a:endParaRPr lang="en-US"/>
        </a:p>
      </dgm:t>
    </dgm:pt>
    <dgm:pt modelId="{EA71137C-5CA0-424D-B589-EA2F769362E5}" type="sibTrans" cxnId="{2B66A95D-A3F2-4EC4-8BB0-8EF325320297}">
      <dgm:prSet/>
      <dgm:spPr/>
      <dgm:t>
        <a:bodyPr/>
        <a:lstStyle/>
        <a:p>
          <a:endParaRPr lang="en-US"/>
        </a:p>
      </dgm:t>
    </dgm:pt>
    <dgm:pt modelId="{5E4F263F-D998-3B4F-87A9-BB41CD4CF014}" type="pres">
      <dgm:prSet presAssocID="{A4A5477B-A8F4-4018-8AF2-1B4A0B0749CF}" presName="linear" presStyleCnt="0">
        <dgm:presLayoutVars>
          <dgm:dir/>
          <dgm:animLvl val="lvl"/>
          <dgm:resizeHandles val="exact"/>
        </dgm:presLayoutVars>
      </dgm:prSet>
      <dgm:spPr/>
    </dgm:pt>
    <dgm:pt modelId="{BB552591-37E9-CD49-AC66-0C19A8357602}" type="pres">
      <dgm:prSet presAssocID="{18940732-65E9-4A58-9ED3-70F994F0ED81}" presName="parentLin" presStyleCnt="0"/>
      <dgm:spPr/>
    </dgm:pt>
    <dgm:pt modelId="{54F39AF3-9C08-4444-8461-A63DE4B57B37}" type="pres">
      <dgm:prSet presAssocID="{18940732-65E9-4A58-9ED3-70F994F0ED81}" presName="parentLeftMargin" presStyleLbl="node1" presStyleIdx="0" presStyleCnt="2"/>
      <dgm:spPr/>
    </dgm:pt>
    <dgm:pt modelId="{01D0B14B-4B18-884C-BDD0-6FA3FE0F5054}" type="pres">
      <dgm:prSet presAssocID="{18940732-65E9-4A58-9ED3-70F994F0ED81}" presName="parentText" presStyleLbl="node1" presStyleIdx="0" presStyleCnt="2">
        <dgm:presLayoutVars>
          <dgm:chMax val="0"/>
          <dgm:bulletEnabled val="1"/>
        </dgm:presLayoutVars>
      </dgm:prSet>
      <dgm:spPr/>
    </dgm:pt>
    <dgm:pt modelId="{E51483DF-C5D4-3D40-A60F-A8A1C55B0BD3}" type="pres">
      <dgm:prSet presAssocID="{18940732-65E9-4A58-9ED3-70F994F0ED81}" presName="negativeSpace" presStyleCnt="0"/>
      <dgm:spPr/>
    </dgm:pt>
    <dgm:pt modelId="{99197483-FB92-9A46-94EA-6ACD845ED535}" type="pres">
      <dgm:prSet presAssocID="{18940732-65E9-4A58-9ED3-70F994F0ED81}" presName="childText" presStyleLbl="conFgAcc1" presStyleIdx="0" presStyleCnt="2">
        <dgm:presLayoutVars>
          <dgm:bulletEnabled val="1"/>
        </dgm:presLayoutVars>
      </dgm:prSet>
      <dgm:spPr/>
    </dgm:pt>
    <dgm:pt modelId="{68FB628D-4F32-564C-97E5-8F36C7A3F950}" type="pres">
      <dgm:prSet presAssocID="{27E7A0EF-3152-4126-BD8A-08EB13DEAE66}" presName="spaceBetweenRectangles" presStyleCnt="0"/>
      <dgm:spPr/>
    </dgm:pt>
    <dgm:pt modelId="{17362928-6048-B94B-AA5D-C0F3A0BAB18F}" type="pres">
      <dgm:prSet presAssocID="{15E52B29-6BCF-475A-A331-96EA7D6F0518}" presName="parentLin" presStyleCnt="0"/>
      <dgm:spPr/>
    </dgm:pt>
    <dgm:pt modelId="{4A04EA58-A702-E44C-BCBE-A071F78B7BE7}" type="pres">
      <dgm:prSet presAssocID="{15E52B29-6BCF-475A-A331-96EA7D6F0518}" presName="parentLeftMargin" presStyleLbl="node1" presStyleIdx="0" presStyleCnt="2"/>
      <dgm:spPr/>
    </dgm:pt>
    <dgm:pt modelId="{3305A894-7324-1C49-88DA-E88AE81E4639}" type="pres">
      <dgm:prSet presAssocID="{15E52B29-6BCF-475A-A331-96EA7D6F0518}" presName="parentText" presStyleLbl="node1" presStyleIdx="1" presStyleCnt="2">
        <dgm:presLayoutVars>
          <dgm:chMax val="0"/>
          <dgm:bulletEnabled val="1"/>
        </dgm:presLayoutVars>
      </dgm:prSet>
      <dgm:spPr/>
    </dgm:pt>
    <dgm:pt modelId="{52A87E5E-1F23-9A4B-8424-2EA82EAC1CA0}" type="pres">
      <dgm:prSet presAssocID="{15E52B29-6BCF-475A-A331-96EA7D6F0518}" presName="negativeSpace" presStyleCnt="0"/>
      <dgm:spPr/>
    </dgm:pt>
    <dgm:pt modelId="{2271B1A2-1460-AE4E-9F23-7F0DB5D3DA66}" type="pres">
      <dgm:prSet presAssocID="{15E52B29-6BCF-475A-A331-96EA7D6F0518}" presName="childText" presStyleLbl="conFgAcc1" presStyleIdx="1" presStyleCnt="2">
        <dgm:presLayoutVars>
          <dgm:bulletEnabled val="1"/>
        </dgm:presLayoutVars>
      </dgm:prSet>
      <dgm:spPr/>
    </dgm:pt>
  </dgm:ptLst>
  <dgm:cxnLst>
    <dgm:cxn modelId="{F9ADE905-2928-9743-B48F-D02BD71A9A63}" type="presOf" srcId="{15E52B29-6BCF-475A-A331-96EA7D6F0518}" destId="{4A04EA58-A702-E44C-BCBE-A071F78B7BE7}" srcOrd="0" destOrd="0" presId="urn:microsoft.com/office/officeart/2005/8/layout/list1"/>
    <dgm:cxn modelId="{69103722-C2FD-A34C-8E9F-A1B12B7A5D29}" type="presOf" srcId="{18940732-65E9-4A58-9ED3-70F994F0ED81}" destId="{54F39AF3-9C08-4444-8461-A63DE4B57B37}" srcOrd="0" destOrd="0" presId="urn:microsoft.com/office/officeart/2005/8/layout/list1"/>
    <dgm:cxn modelId="{0531852A-FF7E-40D0-9E6F-0625BDA644AD}" srcId="{18940732-65E9-4A58-9ED3-70F994F0ED81}" destId="{5717C7FA-1189-4F95-928A-2B05FBB359BA}" srcOrd="4" destOrd="0" parTransId="{7290FC34-2781-49E0-95FB-5D32AA646454}" sibTransId="{1762605D-3F62-4231-8153-6675D4CBA69D}"/>
    <dgm:cxn modelId="{81FE2832-12C0-2E49-A6CF-79818C0046F3}" type="presOf" srcId="{5717C7FA-1189-4F95-928A-2B05FBB359BA}" destId="{99197483-FB92-9A46-94EA-6ACD845ED535}" srcOrd="0" destOrd="4" presId="urn:microsoft.com/office/officeart/2005/8/layout/list1"/>
    <dgm:cxn modelId="{AF6CC944-DEBF-49EE-942F-EB8CCD74E754}" srcId="{18940732-65E9-4A58-9ED3-70F994F0ED81}" destId="{F22CE534-51BE-4193-9B02-3F5688E2AF1B}" srcOrd="3" destOrd="0" parTransId="{1EA9B6BA-F424-4350-8BC7-76633BD964D1}" sibTransId="{ECC2C2F2-D198-4E18-9175-FB48B4669F66}"/>
    <dgm:cxn modelId="{0DF56755-D196-FC4D-85CB-361E9BC90389}" type="presOf" srcId="{D5035423-6C96-48C0-82C5-74C14B6DDA86}" destId="{99197483-FB92-9A46-94EA-6ACD845ED535}" srcOrd="0" destOrd="1" presId="urn:microsoft.com/office/officeart/2005/8/layout/list1"/>
    <dgm:cxn modelId="{66637C59-7E1E-4192-9B6B-59551F6B4CB5}" srcId="{18940732-65E9-4A58-9ED3-70F994F0ED81}" destId="{E598CEA8-64DF-4514-A81E-FC8F2CC80BEB}" srcOrd="0" destOrd="0" parTransId="{F9E30840-964C-45BC-BCFE-4E22F0FC13F9}" sibTransId="{1F2E09A0-C80C-40C4-87BE-C8F93489D150}"/>
    <dgm:cxn modelId="{2B66A95D-A3F2-4EC4-8BB0-8EF325320297}" srcId="{A4A5477B-A8F4-4018-8AF2-1B4A0B0749CF}" destId="{15E52B29-6BCF-475A-A331-96EA7D6F0518}" srcOrd="1" destOrd="0" parTransId="{82F8A898-C529-42C8-8B65-7A4003302EDA}" sibTransId="{EA71137C-5CA0-424D-B589-EA2F769362E5}"/>
    <dgm:cxn modelId="{FAFC7562-8329-AE41-AF05-D505A854E3E3}" type="presOf" srcId="{18940732-65E9-4A58-9ED3-70F994F0ED81}" destId="{01D0B14B-4B18-884C-BDD0-6FA3FE0F5054}" srcOrd="1" destOrd="0" presId="urn:microsoft.com/office/officeart/2005/8/layout/list1"/>
    <dgm:cxn modelId="{C7241281-BA83-4217-8ECE-1DC632987A89}" srcId="{18940732-65E9-4A58-9ED3-70F994F0ED81}" destId="{FF978A20-6B70-48EB-956C-A683A5057AB0}" srcOrd="2" destOrd="0" parTransId="{6F3C0F2B-1CA0-4A91-87DD-2995A02A6B05}" sibTransId="{7A068B86-BC0F-447E-8EC2-ED5926864A4A}"/>
    <dgm:cxn modelId="{0331499B-E0F8-9849-9414-9397AB5E4637}" type="presOf" srcId="{F22CE534-51BE-4193-9B02-3F5688E2AF1B}" destId="{99197483-FB92-9A46-94EA-6ACD845ED535}" srcOrd="0" destOrd="3" presId="urn:microsoft.com/office/officeart/2005/8/layout/list1"/>
    <dgm:cxn modelId="{BEBDFA9C-505A-9141-9B23-CB732B5B4511}" type="presOf" srcId="{E598CEA8-64DF-4514-A81E-FC8F2CC80BEB}" destId="{99197483-FB92-9A46-94EA-6ACD845ED535}" srcOrd="0" destOrd="0" presId="urn:microsoft.com/office/officeart/2005/8/layout/list1"/>
    <dgm:cxn modelId="{612AA5A5-3E85-BF4F-87C3-3E9D01C56849}" type="presOf" srcId="{A4A5477B-A8F4-4018-8AF2-1B4A0B0749CF}" destId="{5E4F263F-D998-3B4F-87A9-BB41CD4CF014}" srcOrd="0" destOrd="0" presId="urn:microsoft.com/office/officeart/2005/8/layout/list1"/>
    <dgm:cxn modelId="{DB76B0B4-7089-2B41-81EE-E59002495988}" type="presOf" srcId="{15E52B29-6BCF-475A-A331-96EA7D6F0518}" destId="{3305A894-7324-1C49-88DA-E88AE81E4639}" srcOrd="1" destOrd="0" presId="urn:microsoft.com/office/officeart/2005/8/layout/list1"/>
    <dgm:cxn modelId="{C4AFCCB9-0494-C648-BA1D-A5213BC21BD7}" type="presOf" srcId="{FF978A20-6B70-48EB-956C-A683A5057AB0}" destId="{99197483-FB92-9A46-94EA-6ACD845ED535}" srcOrd="0" destOrd="2" presId="urn:microsoft.com/office/officeart/2005/8/layout/list1"/>
    <dgm:cxn modelId="{B59C7FBC-56E1-4A0B-8DEB-AFDB96D6D174}" srcId="{18940732-65E9-4A58-9ED3-70F994F0ED81}" destId="{D5035423-6C96-48C0-82C5-74C14B6DDA86}" srcOrd="1" destOrd="0" parTransId="{F80C151C-2D5C-489C-B336-69AA298C878E}" sibTransId="{D98E9176-45E6-4BA5-A9FD-449C1E0EAE44}"/>
    <dgm:cxn modelId="{A859BEC7-817F-4A15-BA4C-A8B1CF3EA0F4}" srcId="{A4A5477B-A8F4-4018-8AF2-1B4A0B0749CF}" destId="{18940732-65E9-4A58-9ED3-70F994F0ED81}" srcOrd="0" destOrd="0" parTransId="{54BE7F32-E21A-46AA-BBEE-C9A9C63D62DE}" sibTransId="{27E7A0EF-3152-4126-BD8A-08EB13DEAE66}"/>
    <dgm:cxn modelId="{63E64FE3-B067-D64A-8DEE-8E4BE881AFA8}" type="presParOf" srcId="{5E4F263F-D998-3B4F-87A9-BB41CD4CF014}" destId="{BB552591-37E9-CD49-AC66-0C19A8357602}" srcOrd="0" destOrd="0" presId="urn:microsoft.com/office/officeart/2005/8/layout/list1"/>
    <dgm:cxn modelId="{EF90781C-3033-D041-8CAC-0A052A3CE31D}" type="presParOf" srcId="{BB552591-37E9-CD49-AC66-0C19A8357602}" destId="{54F39AF3-9C08-4444-8461-A63DE4B57B37}" srcOrd="0" destOrd="0" presId="urn:microsoft.com/office/officeart/2005/8/layout/list1"/>
    <dgm:cxn modelId="{B59C7AFB-22E9-C84B-BF81-C2AB0FF7D0FF}" type="presParOf" srcId="{BB552591-37E9-CD49-AC66-0C19A8357602}" destId="{01D0B14B-4B18-884C-BDD0-6FA3FE0F5054}" srcOrd="1" destOrd="0" presId="urn:microsoft.com/office/officeart/2005/8/layout/list1"/>
    <dgm:cxn modelId="{ABE7DB3A-B24E-C44A-A572-9011D5201454}" type="presParOf" srcId="{5E4F263F-D998-3B4F-87A9-BB41CD4CF014}" destId="{E51483DF-C5D4-3D40-A60F-A8A1C55B0BD3}" srcOrd="1" destOrd="0" presId="urn:microsoft.com/office/officeart/2005/8/layout/list1"/>
    <dgm:cxn modelId="{BAB34696-AC4A-7F4A-8BF4-2B6EA8F69676}" type="presParOf" srcId="{5E4F263F-D998-3B4F-87A9-BB41CD4CF014}" destId="{99197483-FB92-9A46-94EA-6ACD845ED535}" srcOrd="2" destOrd="0" presId="urn:microsoft.com/office/officeart/2005/8/layout/list1"/>
    <dgm:cxn modelId="{F40F5DBC-2492-7948-86F8-D7417D9628F3}" type="presParOf" srcId="{5E4F263F-D998-3B4F-87A9-BB41CD4CF014}" destId="{68FB628D-4F32-564C-97E5-8F36C7A3F950}" srcOrd="3" destOrd="0" presId="urn:microsoft.com/office/officeart/2005/8/layout/list1"/>
    <dgm:cxn modelId="{1EB3B385-241D-2946-9C2A-1E68781B55DC}" type="presParOf" srcId="{5E4F263F-D998-3B4F-87A9-BB41CD4CF014}" destId="{17362928-6048-B94B-AA5D-C0F3A0BAB18F}" srcOrd="4" destOrd="0" presId="urn:microsoft.com/office/officeart/2005/8/layout/list1"/>
    <dgm:cxn modelId="{9AF4125B-FA8D-5945-8BBE-50CD1B712150}" type="presParOf" srcId="{17362928-6048-B94B-AA5D-C0F3A0BAB18F}" destId="{4A04EA58-A702-E44C-BCBE-A071F78B7BE7}" srcOrd="0" destOrd="0" presId="urn:microsoft.com/office/officeart/2005/8/layout/list1"/>
    <dgm:cxn modelId="{2763C429-A691-7740-829B-FAC294B9244A}" type="presParOf" srcId="{17362928-6048-B94B-AA5D-C0F3A0BAB18F}" destId="{3305A894-7324-1C49-88DA-E88AE81E4639}" srcOrd="1" destOrd="0" presId="urn:microsoft.com/office/officeart/2005/8/layout/list1"/>
    <dgm:cxn modelId="{8F3415E9-0569-3941-B6EA-C4D3E8683FBC}" type="presParOf" srcId="{5E4F263F-D998-3B4F-87A9-BB41CD4CF014}" destId="{52A87E5E-1F23-9A4B-8424-2EA82EAC1CA0}" srcOrd="5" destOrd="0" presId="urn:microsoft.com/office/officeart/2005/8/layout/list1"/>
    <dgm:cxn modelId="{24C94A9E-AF4A-7D43-9A77-0193E3B00282}" type="presParOf" srcId="{5E4F263F-D998-3B4F-87A9-BB41CD4CF014}" destId="{2271B1A2-1460-AE4E-9F23-7F0DB5D3DA6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2D859-DE42-5A48-98AB-961677B9FC06}">
      <dsp:nvSpPr>
        <dsp:cNvPr id="0" name=""/>
        <dsp:cNvSpPr/>
      </dsp:nvSpPr>
      <dsp:spPr>
        <a:xfrm>
          <a:off x="0" y="1659325"/>
          <a:ext cx="5347259" cy="32083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Soil changes over time, evolves constantly</a:t>
          </a:r>
        </a:p>
      </dsp:txBody>
      <dsp:txXfrm>
        <a:off x="0" y="1659325"/>
        <a:ext cx="5347259" cy="3208355"/>
      </dsp:txXfrm>
    </dsp:sp>
    <dsp:sp modelId="{D062CD37-F503-1F4D-9375-90402D577000}">
      <dsp:nvSpPr>
        <dsp:cNvPr id="0" name=""/>
        <dsp:cNvSpPr/>
      </dsp:nvSpPr>
      <dsp:spPr>
        <a:xfrm>
          <a:off x="5881985" y="1659325"/>
          <a:ext cx="5347259" cy="3208355"/>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Soil = dynamic system</a:t>
          </a:r>
        </a:p>
      </dsp:txBody>
      <dsp:txXfrm>
        <a:off x="5881985" y="1659325"/>
        <a:ext cx="5347259" cy="3208355"/>
      </dsp:txXfrm>
    </dsp:sp>
    <dsp:sp modelId="{874220C1-9DC9-F945-9305-B5680AD2C120}">
      <dsp:nvSpPr>
        <dsp:cNvPr id="0" name=""/>
        <dsp:cNvSpPr/>
      </dsp:nvSpPr>
      <dsp:spPr>
        <a:xfrm>
          <a:off x="11763971" y="1659325"/>
          <a:ext cx="5347259" cy="3208355"/>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fr-FR" sz="3700" kern="1200" dirty="0" err="1"/>
            <a:t>Soil</a:t>
          </a:r>
          <a:r>
            <a:rPr lang="fr-FR" sz="3700" kern="1200" dirty="0"/>
            <a:t> </a:t>
          </a:r>
          <a:r>
            <a:rPr lang="fr-FR" sz="3700" kern="1200" dirty="0" err="1"/>
            <a:t>is</a:t>
          </a:r>
          <a:r>
            <a:rPr lang="fr-FR" sz="3700" kern="1200" dirty="0"/>
            <a:t> a </a:t>
          </a:r>
          <a:r>
            <a:rPr lang="fr-FR" sz="3700" kern="1200" dirty="0" err="1"/>
            <a:t>very</a:t>
          </a:r>
          <a:r>
            <a:rPr lang="fr-FR" sz="3700" kern="1200" dirty="0"/>
            <a:t> </a:t>
          </a:r>
          <a:r>
            <a:rPr lang="fr-FR" sz="3700" kern="1200" dirty="0" err="1"/>
            <a:t>slowly</a:t>
          </a:r>
          <a:r>
            <a:rPr lang="fr-FR" sz="3700" kern="1200" dirty="0"/>
            <a:t> </a:t>
          </a:r>
          <a:r>
            <a:rPr lang="fr-FR" sz="3700" kern="1200" dirty="0" err="1"/>
            <a:t>renewable</a:t>
          </a:r>
          <a:r>
            <a:rPr lang="fr-FR" sz="3700" kern="1200" dirty="0"/>
            <a:t> </a:t>
          </a:r>
          <a:r>
            <a:rPr lang="fr-FR" sz="3700" kern="1200" dirty="0" err="1"/>
            <a:t>resource</a:t>
          </a:r>
          <a:endParaRPr lang="en-US" sz="3700" kern="1200" dirty="0"/>
        </a:p>
        <a:p>
          <a:pPr marL="285750" lvl="1" indent="-285750" algn="l" defTabSz="1289050">
            <a:lnSpc>
              <a:spcPct val="90000"/>
            </a:lnSpc>
            <a:spcBef>
              <a:spcPct val="0"/>
            </a:spcBef>
            <a:spcAft>
              <a:spcPct val="15000"/>
            </a:spcAft>
            <a:buChar char="•"/>
          </a:pPr>
          <a:r>
            <a:rPr lang="fr-FR" sz="2900" kern="1200" dirty="0"/>
            <a:t>It </a:t>
          </a:r>
          <a:r>
            <a:rPr lang="fr-FR" sz="2900" kern="1200" dirty="0" err="1"/>
            <a:t>takes</a:t>
          </a:r>
          <a:r>
            <a:rPr lang="fr-FR" sz="2900" kern="1200" dirty="0"/>
            <a:t> 2,000 </a:t>
          </a:r>
          <a:r>
            <a:rPr lang="fr-FR" sz="2900" kern="1200" dirty="0" err="1"/>
            <a:t>years</a:t>
          </a:r>
          <a:r>
            <a:rPr lang="fr-FR" sz="2900" kern="1200" dirty="0"/>
            <a:t> to </a:t>
          </a:r>
          <a:r>
            <a:rPr lang="fr-FR" sz="2900" kern="1200" dirty="0" err="1"/>
            <a:t>create</a:t>
          </a:r>
          <a:r>
            <a:rPr lang="fr-FR" sz="2900" kern="1200" dirty="0"/>
            <a:t> 10 cm of </a:t>
          </a:r>
          <a:r>
            <a:rPr lang="fr-FR" sz="2900" kern="1200" dirty="0" err="1"/>
            <a:t>topsoil</a:t>
          </a:r>
          <a:r>
            <a:rPr lang="fr-FR" sz="2900" kern="1200" dirty="0"/>
            <a:t>    </a:t>
          </a:r>
          <a:endParaRPr lang="en-US" sz="2900" kern="1200" dirty="0"/>
        </a:p>
        <a:p>
          <a:pPr marL="285750" lvl="1" indent="-285750" algn="l" defTabSz="1289050">
            <a:lnSpc>
              <a:spcPct val="90000"/>
            </a:lnSpc>
            <a:spcBef>
              <a:spcPct val="0"/>
            </a:spcBef>
            <a:spcAft>
              <a:spcPct val="15000"/>
            </a:spcAft>
            <a:buChar char="•"/>
          </a:pPr>
          <a:r>
            <a:rPr lang="fr-FR" sz="2900" kern="1200" dirty="0" err="1"/>
            <a:t>Some</a:t>
          </a:r>
          <a:r>
            <a:rPr lang="fr-FR" sz="2900" kern="1200" dirty="0"/>
            <a:t> </a:t>
          </a:r>
          <a:r>
            <a:rPr lang="fr-FR" sz="2900" kern="1200" dirty="0" err="1"/>
            <a:t>soils</a:t>
          </a:r>
          <a:r>
            <a:rPr lang="fr-FR" sz="2900" kern="1200" dirty="0"/>
            <a:t> are 100,000 </a:t>
          </a:r>
          <a:r>
            <a:rPr lang="fr-FR" sz="2900" kern="1200" dirty="0" err="1"/>
            <a:t>years</a:t>
          </a:r>
          <a:r>
            <a:rPr lang="fr-FR" sz="2900" kern="1200" dirty="0"/>
            <a:t> </a:t>
          </a:r>
          <a:r>
            <a:rPr lang="fr-FR" sz="2900" kern="1200" dirty="0" err="1"/>
            <a:t>old</a:t>
          </a:r>
          <a:endParaRPr lang="en-US" sz="2900" kern="1200" dirty="0"/>
        </a:p>
      </dsp:txBody>
      <dsp:txXfrm>
        <a:off x="11763971" y="1659325"/>
        <a:ext cx="5347259" cy="3208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97483-FB92-9A46-94EA-6ACD845ED535}">
      <dsp:nvSpPr>
        <dsp:cNvPr id="0" name=""/>
        <dsp:cNvSpPr/>
      </dsp:nvSpPr>
      <dsp:spPr>
        <a:xfrm>
          <a:off x="0" y="458831"/>
          <a:ext cx="12344399" cy="3320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8063" tIns="645668" rIns="958063" bIns="220472" numCol="1" spcCol="1270" anchor="t" anchorCtr="0">
          <a:noAutofit/>
        </a:bodyPr>
        <a:lstStyle/>
        <a:p>
          <a:pPr marL="285750" lvl="1" indent="-285750" algn="l" defTabSz="1377950">
            <a:lnSpc>
              <a:spcPct val="90000"/>
            </a:lnSpc>
            <a:spcBef>
              <a:spcPct val="0"/>
            </a:spcBef>
            <a:spcAft>
              <a:spcPct val="15000"/>
            </a:spcAft>
            <a:buChar char="•"/>
          </a:pPr>
          <a:r>
            <a:rPr lang="en-US" sz="3100" b="0" i="0" kern="1200" dirty="0"/>
            <a:t>Parent Materials </a:t>
          </a:r>
          <a:endParaRPr lang="en-US" sz="3100" kern="1200" dirty="0"/>
        </a:p>
        <a:p>
          <a:pPr marL="285750" lvl="1" indent="-285750" algn="l" defTabSz="1377950">
            <a:lnSpc>
              <a:spcPct val="90000"/>
            </a:lnSpc>
            <a:spcBef>
              <a:spcPct val="0"/>
            </a:spcBef>
            <a:spcAft>
              <a:spcPct val="15000"/>
            </a:spcAft>
            <a:buChar char="•"/>
          </a:pPr>
          <a:r>
            <a:rPr lang="en-US" sz="3100" b="0" i="0" kern="1200" dirty="0"/>
            <a:t>Climate </a:t>
          </a:r>
          <a:endParaRPr lang="en-US" sz="3100" kern="1200" dirty="0"/>
        </a:p>
        <a:p>
          <a:pPr marL="285750" lvl="1" indent="-285750" algn="l" defTabSz="1377950">
            <a:lnSpc>
              <a:spcPct val="90000"/>
            </a:lnSpc>
            <a:spcBef>
              <a:spcPct val="0"/>
            </a:spcBef>
            <a:spcAft>
              <a:spcPct val="15000"/>
            </a:spcAft>
            <a:buChar char="•"/>
          </a:pPr>
          <a:r>
            <a:rPr lang="en-US" sz="3100" b="0" i="0" kern="1200" dirty="0"/>
            <a:t>Living Organisms </a:t>
          </a:r>
          <a:endParaRPr lang="en-US" sz="3100" kern="1200" dirty="0"/>
        </a:p>
        <a:p>
          <a:pPr marL="285750" lvl="1" indent="-285750" algn="l" defTabSz="1377950">
            <a:lnSpc>
              <a:spcPct val="90000"/>
            </a:lnSpc>
            <a:spcBef>
              <a:spcPct val="0"/>
            </a:spcBef>
            <a:spcAft>
              <a:spcPct val="15000"/>
            </a:spcAft>
            <a:buChar char="•"/>
          </a:pPr>
          <a:r>
            <a:rPr lang="en-US" sz="3100" b="0" i="0" kern="1200" dirty="0"/>
            <a:t>Topography </a:t>
          </a:r>
          <a:endParaRPr lang="en-US" sz="3100" kern="1200" dirty="0"/>
        </a:p>
        <a:p>
          <a:pPr marL="285750" lvl="1" indent="-285750" algn="l" defTabSz="1377950">
            <a:lnSpc>
              <a:spcPct val="90000"/>
            </a:lnSpc>
            <a:spcBef>
              <a:spcPct val="0"/>
            </a:spcBef>
            <a:spcAft>
              <a:spcPct val="15000"/>
            </a:spcAft>
            <a:buChar char="•"/>
          </a:pPr>
          <a:r>
            <a:rPr lang="en-US" sz="3100" b="0" i="0" kern="1200" dirty="0"/>
            <a:t>Time </a:t>
          </a:r>
          <a:endParaRPr lang="en-US" sz="3100" kern="1200" dirty="0"/>
        </a:p>
      </dsp:txBody>
      <dsp:txXfrm>
        <a:off x="0" y="458831"/>
        <a:ext cx="12344399" cy="3320100"/>
      </dsp:txXfrm>
    </dsp:sp>
    <dsp:sp modelId="{01D0B14B-4B18-884C-BDD0-6FA3FE0F5054}">
      <dsp:nvSpPr>
        <dsp:cNvPr id="0" name=""/>
        <dsp:cNvSpPr/>
      </dsp:nvSpPr>
      <dsp:spPr>
        <a:xfrm>
          <a:off x="617220" y="1271"/>
          <a:ext cx="864108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612" tIns="0" rIns="326612" bIns="0" numCol="1" spcCol="1270" anchor="ctr" anchorCtr="0">
          <a:noAutofit/>
        </a:bodyPr>
        <a:lstStyle/>
        <a:p>
          <a:pPr marL="0" lvl="0" indent="0" algn="l" defTabSz="1377950">
            <a:lnSpc>
              <a:spcPct val="90000"/>
            </a:lnSpc>
            <a:spcBef>
              <a:spcPct val="0"/>
            </a:spcBef>
            <a:spcAft>
              <a:spcPct val="35000"/>
            </a:spcAft>
            <a:buNone/>
          </a:pPr>
          <a:r>
            <a:rPr lang="en-US" sz="3100" b="0" i="0" kern="1200" dirty="0"/>
            <a:t>5 factors (Jenny, 1941):</a:t>
          </a:r>
          <a:endParaRPr lang="en-US" sz="3100" kern="1200" dirty="0"/>
        </a:p>
      </dsp:txBody>
      <dsp:txXfrm>
        <a:off x="661892" y="45943"/>
        <a:ext cx="8551736" cy="825776"/>
      </dsp:txXfrm>
    </dsp:sp>
    <dsp:sp modelId="{2271B1A2-1460-AE4E-9F23-7F0DB5D3DA66}">
      <dsp:nvSpPr>
        <dsp:cNvPr id="0" name=""/>
        <dsp:cNvSpPr/>
      </dsp:nvSpPr>
      <dsp:spPr>
        <a:xfrm>
          <a:off x="0" y="4403891"/>
          <a:ext cx="12344399"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05A894-7324-1C49-88DA-E88AE81E4639}">
      <dsp:nvSpPr>
        <dsp:cNvPr id="0" name=""/>
        <dsp:cNvSpPr/>
      </dsp:nvSpPr>
      <dsp:spPr>
        <a:xfrm>
          <a:off x="617220" y="3946331"/>
          <a:ext cx="864108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612" tIns="0" rIns="326612" bIns="0" numCol="1" spcCol="1270" anchor="ctr" anchorCtr="0">
          <a:noAutofit/>
        </a:bodyPr>
        <a:lstStyle/>
        <a:p>
          <a:pPr marL="0" lvl="0" indent="0" algn="l" defTabSz="1377950">
            <a:lnSpc>
              <a:spcPct val="90000"/>
            </a:lnSpc>
            <a:spcBef>
              <a:spcPct val="0"/>
            </a:spcBef>
            <a:spcAft>
              <a:spcPct val="35000"/>
            </a:spcAft>
            <a:buNone/>
          </a:pPr>
          <a:r>
            <a:rPr lang="en-US" sz="3100" b="0" i="0" kern="1200" dirty="0"/>
            <a:t>+ Humans</a:t>
          </a:r>
          <a:endParaRPr lang="en-US" sz="3100" kern="1200" dirty="0"/>
        </a:p>
      </dsp:txBody>
      <dsp:txXfrm>
        <a:off x="661892" y="3991003"/>
        <a:ext cx="8551736"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E1BDD-7739-714C-8C4E-EE5391849289}" type="datetimeFigureOut">
              <a:rPr lang="en-US" smtClean="0"/>
              <a:t>3/18/23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8F4A0-F5CE-314F-AFB1-3CBC16A6F2BA}" type="slidenum">
              <a:rPr lang="en-US" smtClean="0"/>
              <a:t>‹#›</a:t>
            </a:fld>
            <a:endParaRPr lang="en-US"/>
          </a:p>
        </p:txBody>
      </p:sp>
    </p:spTree>
    <p:extLst>
      <p:ext uri="{BB962C8B-B14F-4D97-AF65-F5344CB8AC3E}">
        <p14:creationId xmlns:p14="http://schemas.microsoft.com/office/powerpoint/2010/main" val="2374689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atmosphere—where carbon is stored as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—is the most important sink for terrestrial plants. </a:t>
            </a:r>
          </a:p>
          <a:p>
            <a:pPr marL="171450" indent="-171450">
              <a:buFont typeface="Arial" panose="020B0604020202020204" pitchFamily="34" charset="0"/>
              <a:buChar char="•"/>
            </a:pPr>
            <a:r>
              <a:rPr lang="en-US" dirty="0"/>
              <a:t>Oceans and soil are also abiotic sinks for carbon.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Human activity is changing the amount of carbon in the atmosphere, unbalancing the carbon cycle.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Burning fossil fuels adds extra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to the atmosphere—about 25% is absorbed by the oceans, and another 25% is taken up by terrestrial plants (due to a boost in photosynthesis).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Extra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is added to the atmosphere when we burn large swaths of forest, most often to clear land for agriculture.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Deforestation has the net effect of increasing atmospheric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because we remove the largest photosynthetic organisms on the planet.</a:t>
            </a:r>
            <a:endParaRPr lang="en-US" dirty="0"/>
          </a:p>
        </p:txBody>
      </p:sp>
      <p:sp>
        <p:nvSpPr>
          <p:cNvPr id="4" name="Slide Number Placeholder 3"/>
          <p:cNvSpPr>
            <a:spLocks noGrp="1"/>
          </p:cNvSpPr>
          <p:nvPr>
            <p:ph type="sldNum" sz="quarter" idx="10"/>
          </p:nvPr>
        </p:nvSpPr>
        <p:spPr/>
        <p:txBody>
          <a:bodyPr/>
          <a:lstStyle/>
          <a:p>
            <a:fld id="{2B6496FB-5E6C-4EBF-B5C9-549348CA1B4C}" type="slidenum">
              <a:rPr lang="en-US" smtClean="0"/>
              <a:t>15</a:t>
            </a:fld>
            <a:endParaRPr lang="en-US"/>
          </a:p>
        </p:txBody>
      </p:sp>
    </p:spTree>
    <p:extLst>
      <p:ext uri="{BB962C8B-B14F-4D97-AF65-F5344CB8AC3E}">
        <p14:creationId xmlns:p14="http://schemas.microsoft.com/office/powerpoint/2010/main" val="3587453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Once in the soil, other bacteria convert some of the ammonia to nitrate, which is also biologically available to plants.</a:t>
            </a:r>
          </a:p>
          <a:p>
            <a:pPr marL="285750" indent="-285750">
              <a:buFont typeface="Arial" panose="020B0604020202020204" pitchFamily="34" charset="0"/>
              <a:buChar char="•"/>
            </a:pPr>
            <a:r>
              <a:rPr lang="en-US" sz="1200" dirty="0"/>
              <a:t>Nitrogen exits the ecosystem when other bacteria convert nitrate back to molecular nitrogen (N</a:t>
            </a:r>
            <a:r>
              <a:rPr lang="en-US" sz="1200" baseline="-25000" dirty="0"/>
              <a:t>2</a:t>
            </a:r>
            <a:r>
              <a:rPr lang="en-US" sz="1200" dirty="0"/>
              <a:t>).</a:t>
            </a:r>
          </a:p>
          <a:p>
            <a:endParaRPr lang="en-US" dirty="0"/>
          </a:p>
        </p:txBody>
      </p:sp>
      <p:sp>
        <p:nvSpPr>
          <p:cNvPr id="4" name="Slide Number Placeholder 3"/>
          <p:cNvSpPr>
            <a:spLocks noGrp="1"/>
          </p:cNvSpPr>
          <p:nvPr>
            <p:ph type="sldNum" sz="quarter" idx="10"/>
          </p:nvPr>
        </p:nvSpPr>
        <p:spPr/>
        <p:txBody>
          <a:bodyPr/>
          <a:lstStyle/>
          <a:p>
            <a:fld id="{2B6496FB-5E6C-4EBF-B5C9-549348CA1B4C}" type="slidenum">
              <a:rPr lang="en-US" smtClean="0"/>
              <a:t>16</a:t>
            </a:fld>
            <a:endParaRPr lang="en-US"/>
          </a:p>
        </p:txBody>
      </p:sp>
    </p:spTree>
    <p:extLst>
      <p:ext uri="{BB962C8B-B14F-4D97-AF65-F5344CB8AC3E}">
        <p14:creationId xmlns:p14="http://schemas.microsoft.com/office/powerpoint/2010/main" val="230742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On Earth, phosphorus is found only in solid or liquid form.</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Biosphere 2, phosphorus got trapped in the water system, polluting aquatic habitats, because the underwater and terrestrial plants there were dying off too quickly to complete this cycle.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Biospherians</a:t>
            </a:r>
            <a:r>
              <a:rPr lang="en-US" sz="1200" kern="1200" dirty="0">
                <a:solidFill>
                  <a:schemeClr val="tx1"/>
                </a:solidFill>
                <a:effectLst/>
                <a:latin typeface="+mn-lt"/>
                <a:ea typeface="+mn-ea"/>
                <a:cs typeface="+mn-cs"/>
              </a:rPr>
              <a:t> removed excess nutrients from their water supply by passing the water over algal mats that would absorb the phosphorus and could then be harvested, dried, and stored.</a:t>
            </a:r>
          </a:p>
          <a:p>
            <a:endParaRPr lang="en-US" dirty="0"/>
          </a:p>
        </p:txBody>
      </p:sp>
      <p:sp>
        <p:nvSpPr>
          <p:cNvPr id="4" name="Slide Number Placeholder 3"/>
          <p:cNvSpPr>
            <a:spLocks noGrp="1"/>
          </p:cNvSpPr>
          <p:nvPr>
            <p:ph type="sldNum" sz="quarter" idx="10"/>
          </p:nvPr>
        </p:nvSpPr>
        <p:spPr/>
        <p:txBody>
          <a:bodyPr/>
          <a:lstStyle/>
          <a:p>
            <a:fld id="{2B6496FB-5E6C-4EBF-B5C9-549348CA1B4C}" type="slidenum">
              <a:rPr lang="en-US" smtClean="0"/>
              <a:t>17</a:t>
            </a:fld>
            <a:endParaRPr lang="en-US"/>
          </a:p>
        </p:txBody>
      </p:sp>
    </p:spTree>
    <p:extLst>
      <p:ext uri="{BB962C8B-B14F-4D97-AF65-F5344CB8AC3E}">
        <p14:creationId xmlns:p14="http://schemas.microsoft.com/office/powerpoint/2010/main" val="3341724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5190-5164-4B82-B69C-6CCA104432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F3B20-7F6F-4969-A63A-8AFE0C458CFB}"/>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CA257-5F62-46E4-AE12-663C1B54A836}"/>
              </a:ext>
            </a:extLst>
          </p:cNvPr>
          <p:cNvSpPr>
            <a:spLocks noGrp="1"/>
          </p:cNvSpPr>
          <p:nvPr>
            <p:ph type="dt" sz="half" idx="10"/>
          </p:nvPr>
        </p:nvSpPr>
        <p:spPr/>
        <p:txBody>
          <a:bodyPr/>
          <a:lstStyle/>
          <a:p>
            <a:fld id="{08B2DEE7-63C3-4052-A8EB-813367C9C898}" type="datetimeFigureOut">
              <a:rPr lang="en-US" smtClean="0"/>
              <a:t>3/18/23</a:t>
            </a:fld>
            <a:endParaRPr lang="en-US"/>
          </a:p>
        </p:txBody>
      </p:sp>
      <p:sp>
        <p:nvSpPr>
          <p:cNvPr id="6" name="Footer Placeholder 5">
            <a:extLst>
              <a:ext uri="{FF2B5EF4-FFF2-40B4-BE49-F238E27FC236}">
                <a16:creationId xmlns:a16="http://schemas.microsoft.com/office/drawing/2014/main" id="{0CAB895B-C3EC-4B07-A60D-3396730F7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9383E-7EF3-48D4-AEA9-02C6FD549950}"/>
              </a:ext>
            </a:extLst>
          </p:cNvPr>
          <p:cNvSpPr>
            <a:spLocks noGrp="1"/>
          </p:cNvSpPr>
          <p:nvPr>
            <p:ph type="sldNum" sz="quarter" idx="12"/>
          </p:nvPr>
        </p:nvSpPr>
        <p:spPr/>
        <p:txBody>
          <a:bodyPr/>
          <a:lstStyle/>
          <a:p>
            <a:fld id="{1F624D88-374C-45D8-A209-99A638F63AA4}" type="slidenum">
              <a:rPr lang="en-US" smtClean="0"/>
              <a:t>‹#›</a:t>
            </a:fld>
            <a:endParaRPr lang="en-US"/>
          </a:p>
        </p:txBody>
      </p:sp>
      <p:sp>
        <p:nvSpPr>
          <p:cNvPr id="9" name="Picture Placeholder 8">
            <a:extLst>
              <a:ext uri="{FF2B5EF4-FFF2-40B4-BE49-F238E27FC236}">
                <a16:creationId xmlns:a16="http://schemas.microsoft.com/office/drawing/2014/main" id="{C04B91F9-9ECE-46DF-BAF5-E13686DFD830}"/>
              </a:ext>
            </a:extLst>
          </p:cNvPr>
          <p:cNvSpPr>
            <a:spLocks noGrp="1"/>
          </p:cNvSpPr>
          <p:nvPr>
            <p:ph type="pic" sz="quarter" idx="13"/>
          </p:nvPr>
        </p:nvSpPr>
        <p:spPr>
          <a:xfrm>
            <a:off x="16144875" y="4814888"/>
            <a:ext cx="1628775" cy="3128963"/>
          </a:xfrm>
        </p:spPr>
        <p:txBody>
          <a:bodyPr/>
          <a:lstStyle/>
          <a:p>
            <a:endParaRPr lang="en-US"/>
          </a:p>
        </p:txBody>
      </p:sp>
    </p:spTree>
    <p:extLst>
      <p:ext uri="{BB962C8B-B14F-4D97-AF65-F5344CB8AC3E}">
        <p14:creationId xmlns:p14="http://schemas.microsoft.com/office/powerpoint/2010/main" val="1753022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5190-5164-4B82-B69C-6CCA104432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F3B20-7F6F-4969-A63A-8AFE0C458CFB}"/>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CA257-5F62-46E4-AE12-663C1B54A836}"/>
              </a:ext>
            </a:extLst>
          </p:cNvPr>
          <p:cNvSpPr>
            <a:spLocks noGrp="1"/>
          </p:cNvSpPr>
          <p:nvPr>
            <p:ph type="dt" sz="half" idx="10"/>
          </p:nvPr>
        </p:nvSpPr>
        <p:spPr/>
        <p:txBody>
          <a:bodyPr/>
          <a:lstStyle/>
          <a:p>
            <a:fld id="{08B2DEE7-63C3-4052-A8EB-813367C9C898}" type="datetimeFigureOut">
              <a:rPr lang="en-US" smtClean="0"/>
              <a:t>3/18/23</a:t>
            </a:fld>
            <a:endParaRPr lang="en-US"/>
          </a:p>
        </p:txBody>
      </p:sp>
      <p:sp>
        <p:nvSpPr>
          <p:cNvPr id="6" name="Footer Placeholder 5">
            <a:extLst>
              <a:ext uri="{FF2B5EF4-FFF2-40B4-BE49-F238E27FC236}">
                <a16:creationId xmlns:a16="http://schemas.microsoft.com/office/drawing/2014/main" id="{0CAB895B-C3EC-4B07-A60D-3396730F7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9383E-7EF3-48D4-AEA9-02C6FD549950}"/>
              </a:ext>
            </a:extLst>
          </p:cNvPr>
          <p:cNvSpPr>
            <a:spLocks noGrp="1"/>
          </p:cNvSpPr>
          <p:nvPr>
            <p:ph type="sldNum" sz="quarter" idx="12"/>
          </p:nvPr>
        </p:nvSpPr>
        <p:spPr/>
        <p:txBody>
          <a:bodyPr/>
          <a:lstStyle/>
          <a:p>
            <a:fld id="{1F624D88-374C-45D8-A209-99A638F63AA4}" type="slidenum">
              <a:rPr lang="en-US" smtClean="0"/>
              <a:t>‹#›</a:t>
            </a:fld>
            <a:endParaRPr lang="en-US"/>
          </a:p>
        </p:txBody>
      </p:sp>
      <p:sp>
        <p:nvSpPr>
          <p:cNvPr id="9" name="Picture Placeholder 8">
            <a:extLst>
              <a:ext uri="{FF2B5EF4-FFF2-40B4-BE49-F238E27FC236}">
                <a16:creationId xmlns:a16="http://schemas.microsoft.com/office/drawing/2014/main" id="{C04B91F9-9ECE-46DF-BAF5-E13686DFD830}"/>
              </a:ext>
            </a:extLst>
          </p:cNvPr>
          <p:cNvSpPr>
            <a:spLocks noGrp="1"/>
          </p:cNvSpPr>
          <p:nvPr>
            <p:ph type="pic" sz="quarter" idx="13"/>
          </p:nvPr>
        </p:nvSpPr>
        <p:spPr>
          <a:xfrm>
            <a:off x="16144875" y="4814888"/>
            <a:ext cx="1628775" cy="3128963"/>
          </a:xfrm>
        </p:spPr>
        <p:txBody>
          <a:bodyPr/>
          <a:lstStyle/>
          <a:p>
            <a:endParaRPr lang="en-US"/>
          </a:p>
        </p:txBody>
      </p:sp>
    </p:spTree>
    <p:extLst>
      <p:ext uri="{BB962C8B-B14F-4D97-AF65-F5344CB8AC3E}">
        <p14:creationId xmlns:p14="http://schemas.microsoft.com/office/powerpoint/2010/main" val="1988756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5190-5164-4B82-B69C-6CCA104432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F3B20-7F6F-4969-A63A-8AFE0C458CFB}"/>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CA257-5F62-46E4-AE12-663C1B54A836}"/>
              </a:ext>
            </a:extLst>
          </p:cNvPr>
          <p:cNvSpPr>
            <a:spLocks noGrp="1"/>
          </p:cNvSpPr>
          <p:nvPr>
            <p:ph type="dt" sz="half" idx="10"/>
          </p:nvPr>
        </p:nvSpPr>
        <p:spPr/>
        <p:txBody>
          <a:bodyPr/>
          <a:lstStyle/>
          <a:p>
            <a:fld id="{08B2DEE7-63C3-4052-A8EB-813367C9C898}" type="datetimeFigureOut">
              <a:rPr lang="en-US" smtClean="0"/>
              <a:t>3/18/23</a:t>
            </a:fld>
            <a:endParaRPr lang="en-US"/>
          </a:p>
        </p:txBody>
      </p:sp>
      <p:sp>
        <p:nvSpPr>
          <p:cNvPr id="6" name="Footer Placeholder 5">
            <a:extLst>
              <a:ext uri="{FF2B5EF4-FFF2-40B4-BE49-F238E27FC236}">
                <a16:creationId xmlns:a16="http://schemas.microsoft.com/office/drawing/2014/main" id="{0CAB895B-C3EC-4B07-A60D-3396730F7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9383E-7EF3-48D4-AEA9-02C6FD549950}"/>
              </a:ext>
            </a:extLst>
          </p:cNvPr>
          <p:cNvSpPr>
            <a:spLocks noGrp="1"/>
          </p:cNvSpPr>
          <p:nvPr>
            <p:ph type="sldNum" sz="quarter" idx="12"/>
          </p:nvPr>
        </p:nvSpPr>
        <p:spPr/>
        <p:txBody>
          <a:bodyPr/>
          <a:lstStyle/>
          <a:p>
            <a:fld id="{1F624D88-374C-45D8-A209-99A638F63AA4}" type="slidenum">
              <a:rPr lang="en-US" smtClean="0"/>
              <a:t>‹#›</a:t>
            </a:fld>
            <a:endParaRPr lang="en-US"/>
          </a:p>
        </p:txBody>
      </p:sp>
      <p:sp>
        <p:nvSpPr>
          <p:cNvPr id="9" name="Picture Placeholder 8">
            <a:extLst>
              <a:ext uri="{FF2B5EF4-FFF2-40B4-BE49-F238E27FC236}">
                <a16:creationId xmlns:a16="http://schemas.microsoft.com/office/drawing/2014/main" id="{C04B91F9-9ECE-46DF-BAF5-E13686DFD830}"/>
              </a:ext>
            </a:extLst>
          </p:cNvPr>
          <p:cNvSpPr>
            <a:spLocks noGrp="1"/>
          </p:cNvSpPr>
          <p:nvPr>
            <p:ph type="pic" sz="quarter" idx="13"/>
          </p:nvPr>
        </p:nvSpPr>
        <p:spPr>
          <a:xfrm>
            <a:off x="16144875" y="4814888"/>
            <a:ext cx="1628775" cy="3128963"/>
          </a:xfrm>
        </p:spPr>
        <p:txBody>
          <a:bodyPr/>
          <a:lstStyle/>
          <a:p>
            <a:endParaRPr lang="en-US"/>
          </a:p>
        </p:txBody>
      </p:sp>
    </p:spTree>
    <p:extLst>
      <p:ext uri="{BB962C8B-B14F-4D97-AF65-F5344CB8AC3E}">
        <p14:creationId xmlns:p14="http://schemas.microsoft.com/office/powerpoint/2010/main" val="1751682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5190-5164-4B82-B69C-6CCA104432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F3B20-7F6F-4969-A63A-8AFE0C458CFB}"/>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CA257-5F62-46E4-AE12-663C1B54A836}"/>
              </a:ext>
            </a:extLst>
          </p:cNvPr>
          <p:cNvSpPr>
            <a:spLocks noGrp="1"/>
          </p:cNvSpPr>
          <p:nvPr>
            <p:ph type="dt" sz="half" idx="10"/>
          </p:nvPr>
        </p:nvSpPr>
        <p:spPr/>
        <p:txBody>
          <a:bodyPr/>
          <a:lstStyle/>
          <a:p>
            <a:fld id="{08B2DEE7-63C3-4052-A8EB-813367C9C898}" type="datetimeFigureOut">
              <a:rPr lang="en-US" smtClean="0"/>
              <a:t>3/18/23</a:t>
            </a:fld>
            <a:endParaRPr lang="en-US"/>
          </a:p>
        </p:txBody>
      </p:sp>
      <p:sp>
        <p:nvSpPr>
          <p:cNvPr id="6" name="Footer Placeholder 5">
            <a:extLst>
              <a:ext uri="{FF2B5EF4-FFF2-40B4-BE49-F238E27FC236}">
                <a16:creationId xmlns:a16="http://schemas.microsoft.com/office/drawing/2014/main" id="{0CAB895B-C3EC-4B07-A60D-3396730F7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9383E-7EF3-48D4-AEA9-02C6FD549950}"/>
              </a:ext>
            </a:extLst>
          </p:cNvPr>
          <p:cNvSpPr>
            <a:spLocks noGrp="1"/>
          </p:cNvSpPr>
          <p:nvPr>
            <p:ph type="sldNum" sz="quarter" idx="12"/>
          </p:nvPr>
        </p:nvSpPr>
        <p:spPr/>
        <p:txBody>
          <a:bodyPr/>
          <a:lstStyle/>
          <a:p>
            <a:fld id="{1F624D88-374C-45D8-A209-99A638F63AA4}" type="slidenum">
              <a:rPr lang="en-US" smtClean="0"/>
              <a:t>‹#›</a:t>
            </a:fld>
            <a:endParaRPr lang="en-US"/>
          </a:p>
        </p:txBody>
      </p:sp>
      <p:sp>
        <p:nvSpPr>
          <p:cNvPr id="9" name="Picture Placeholder 8">
            <a:extLst>
              <a:ext uri="{FF2B5EF4-FFF2-40B4-BE49-F238E27FC236}">
                <a16:creationId xmlns:a16="http://schemas.microsoft.com/office/drawing/2014/main" id="{C04B91F9-9ECE-46DF-BAF5-E13686DFD830}"/>
              </a:ext>
            </a:extLst>
          </p:cNvPr>
          <p:cNvSpPr>
            <a:spLocks noGrp="1"/>
          </p:cNvSpPr>
          <p:nvPr>
            <p:ph type="pic" sz="quarter" idx="13"/>
          </p:nvPr>
        </p:nvSpPr>
        <p:spPr>
          <a:xfrm>
            <a:off x="16144875" y="4814888"/>
            <a:ext cx="1628775" cy="3128963"/>
          </a:xfrm>
        </p:spPr>
        <p:txBody>
          <a:bodyPr/>
          <a:lstStyle/>
          <a:p>
            <a:endParaRPr lang="en-US"/>
          </a:p>
        </p:txBody>
      </p:sp>
    </p:spTree>
    <p:extLst>
      <p:ext uri="{BB962C8B-B14F-4D97-AF65-F5344CB8AC3E}">
        <p14:creationId xmlns:p14="http://schemas.microsoft.com/office/powerpoint/2010/main" val="1265144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5190-5164-4B82-B69C-6CCA104432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F3B20-7F6F-4969-A63A-8AFE0C458CFB}"/>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CA257-5F62-46E4-AE12-663C1B54A836}"/>
              </a:ext>
            </a:extLst>
          </p:cNvPr>
          <p:cNvSpPr>
            <a:spLocks noGrp="1"/>
          </p:cNvSpPr>
          <p:nvPr>
            <p:ph type="dt" sz="half" idx="10"/>
          </p:nvPr>
        </p:nvSpPr>
        <p:spPr/>
        <p:txBody>
          <a:bodyPr/>
          <a:lstStyle/>
          <a:p>
            <a:fld id="{08B2DEE7-63C3-4052-A8EB-813367C9C898}" type="datetimeFigureOut">
              <a:rPr lang="en-US" smtClean="0"/>
              <a:t>3/18/23</a:t>
            </a:fld>
            <a:endParaRPr lang="en-US"/>
          </a:p>
        </p:txBody>
      </p:sp>
      <p:sp>
        <p:nvSpPr>
          <p:cNvPr id="6" name="Footer Placeholder 5">
            <a:extLst>
              <a:ext uri="{FF2B5EF4-FFF2-40B4-BE49-F238E27FC236}">
                <a16:creationId xmlns:a16="http://schemas.microsoft.com/office/drawing/2014/main" id="{0CAB895B-C3EC-4B07-A60D-3396730F7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9383E-7EF3-48D4-AEA9-02C6FD549950}"/>
              </a:ext>
            </a:extLst>
          </p:cNvPr>
          <p:cNvSpPr>
            <a:spLocks noGrp="1"/>
          </p:cNvSpPr>
          <p:nvPr>
            <p:ph type="sldNum" sz="quarter" idx="12"/>
          </p:nvPr>
        </p:nvSpPr>
        <p:spPr/>
        <p:txBody>
          <a:bodyPr/>
          <a:lstStyle/>
          <a:p>
            <a:fld id="{1F624D88-374C-45D8-A209-99A638F63AA4}" type="slidenum">
              <a:rPr lang="en-US" smtClean="0"/>
              <a:t>‹#›</a:t>
            </a:fld>
            <a:endParaRPr lang="en-US"/>
          </a:p>
        </p:txBody>
      </p:sp>
      <p:sp>
        <p:nvSpPr>
          <p:cNvPr id="9" name="Picture Placeholder 8">
            <a:extLst>
              <a:ext uri="{FF2B5EF4-FFF2-40B4-BE49-F238E27FC236}">
                <a16:creationId xmlns:a16="http://schemas.microsoft.com/office/drawing/2014/main" id="{C04B91F9-9ECE-46DF-BAF5-E13686DFD830}"/>
              </a:ext>
            </a:extLst>
          </p:cNvPr>
          <p:cNvSpPr>
            <a:spLocks noGrp="1"/>
          </p:cNvSpPr>
          <p:nvPr>
            <p:ph type="pic" sz="quarter" idx="13"/>
          </p:nvPr>
        </p:nvSpPr>
        <p:spPr>
          <a:xfrm>
            <a:off x="16144875" y="4814888"/>
            <a:ext cx="1628775" cy="3128963"/>
          </a:xfrm>
        </p:spPr>
        <p:txBody>
          <a:bodyPr/>
          <a:lstStyle/>
          <a:p>
            <a:endParaRPr lang="en-US"/>
          </a:p>
        </p:txBody>
      </p:sp>
    </p:spTree>
    <p:extLst>
      <p:ext uri="{BB962C8B-B14F-4D97-AF65-F5344CB8AC3E}">
        <p14:creationId xmlns:p14="http://schemas.microsoft.com/office/powerpoint/2010/main" val="3802350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hyperlink" Target="https://www.usgs.gov/special-topic/water-science-school/science/fundamentals-water-cycle?qt-science_center_objects=0#qt-science_center_objects" TargetMode="External"/><Relationship Id="rId4" Type="http://schemas.openxmlformats.org/officeDocument/2006/relationships/hyperlink" Target="https://www.volcanodiscovery.com/geology/plate-tectonic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6A58F"/>
        </a:solidFill>
        <a:effectLst/>
      </p:bgPr>
    </p:bg>
    <p:spTree>
      <p:nvGrpSpPr>
        <p:cNvPr id="1" name=""/>
        <p:cNvGrpSpPr/>
        <p:nvPr/>
      </p:nvGrpSpPr>
      <p:grpSpPr>
        <a:xfrm>
          <a:off x="0" y="0"/>
          <a:ext cx="0" cy="0"/>
          <a:chOff x="0" y="0"/>
          <a:chExt cx="0" cy="0"/>
        </a:xfrm>
      </p:grpSpPr>
      <p:grpSp>
        <p:nvGrpSpPr>
          <p:cNvPr id="2" name="Group 2"/>
          <p:cNvGrpSpPr/>
          <p:nvPr/>
        </p:nvGrpSpPr>
        <p:grpSpPr>
          <a:xfrm>
            <a:off x="236868" y="243564"/>
            <a:ext cx="17814263" cy="7494855"/>
            <a:chOff x="0" y="0"/>
            <a:chExt cx="4816593" cy="2026447"/>
          </a:xfrm>
        </p:grpSpPr>
        <p:sp>
          <p:nvSpPr>
            <p:cNvPr id="3" name="Freeform 3"/>
            <p:cNvSpPr/>
            <p:nvPr/>
          </p:nvSpPr>
          <p:spPr>
            <a:xfrm>
              <a:off x="0" y="0"/>
              <a:ext cx="4816592" cy="2026447"/>
            </a:xfrm>
            <a:custGeom>
              <a:avLst/>
              <a:gdLst/>
              <a:ahLst/>
              <a:cxnLst/>
              <a:rect l="l" t="t" r="r" b="b"/>
              <a:pathLst>
                <a:path w="4816592" h="2026447">
                  <a:moveTo>
                    <a:pt x="0" y="0"/>
                  </a:moveTo>
                  <a:lnTo>
                    <a:pt x="4816592" y="0"/>
                  </a:lnTo>
                  <a:lnTo>
                    <a:pt x="4816592" y="2026447"/>
                  </a:lnTo>
                  <a:lnTo>
                    <a:pt x="0" y="2026447"/>
                  </a:lnTo>
                  <a:close/>
                </a:path>
              </a:pathLst>
            </a:custGeom>
            <a:solidFill>
              <a:srgbClr val="F1EFEC"/>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322173" y="3651696"/>
            <a:ext cx="15643654" cy="6162659"/>
            <a:chOff x="0" y="0"/>
            <a:chExt cx="4229707" cy="1666250"/>
          </a:xfrm>
        </p:grpSpPr>
        <p:sp>
          <p:nvSpPr>
            <p:cNvPr id="6" name="Freeform 6"/>
            <p:cNvSpPr/>
            <p:nvPr/>
          </p:nvSpPr>
          <p:spPr>
            <a:xfrm>
              <a:off x="0" y="0"/>
              <a:ext cx="4229707" cy="1666250"/>
            </a:xfrm>
            <a:custGeom>
              <a:avLst/>
              <a:gdLst/>
              <a:ahLst/>
              <a:cxnLst/>
              <a:rect l="l" t="t" r="r" b="b"/>
              <a:pathLst>
                <a:path w="4229707" h="1666250">
                  <a:moveTo>
                    <a:pt x="0" y="0"/>
                  </a:moveTo>
                  <a:lnTo>
                    <a:pt x="4229707" y="0"/>
                  </a:lnTo>
                  <a:lnTo>
                    <a:pt x="4229707" y="1666250"/>
                  </a:lnTo>
                  <a:lnTo>
                    <a:pt x="0" y="1666250"/>
                  </a:lnTo>
                  <a:close/>
                </a:path>
              </a:pathLst>
            </a:custGeom>
            <a:solidFill>
              <a:srgbClr val="FFFFF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1553862" y="3901902"/>
            <a:ext cx="15180276" cy="5662246"/>
            <a:chOff x="0" y="0"/>
            <a:chExt cx="20240368" cy="7549662"/>
          </a:xfrm>
        </p:grpSpPr>
        <p:pic>
          <p:nvPicPr>
            <p:cNvPr id="9" name="Picture 9"/>
            <p:cNvPicPr>
              <a:picLocks noChangeAspect="1"/>
            </p:cNvPicPr>
            <p:nvPr/>
          </p:nvPicPr>
          <p:blipFill>
            <a:blip r:embed="rId2"/>
            <a:srcRect t="28541" b="15508"/>
            <a:stretch>
              <a:fillRect/>
            </a:stretch>
          </p:blipFill>
          <p:spPr>
            <a:xfrm>
              <a:off x="0" y="0"/>
              <a:ext cx="20240368" cy="7549662"/>
            </a:xfrm>
            <a:prstGeom prst="rect">
              <a:avLst/>
            </a:prstGeom>
          </p:spPr>
        </p:pic>
      </p:grpSp>
      <p:sp>
        <p:nvSpPr>
          <p:cNvPr id="10" name="TextBox 10"/>
          <p:cNvSpPr txBox="1"/>
          <p:nvPr/>
        </p:nvSpPr>
        <p:spPr>
          <a:xfrm>
            <a:off x="586946" y="866775"/>
            <a:ext cx="16862853" cy="1558119"/>
          </a:xfrm>
          <a:prstGeom prst="rect">
            <a:avLst/>
          </a:prstGeom>
        </p:spPr>
        <p:txBody>
          <a:bodyPr wrap="square" lIns="0" tIns="0" rIns="0" bIns="0" rtlCol="0" anchor="t">
            <a:spAutoFit/>
          </a:bodyPr>
          <a:lstStyle/>
          <a:p>
            <a:pPr algn="ctr">
              <a:lnSpc>
                <a:spcPts val="12599"/>
              </a:lnSpc>
            </a:pPr>
            <a:r>
              <a:rPr lang="en-US" sz="9000" dirty="0">
                <a:solidFill>
                  <a:srgbClr val="000000"/>
                </a:solidFill>
                <a:latin typeface="TAN Mon Cheri"/>
              </a:rPr>
              <a:t>Soil: The Pedosphere</a:t>
            </a:r>
          </a:p>
        </p:txBody>
      </p:sp>
      <p:sp>
        <p:nvSpPr>
          <p:cNvPr id="11" name="TextBox 11"/>
          <p:cNvSpPr txBox="1"/>
          <p:nvPr/>
        </p:nvSpPr>
        <p:spPr>
          <a:xfrm>
            <a:off x="5368738" y="2409179"/>
            <a:ext cx="7550517" cy="1158074"/>
          </a:xfrm>
          <a:prstGeom prst="rect">
            <a:avLst/>
          </a:prstGeom>
        </p:spPr>
        <p:txBody>
          <a:bodyPr lIns="0" tIns="0" rIns="0" bIns="0" rtlCol="0" anchor="t">
            <a:spAutoFit/>
          </a:bodyPr>
          <a:lstStyle/>
          <a:p>
            <a:pPr algn="ctr">
              <a:lnSpc>
                <a:spcPts val="3079"/>
              </a:lnSpc>
            </a:pPr>
            <a:r>
              <a:rPr lang="en-US" sz="2199" spc="219" dirty="0">
                <a:solidFill>
                  <a:srgbClr val="000000"/>
                </a:solidFill>
                <a:latin typeface="Public Sans"/>
              </a:rPr>
              <a:t>EESC 1201: Intro to Environmental Science</a:t>
            </a:r>
          </a:p>
          <a:p>
            <a:pPr algn="ctr">
              <a:lnSpc>
                <a:spcPts val="3079"/>
              </a:lnSpc>
            </a:pPr>
            <a:r>
              <a:rPr lang="en-US" sz="2199" spc="219" dirty="0">
                <a:solidFill>
                  <a:srgbClr val="000000"/>
                </a:solidFill>
                <a:latin typeface="Public Sans"/>
              </a:rPr>
              <a:t>Professor Perl</a:t>
            </a:r>
          </a:p>
          <a:p>
            <a:pPr algn="ctr">
              <a:lnSpc>
                <a:spcPts val="3079"/>
              </a:lnSpc>
            </a:pPr>
            <a:r>
              <a:rPr lang="en-US" sz="2199" spc="219" dirty="0">
                <a:solidFill>
                  <a:srgbClr val="000000"/>
                </a:solidFill>
                <a:latin typeface="Public Sans"/>
              </a:rPr>
              <a:t>3/20/23</a:t>
            </a:r>
          </a:p>
        </p:txBody>
      </p:sp>
      <p:pic>
        <p:nvPicPr>
          <p:cNvPr id="12" name="Picture 11" descr="A picture containing outdoor, mountain, building, dirt&#10;&#10;Description automatically generated">
            <a:extLst>
              <a:ext uri="{FF2B5EF4-FFF2-40B4-BE49-F238E27FC236}">
                <a16:creationId xmlns:a16="http://schemas.microsoft.com/office/drawing/2014/main" id="{6DFD0CDC-594F-140B-1FC4-43E1ED42FC41}"/>
              </a:ext>
            </a:extLst>
          </p:cNvPr>
          <p:cNvPicPr>
            <a:picLocks noChangeAspect="1"/>
          </p:cNvPicPr>
          <p:nvPr/>
        </p:nvPicPr>
        <p:blipFill rotWithShape="1">
          <a:blip r:embed="rId3">
            <a:extLst>
              <a:ext uri="{28A0092B-C50C-407E-A947-70E740481C1C}">
                <a14:useLocalDpi xmlns:a14="http://schemas.microsoft.com/office/drawing/2010/main" val="0"/>
              </a:ext>
            </a:extLst>
          </a:blip>
          <a:srcRect t="43049" r="422" b="9450"/>
          <a:stretch/>
        </p:blipFill>
        <p:spPr>
          <a:xfrm>
            <a:off x="1000810" y="3872933"/>
            <a:ext cx="16196706" cy="57947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FEC"/>
        </a:solidFill>
        <a:effectLst/>
      </p:bgPr>
    </p:bg>
    <p:spTree>
      <p:nvGrpSpPr>
        <p:cNvPr id="1" name=""/>
        <p:cNvGrpSpPr/>
        <p:nvPr/>
      </p:nvGrpSpPr>
      <p:grpSpPr>
        <a:xfrm>
          <a:off x="0" y="0"/>
          <a:ext cx="0" cy="0"/>
          <a:chOff x="0" y="0"/>
          <a:chExt cx="0" cy="0"/>
        </a:xfrm>
      </p:grpSpPr>
      <p:sp>
        <p:nvSpPr>
          <p:cNvPr id="2" name="TextBox 2"/>
          <p:cNvSpPr txBox="1"/>
          <p:nvPr/>
        </p:nvSpPr>
        <p:spPr>
          <a:xfrm>
            <a:off x="883808" y="3160627"/>
            <a:ext cx="7728626" cy="3385542"/>
          </a:xfrm>
          <a:prstGeom prst="rect">
            <a:avLst/>
          </a:prstGeom>
        </p:spPr>
        <p:txBody>
          <a:bodyPr wrap="square" lIns="0" tIns="0" rIns="0" bIns="0" rtlCol="0" anchor="t">
            <a:spAutoFit/>
          </a:bodyPr>
          <a:lstStyle/>
          <a:p>
            <a:r>
              <a:rPr lang="en-US" sz="2000" dirty="0"/>
              <a:t>“One morning in the Archean Era, an assembly of chemical compounds, possibly a clay, obeying some divine suggestion, threw an envelope around itself and began to live. It now had an inside and an outside. The envelope regulated the flow of salts from one to the other, and back again, making the selective work of digestion possible. </a:t>
            </a:r>
          </a:p>
          <a:p>
            <a:br>
              <a:rPr lang="en-US" sz="2000" dirty="0"/>
            </a:br>
            <a:endParaRPr lang="en-US" sz="2000" dirty="0"/>
          </a:p>
          <a:p>
            <a:r>
              <a:rPr lang="en-US" sz="2000" dirty="0"/>
              <a:t>In the three billion years since, organisms have merely perfected this design. “</a:t>
            </a:r>
          </a:p>
          <a:p>
            <a:endParaRPr lang="en-US" sz="2000" dirty="0"/>
          </a:p>
          <a:p>
            <a:endParaRPr lang="en-US" sz="2000" dirty="0"/>
          </a:p>
        </p:txBody>
      </p:sp>
      <p:sp>
        <p:nvSpPr>
          <p:cNvPr id="3" name="TextBox 3"/>
          <p:cNvSpPr txBox="1"/>
          <p:nvPr/>
        </p:nvSpPr>
        <p:spPr>
          <a:xfrm>
            <a:off x="1028700" y="1969359"/>
            <a:ext cx="6088608" cy="1069768"/>
          </a:xfrm>
          <a:prstGeom prst="rect">
            <a:avLst/>
          </a:prstGeom>
        </p:spPr>
        <p:txBody>
          <a:bodyPr lIns="0" tIns="0" rIns="0" bIns="0" rtlCol="0" anchor="t">
            <a:spAutoFit/>
          </a:bodyPr>
          <a:lstStyle/>
          <a:p>
            <a:pPr>
              <a:lnSpc>
                <a:spcPts val="8761"/>
              </a:lnSpc>
            </a:pPr>
            <a:r>
              <a:rPr lang="en-US" sz="6258" spc="312" dirty="0">
                <a:solidFill>
                  <a:srgbClr val="000000"/>
                </a:solidFill>
                <a:latin typeface="Public Sans Bold"/>
              </a:rPr>
              <a:t>The Biosphere</a:t>
            </a:r>
          </a:p>
        </p:txBody>
      </p:sp>
      <p:grpSp>
        <p:nvGrpSpPr>
          <p:cNvPr id="4" name="Group 4"/>
          <p:cNvGrpSpPr/>
          <p:nvPr/>
        </p:nvGrpSpPr>
        <p:grpSpPr>
          <a:xfrm>
            <a:off x="10008973" y="7505364"/>
            <a:ext cx="8279027" cy="2781636"/>
            <a:chOff x="0" y="0"/>
            <a:chExt cx="2180484" cy="732612"/>
          </a:xfrm>
        </p:grpSpPr>
        <p:sp>
          <p:nvSpPr>
            <p:cNvPr id="5" name="Freeform 5"/>
            <p:cNvSpPr/>
            <p:nvPr/>
          </p:nvSpPr>
          <p:spPr>
            <a:xfrm>
              <a:off x="0" y="0"/>
              <a:ext cx="2180485" cy="732612"/>
            </a:xfrm>
            <a:custGeom>
              <a:avLst/>
              <a:gdLst/>
              <a:ahLst/>
              <a:cxnLst/>
              <a:rect l="l" t="t" r="r" b="b"/>
              <a:pathLst>
                <a:path w="2180485" h="732612">
                  <a:moveTo>
                    <a:pt x="0" y="0"/>
                  </a:moveTo>
                  <a:lnTo>
                    <a:pt x="2180485" y="0"/>
                  </a:lnTo>
                  <a:lnTo>
                    <a:pt x="2180485" y="732612"/>
                  </a:lnTo>
                  <a:lnTo>
                    <a:pt x="0" y="732612"/>
                  </a:lnTo>
                  <a:close/>
                </a:path>
              </a:pathLst>
            </a:custGeom>
            <a:solidFill>
              <a:srgbClr val="B6A58F"/>
            </a:solidFill>
          </p:spPr>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sp>
        <p:nvSpPr>
          <p:cNvPr id="17" name="TextBox 17"/>
          <p:cNvSpPr txBox="1"/>
          <p:nvPr/>
        </p:nvSpPr>
        <p:spPr>
          <a:xfrm>
            <a:off x="1028700" y="1409700"/>
            <a:ext cx="4613693" cy="328231"/>
          </a:xfrm>
          <a:prstGeom prst="rect">
            <a:avLst/>
          </a:prstGeom>
        </p:spPr>
        <p:txBody>
          <a:bodyPr lIns="0" tIns="0" rIns="0" bIns="0" rtlCol="0" anchor="t">
            <a:spAutoFit/>
          </a:bodyPr>
          <a:lstStyle/>
          <a:p>
            <a:pPr>
              <a:lnSpc>
                <a:spcPts val="2800"/>
              </a:lnSpc>
            </a:pPr>
            <a:r>
              <a:rPr lang="en-US" sz="2000" spc="200" dirty="0">
                <a:solidFill>
                  <a:srgbClr val="000000"/>
                </a:solidFill>
                <a:latin typeface="Public Sans"/>
              </a:rPr>
              <a:t>What is soil?</a:t>
            </a:r>
          </a:p>
        </p:txBody>
      </p:sp>
      <p:sp>
        <p:nvSpPr>
          <p:cNvPr id="19" name="TextBox 18">
            <a:extLst>
              <a:ext uri="{FF2B5EF4-FFF2-40B4-BE49-F238E27FC236}">
                <a16:creationId xmlns:a16="http://schemas.microsoft.com/office/drawing/2014/main" id="{6A067E1B-DD03-3C76-7746-50477504D995}"/>
              </a:ext>
            </a:extLst>
          </p:cNvPr>
          <p:cNvSpPr txBox="1"/>
          <p:nvPr/>
        </p:nvSpPr>
        <p:spPr>
          <a:xfrm rot="10800000" flipV="1">
            <a:off x="1706702" y="6116876"/>
            <a:ext cx="5190737" cy="3970318"/>
          </a:xfrm>
          <a:prstGeom prst="rect">
            <a:avLst/>
          </a:prstGeom>
          <a:noFill/>
        </p:spPr>
        <p:txBody>
          <a:bodyPr wrap="square" rtlCol="0">
            <a:spAutoFit/>
          </a:bodyPr>
          <a:lstStyle/>
          <a:p>
            <a:r>
              <a:rPr lang="en-US" sz="1800" dirty="0"/>
              <a:t>“Life did not crawl out of the sea onto the land; it oozed from the sea into the land, the organic acids of its excretions joining with the carbonic acid of the rainfall to create the first soft mantle of soil on the Earth. </a:t>
            </a:r>
          </a:p>
          <a:p>
            <a:endParaRPr lang="en-US" dirty="0"/>
          </a:p>
          <a:p>
            <a:r>
              <a:rPr lang="en-US" sz="1800" dirty="0"/>
              <a:t>Maybe two billion years [Correction: </a:t>
            </a:r>
            <a:r>
              <a:rPr lang="en-US" sz="1800" b="1" dirty="0"/>
              <a:t>3.5 billion years</a:t>
            </a:r>
            <a:r>
              <a:rPr lang="en-US" sz="1800" dirty="0"/>
              <a:t>] ago, the cyanobacteria began to use the sunlight to make sugars, excreting oxygen. They were green or brown, and their scum spread into lagoons, up rivers. The oxygen reacted with iron, and for the first time there were orange, yellow, and brown colors in the earth.</a:t>
            </a:r>
          </a:p>
          <a:p>
            <a:endParaRPr lang="en-US" dirty="0"/>
          </a:p>
        </p:txBody>
      </p:sp>
      <p:pic>
        <p:nvPicPr>
          <p:cNvPr id="21" name="Content Placeholder 3" descr="Timeline&#10;&#10;Description automatically generated">
            <a:extLst>
              <a:ext uri="{FF2B5EF4-FFF2-40B4-BE49-F238E27FC236}">
                <a16:creationId xmlns:a16="http://schemas.microsoft.com/office/drawing/2014/main" id="{33B22903-1600-B6AB-E2AB-D157114B650D}"/>
              </a:ext>
            </a:extLst>
          </p:cNvPr>
          <p:cNvPicPr>
            <a:picLocks noChangeAspect="1"/>
          </p:cNvPicPr>
          <p:nvPr/>
        </p:nvPicPr>
        <p:blipFill>
          <a:blip r:embed="rId2"/>
          <a:stretch>
            <a:fillRect/>
          </a:stretch>
        </p:blipFill>
        <p:spPr>
          <a:xfrm>
            <a:off x="11094899" y="104465"/>
            <a:ext cx="5486400" cy="10020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FEC"/>
        </a:solidFill>
        <a:effectLst/>
      </p:bgPr>
    </p:bg>
    <p:spTree>
      <p:nvGrpSpPr>
        <p:cNvPr id="1" name=""/>
        <p:cNvGrpSpPr/>
        <p:nvPr/>
      </p:nvGrpSpPr>
      <p:grpSpPr>
        <a:xfrm>
          <a:off x="0" y="0"/>
          <a:ext cx="0" cy="0"/>
          <a:chOff x="0" y="0"/>
          <a:chExt cx="0" cy="0"/>
        </a:xfrm>
      </p:grpSpPr>
      <p:grpSp>
        <p:nvGrpSpPr>
          <p:cNvPr id="2" name="Group 2"/>
          <p:cNvGrpSpPr/>
          <p:nvPr/>
        </p:nvGrpSpPr>
        <p:grpSpPr>
          <a:xfrm>
            <a:off x="3544" y="17629"/>
            <a:ext cx="18288000" cy="5300536"/>
            <a:chOff x="0" y="0"/>
            <a:chExt cx="4816593" cy="1396026"/>
          </a:xfrm>
        </p:grpSpPr>
        <p:sp>
          <p:nvSpPr>
            <p:cNvPr id="3" name="Freeform 3"/>
            <p:cNvSpPr/>
            <p:nvPr/>
          </p:nvSpPr>
          <p:spPr>
            <a:xfrm>
              <a:off x="0" y="0"/>
              <a:ext cx="4816592" cy="1396026"/>
            </a:xfrm>
            <a:custGeom>
              <a:avLst/>
              <a:gdLst/>
              <a:ahLst/>
              <a:cxnLst/>
              <a:rect l="l" t="t" r="r" b="b"/>
              <a:pathLst>
                <a:path w="4816592" h="1396026">
                  <a:moveTo>
                    <a:pt x="0" y="0"/>
                  </a:moveTo>
                  <a:lnTo>
                    <a:pt x="4816592" y="0"/>
                  </a:lnTo>
                  <a:lnTo>
                    <a:pt x="4816592" y="1396026"/>
                  </a:lnTo>
                  <a:lnTo>
                    <a:pt x="0" y="1396026"/>
                  </a:lnTo>
                  <a:close/>
                </a:path>
              </a:pathLst>
            </a:custGeom>
            <a:solidFill>
              <a:srgbClr val="B6A58F"/>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7221519" y="3718514"/>
            <a:ext cx="3848628" cy="3164044"/>
            <a:chOff x="0" y="0"/>
            <a:chExt cx="1135144" cy="933227"/>
          </a:xfrm>
        </p:grpSpPr>
        <p:sp>
          <p:nvSpPr>
            <p:cNvPr id="6" name="Freeform 6"/>
            <p:cNvSpPr/>
            <p:nvPr/>
          </p:nvSpPr>
          <p:spPr>
            <a:xfrm>
              <a:off x="0" y="0"/>
              <a:ext cx="1135144" cy="933227"/>
            </a:xfrm>
            <a:custGeom>
              <a:avLst/>
              <a:gdLst/>
              <a:ahLst/>
              <a:cxnLst/>
              <a:rect l="l" t="t" r="r" b="b"/>
              <a:pathLst>
                <a:path w="1135144" h="933227">
                  <a:moveTo>
                    <a:pt x="0" y="0"/>
                  </a:moveTo>
                  <a:lnTo>
                    <a:pt x="1135144" y="0"/>
                  </a:lnTo>
                  <a:lnTo>
                    <a:pt x="1135144" y="933227"/>
                  </a:lnTo>
                  <a:lnTo>
                    <a:pt x="0" y="933227"/>
                  </a:lnTo>
                  <a:close/>
                </a:path>
              </a:pathLst>
            </a:custGeom>
            <a:solidFill>
              <a:srgbClr val="FFFFF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10" name="Group 10"/>
          <p:cNvGrpSpPr/>
          <p:nvPr/>
        </p:nvGrpSpPr>
        <p:grpSpPr>
          <a:xfrm>
            <a:off x="1626867" y="3718514"/>
            <a:ext cx="3848628" cy="3164044"/>
            <a:chOff x="0" y="0"/>
            <a:chExt cx="1135144" cy="933227"/>
          </a:xfrm>
        </p:grpSpPr>
        <p:sp>
          <p:nvSpPr>
            <p:cNvPr id="11" name="Freeform 11"/>
            <p:cNvSpPr/>
            <p:nvPr/>
          </p:nvSpPr>
          <p:spPr>
            <a:xfrm>
              <a:off x="0" y="0"/>
              <a:ext cx="1135144" cy="933227"/>
            </a:xfrm>
            <a:custGeom>
              <a:avLst/>
              <a:gdLst/>
              <a:ahLst/>
              <a:cxnLst/>
              <a:rect l="l" t="t" r="r" b="b"/>
              <a:pathLst>
                <a:path w="1135144" h="933227">
                  <a:moveTo>
                    <a:pt x="0" y="0"/>
                  </a:moveTo>
                  <a:lnTo>
                    <a:pt x="1135144" y="0"/>
                  </a:lnTo>
                  <a:lnTo>
                    <a:pt x="1135144" y="933227"/>
                  </a:lnTo>
                  <a:lnTo>
                    <a:pt x="0" y="933227"/>
                  </a:lnTo>
                  <a:close/>
                </a:path>
              </a:pathLst>
            </a:custGeom>
            <a:solidFill>
              <a:srgbClr val="FFFFFF"/>
            </a:solidFill>
          </p:spPr>
          <p:txBody>
            <a:bodyPr/>
            <a:lstStyle/>
            <a:p>
              <a:endParaRPr lang="en-US" dirty="0"/>
            </a:p>
          </p:txBody>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12812505" y="3718514"/>
            <a:ext cx="3848628" cy="3164044"/>
            <a:chOff x="0" y="0"/>
            <a:chExt cx="1135144" cy="933227"/>
          </a:xfrm>
        </p:grpSpPr>
        <p:sp>
          <p:nvSpPr>
            <p:cNvPr id="16" name="Freeform 16"/>
            <p:cNvSpPr/>
            <p:nvPr/>
          </p:nvSpPr>
          <p:spPr>
            <a:xfrm>
              <a:off x="0" y="0"/>
              <a:ext cx="1135144" cy="933227"/>
            </a:xfrm>
            <a:custGeom>
              <a:avLst/>
              <a:gdLst/>
              <a:ahLst/>
              <a:cxnLst/>
              <a:rect l="l" t="t" r="r" b="b"/>
              <a:pathLst>
                <a:path w="1135144" h="933227">
                  <a:moveTo>
                    <a:pt x="0" y="0"/>
                  </a:moveTo>
                  <a:lnTo>
                    <a:pt x="1135144" y="0"/>
                  </a:lnTo>
                  <a:lnTo>
                    <a:pt x="1135144" y="933227"/>
                  </a:lnTo>
                  <a:lnTo>
                    <a:pt x="0" y="933227"/>
                  </a:lnTo>
                  <a:close/>
                </a:path>
              </a:pathLst>
            </a:custGeom>
            <a:solidFill>
              <a:srgbClr val="FFFFFF"/>
            </a:solidFill>
          </p:spPr>
        </p:sp>
        <p:sp>
          <p:nvSpPr>
            <p:cNvPr id="17" name="TextBox 17"/>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sp>
        <p:nvSpPr>
          <p:cNvPr id="20" name="TextBox 20"/>
          <p:cNvSpPr txBox="1"/>
          <p:nvPr/>
        </p:nvSpPr>
        <p:spPr>
          <a:xfrm>
            <a:off x="6621519" y="7312743"/>
            <a:ext cx="5044962" cy="2462213"/>
          </a:xfrm>
          <a:prstGeom prst="rect">
            <a:avLst/>
          </a:prstGeom>
        </p:spPr>
        <p:txBody>
          <a:bodyPr lIns="0" tIns="0" rIns="0" bIns="0" rtlCol="0" anchor="t">
            <a:spAutoFit/>
          </a:bodyPr>
          <a:lstStyle/>
          <a:p>
            <a:r>
              <a:rPr lang="en-US" sz="2000" dirty="0"/>
              <a:t>“The nitrogen of his protein and nucleic acids was fixed as nitrate or released as ammonia or other nitrous gases. His carbon went largely into the air as CO2. Iron and phospho­rus and other elements remained in the soil combined with oxygen. In short, his tissues rejoined the cycles of elements from which they had been briefly extracted.”</a:t>
            </a:r>
          </a:p>
        </p:txBody>
      </p:sp>
      <p:sp>
        <p:nvSpPr>
          <p:cNvPr id="21" name="TextBox 21"/>
          <p:cNvSpPr txBox="1"/>
          <p:nvPr/>
        </p:nvSpPr>
        <p:spPr>
          <a:xfrm>
            <a:off x="12429972" y="7312743"/>
            <a:ext cx="5044962" cy="2769989"/>
          </a:xfrm>
          <a:prstGeom prst="rect">
            <a:avLst/>
          </a:prstGeom>
        </p:spPr>
        <p:txBody>
          <a:bodyPr lIns="0" tIns="0" rIns="0" bIns="0" rtlCol="0" anchor="t">
            <a:spAutoFit/>
          </a:bodyPr>
          <a:lstStyle/>
          <a:p>
            <a:r>
              <a:rPr lang="en-US" sz="2000" dirty="0"/>
              <a:t>“The strongest and most lasting thing about Phocas was his soul. The kindness that he did has kept him alive for almost two thousand years now, while the carbon and nitrogen that once held his body together have been recycled billions of times. (If you want to do the calculation, figure that oxygen takes a seventh of a second to recombine, and carbon dioxide takes one five-thousandth.)”</a:t>
            </a:r>
          </a:p>
        </p:txBody>
      </p:sp>
      <p:sp>
        <p:nvSpPr>
          <p:cNvPr id="22" name="TextBox 22"/>
          <p:cNvSpPr txBox="1"/>
          <p:nvPr/>
        </p:nvSpPr>
        <p:spPr>
          <a:xfrm>
            <a:off x="1028700" y="7266409"/>
            <a:ext cx="5044962" cy="2769989"/>
          </a:xfrm>
          <a:prstGeom prst="rect">
            <a:avLst/>
          </a:prstGeom>
        </p:spPr>
        <p:txBody>
          <a:bodyPr lIns="0" tIns="0" rIns="0" bIns="0" rtlCol="0" anchor="t">
            <a:spAutoFit/>
          </a:bodyPr>
          <a:lstStyle/>
          <a:p>
            <a:r>
              <a:rPr lang="en-US" sz="2000" dirty="0"/>
              <a:t>“The fungi colonized it first, </a:t>
            </a:r>
            <a:r>
              <a:rPr lang="en-US" sz="2000" dirty="0" err="1"/>
              <a:t>hydrolizing</a:t>
            </a:r>
            <a:r>
              <a:rPr lang="en-US" sz="2000" dirty="0"/>
              <a:t> the tissues without disturbing the form. Then the white worms and the maggots and the mites took over, breaking off larger chunks, ingesting these, themselves defecating and dying. And this increasingly diverse pile of remains was attacked by wave after wave of further bacteria and fungi, until at last Phocas's mortal part had been completely oxidized.</a:t>
            </a:r>
          </a:p>
        </p:txBody>
      </p:sp>
      <p:sp>
        <p:nvSpPr>
          <p:cNvPr id="23" name="TextBox 23"/>
          <p:cNvSpPr txBox="1"/>
          <p:nvPr/>
        </p:nvSpPr>
        <p:spPr>
          <a:xfrm>
            <a:off x="1954611" y="2853835"/>
            <a:ext cx="4613693" cy="328231"/>
          </a:xfrm>
          <a:prstGeom prst="rect">
            <a:avLst/>
          </a:prstGeom>
        </p:spPr>
        <p:txBody>
          <a:bodyPr lIns="0" tIns="0" rIns="0" bIns="0" rtlCol="0" anchor="t">
            <a:spAutoFit/>
          </a:bodyPr>
          <a:lstStyle/>
          <a:p>
            <a:pPr>
              <a:lnSpc>
                <a:spcPts val="2800"/>
              </a:lnSpc>
            </a:pPr>
            <a:r>
              <a:rPr lang="en-US" sz="2000" spc="200" dirty="0">
                <a:solidFill>
                  <a:srgbClr val="000000"/>
                </a:solidFill>
                <a:latin typeface="Public Sans"/>
              </a:rPr>
              <a:t>LIVING ORGANISMS</a:t>
            </a:r>
          </a:p>
        </p:txBody>
      </p:sp>
      <p:sp>
        <p:nvSpPr>
          <p:cNvPr id="25" name="TextBox 25"/>
          <p:cNvSpPr txBox="1"/>
          <p:nvPr/>
        </p:nvSpPr>
        <p:spPr>
          <a:xfrm>
            <a:off x="1028700" y="927242"/>
            <a:ext cx="16446234" cy="1030795"/>
          </a:xfrm>
          <a:prstGeom prst="rect">
            <a:avLst/>
          </a:prstGeom>
        </p:spPr>
        <p:txBody>
          <a:bodyPr wrap="square" lIns="0" tIns="0" rIns="0" bIns="0" rtlCol="0" anchor="t">
            <a:spAutoFit/>
          </a:bodyPr>
          <a:lstStyle/>
          <a:p>
            <a:pPr>
              <a:lnSpc>
                <a:spcPts val="8761"/>
              </a:lnSpc>
            </a:pPr>
            <a:r>
              <a:rPr lang="en-US" sz="6258" spc="312" dirty="0">
                <a:solidFill>
                  <a:srgbClr val="000000"/>
                </a:solidFill>
                <a:latin typeface="Public Sans Bold"/>
              </a:rPr>
              <a:t>The Biosphere (Soil Organic Matter)</a:t>
            </a:r>
          </a:p>
        </p:txBody>
      </p:sp>
      <p:sp>
        <p:nvSpPr>
          <p:cNvPr id="26" name="TextBox 23">
            <a:extLst>
              <a:ext uri="{FF2B5EF4-FFF2-40B4-BE49-F238E27FC236}">
                <a16:creationId xmlns:a16="http://schemas.microsoft.com/office/drawing/2014/main" id="{1A48D57F-4464-61CE-FDFA-BCAE07F5D2B7}"/>
              </a:ext>
            </a:extLst>
          </p:cNvPr>
          <p:cNvSpPr txBox="1"/>
          <p:nvPr/>
        </p:nvSpPr>
        <p:spPr>
          <a:xfrm>
            <a:off x="6856248" y="2733477"/>
            <a:ext cx="4613693" cy="687304"/>
          </a:xfrm>
          <a:prstGeom prst="rect">
            <a:avLst/>
          </a:prstGeom>
        </p:spPr>
        <p:txBody>
          <a:bodyPr lIns="0" tIns="0" rIns="0" bIns="0" rtlCol="0" anchor="t">
            <a:spAutoFit/>
          </a:bodyPr>
          <a:lstStyle/>
          <a:p>
            <a:pPr algn="ctr">
              <a:lnSpc>
                <a:spcPts val="2800"/>
              </a:lnSpc>
            </a:pPr>
            <a:r>
              <a:rPr lang="en-US" sz="2000" spc="200" dirty="0">
                <a:solidFill>
                  <a:srgbClr val="000000"/>
                </a:solidFill>
                <a:latin typeface="Public Sans"/>
              </a:rPr>
              <a:t>FORMERLY LIVING ORGANISMS / Their byproducts</a:t>
            </a:r>
          </a:p>
        </p:txBody>
      </p:sp>
      <p:sp>
        <p:nvSpPr>
          <p:cNvPr id="27" name="TextBox 23">
            <a:extLst>
              <a:ext uri="{FF2B5EF4-FFF2-40B4-BE49-F238E27FC236}">
                <a16:creationId xmlns:a16="http://schemas.microsoft.com/office/drawing/2014/main" id="{C6EBB60F-FB36-9067-86BD-3D29DCEA108C}"/>
              </a:ext>
            </a:extLst>
          </p:cNvPr>
          <p:cNvSpPr txBox="1"/>
          <p:nvPr/>
        </p:nvSpPr>
        <p:spPr>
          <a:xfrm>
            <a:off x="12929698" y="2853835"/>
            <a:ext cx="4613693" cy="363626"/>
          </a:xfrm>
          <a:prstGeom prst="rect">
            <a:avLst/>
          </a:prstGeom>
        </p:spPr>
        <p:txBody>
          <a:bodyPr lIns="0" tIns="0" rIns="0" bIns="0" rtlCol="0" anchor="t">
            <a:spAutoFit/>
          </a:bodyPr>
          <a:lstStyle/>
          <a:p>
            <a:pPr>
              <a:lnSpc>
                <a:spcPts val="2800"/>
              </a:lnSpc>
            </a:pPr>
            <a:r>
              <a:rPr lang="en-US" sz="3200" b="1" spc="200" dirty="0">
                <a:solidFill>
                  <a:srgbClr val="000000"/>
                </a:solidFill>
                <a:latin typeface="Public Sans"/>
              </a:rPr>
              <a:t>Nutrient Cycling</a:t>
            </a:r>
          </a:p>
        </p:txBody>
      </p:sp>
      <p:sp>
        <p:nvSpPr>
          <p:cNvPr id="28" name="TextBox 27">
            <a:extLst>
              <a:ext uri="{FF2B5EF4-FFF2-40B4-BE49-F238E27FC236}">
                <a16:creationId xmlns:a16="http://schemas.microsoft.com/office/drawing/2014/main" id="{7D38DDDB-69D9-D381-717B-ED148EB29638}"/>
              </a:ext>
            </a:extLst>
          </p:cNvPr>
          <p:cNvSpPr txBox="1"/>
          <p:nvPr/>
        </p:nvSpPr>
        <p:spPr>
          <a:xfrm>
            <a:off x="2301522" y="5044709"/>
            <a:ext cx="2628797" cy="369332"/>
          </a:xfrm>
          <a:prstGeom prst="rect">
            <a:avLst/>
          </a:prstGeom>
          <a:noFill/>
        </p:spPr>
        <p:txBody>
          <a:bodyPr wrap="none" rtlCol="0">
            <a:spAutoFit/>
          </a:bodyPr>
          <a:lstStyle/>
          <a:p>
            <a:r>
              <a:rPr lang="en-US" dirty="0"/>
              <a:t>Producers and Consumers</a:t>
            </a:r>
          </a:p>
        </p:txBody>
      </p:sp>
      <p:sp>
        <p:nvSpPr>
          <p:cNvPr id="29" name="TextBox 28">
            <a:extLst>
              <a:ext uri="{FF2B5EF4-FFF2-40B4-BE49-F238E27FC236}">
                <a16:creationId xmlns:a16="http://schemas.microsoft.com/office/drawing/2014/main" id="{C1E1C8CE-D4C8-0AF7-76EC-34A0F3FF5774}"/>
              </a:ext>
            </a:extLst>
          </p:cNvPr>
          <p:cNvSpPr txBox="1"/>
          <p:nvPr/>
        </p:nvSpPr>
        <p:spPr>
          <a:xfrm>
            <a:off x="7568073" y="5034430"/>
            <a:ext cx="3450240" cy="369332"/>
          </a:xfrm>
          <a:prstGeom prst="rect">
            <a:avLst/>
          </a:prstGeom>
          <a:noFill/>
        </p:spPr>
        <p:txBody>
          <a:bodyPr wrap="none" rtlCol="0">
            <a:spAutoFit/>
          </a:bodyPr>
          <a:lstStyle/>
          <a:p>
            <a:r>
              <a:rPr lang="en-US" dirty="0"/>
              <a:t>In varying states of decomposition </a:t>
            </a:r>
          </a:p>
        </p:txBody>
      </p:sp>
      <p:sp>
        <p:nvSpPr>
          <p:cNvPr id="30" name="TextBox 29">
            <a:extLst>
              <a:ext uri="{FF2B5EF4-FFF2-40B4-BE49-F238E27FC236}">
                <a16:creationId xmlns:a16="http://schemas.microsoft.com/office/drawing/2014/main" id="{8DAA17C8-7ACA-B355-0B8B-E18C43EB3017}"/>
              </a:ext>
            </a:extLst>
          </p:cNvPr>
          <p:cNvSpPr txBox="1"/>
          <p:nvPr/>
        </p:nvSpPr>
        <p:spPr>
          <a:xfrm>
            <a:off x="12950480" y="5079979"/>
            <a:ext cx="3781805" cy="369332"/>
          </a:xfrm>
          <a:prstGeom prst="rect">
            <a:avLst/>
          </a:prstGeom>
          <a:noFill/>
        </p:spPr>
        <p:txBody>
          <a:bodyPr wrap="none" rtlCol="0">
            <a:spAutoFit/>
          </a:bodyPr>
          <a:lstStyle/>
          <a:p>
            <a:r>
              <a:rPr lang="en-US" sz="1800" b="1" spc="200" dirty="0">
                <a:solidFill>
                  <a:srgbClr val="000000"/>
                </a:solidFill>
                <a:latin typeface="Public Sans"/>
              </a:rPr>
              <a:t>Decomposers / Detritivores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18DF29-4696-344F-9537-3F2F07FAF896}"/>
              </a:ext>
            </a:extLst>
          </p:cNvPr>
          <p:cNvSpPr>
            <a:spLocks noGrp="1"/>
          </p:cNvSpPr>
          <p:nvPr>
            <p:ph type="title"/>
          </p:nvPr>
        </p:nvSpPr>
        <p:spPr>
          <a:xfrm>
            <a:off x="457200" y="1333500"/>
            <a:ext cx="4918164" cy="1692102"/>
          </a:xfrm>
        </p:spPr>
        <p:txBody>
          <a:bodyPr vert="horz" lIns="137160" tIns="68580" rIns="137160" bIns="68580" rtlCol="0" anchor="ctr">
            <a:normAutofit fontScale="90000"/>
          </a:bodyPr>
          <a:lstStyle/>
          <a:p>
            <a:pPr>
              <a:defRPr/>
            </a:pPr>
            <a:r>
              <a:rPr lang="en-US" sz="5550" dirty="0"/>
              <a:t>Soil Biodiversity in Numbers</a:t>
            </a:r>
          </a:p>
        </p:txBody>
      </p:sp>
      <p:sp>
        <p:nvSpPr>
          <p:cNvPr id="18437" name="Rectangle 5">
            <a:extLst>
              <a:ext uri="{FF2B5EF4-FFF2-40B4-BE49-F238E27FC236}">
                <a16:creationId xmlns:a16="http://schemas.microsoft.com/office/drawing/2014/main" id="{82419BC7-9D2C-8B4A-8B53-BC7A2D61A2C4}"/>
              </a:ext>
            </a:extLst>
          </p:cNvPr>
          <p:cNvSpPr>
            <a:spLocks noChangeArrowheads="1"/>
          </p:cNvSpPr>
          <p:nvPr/>
        </p:nvSpPr>
        <p:spPr bwMode="auto">
          <a:xfrm>
            <a:off x="1416221" y="3314700"/>
            <a:ext cx="3000122" cy="596937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37160" tIns="68580" rIns="137160" bIns="68580" rtlCol="0" anchor="ctr">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Aft>
                <a:spcPts val="900"/>
              </a:spcAft>
            </a:pPr>
            <a:r>
              <a:rPr lang="en-US" altLang="en-US" sz="3000" dirty="0">
                <a:latin typeface="+mj-lt"/>
                <a:ea typeface="+mn-ea"/>
              </a:rPr>
              <a:t>Approximate number and diversity of organisms typically found in a handful of grassland soil </a:t>
            </a:r>
          </a:p>
        </p:txBody>
      </p:sp>
      <p:pic>
        <p:nvPicPr>
          <p:cNvPr id="5" name="Picture 2" descr="soil biodiversity">
            <a:extLst>
              <a:ext uri="{FF2B5EF4-FFF2-40B4-BE49-F238E27FC236}">
                <a16:creationId xmlns:a16="http://schemas.microsoft.com/office/drawing/2014/main" id="{06E0C67D-3200-334F-9DF3-7B8D32E60D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3" t="-1" r="1135" b="-1"/>
          <a:stretch/>
        </p:blipFill>
        <p:spPr bwMode="auto">
          <a:xfrm>
            <a:off x="5671460" y="1113786"/>
            <a:ext cx="11618913" cy="7888944"/>
          </a:xfrm>
          <a:prstGeom prst="rect">
            <a:avLst/>
          </a:prstGeom>
          <a:noFill/>
          <a:extLst>
            <a:ext uri="{909E8E84-426E-40dd-AFC4-6F175D3DCCD1}">
              <a14:hiddenFill xmlns="" xmlns:a14="http://schemas.microsoft.com/office/drawing/2010/main">
                <a:solidFill>
                  <a:srgbClr val="FFFFFF"/>
                </a:solidFill>
              </a14:hiddenFill>
            </a:ext>
          </a:extLst>
        </p:spPr>
      </p:pic>
      <p:sp>
        <p:nvSpPr>
          <p:cNvPr id="18435" name="Rectangle 3">
            <a:extLst>
              <a:ext uri="{FF2B5EF4-FFF2-40B4-BE49-F238E27FC236}">
                <a16:creationId xmlns:a16="http://schemas.microsoft.com/office/drawing/2014/main" id="{BB741177-BAA8-C948-88DF-2FE1EDEA1060}"/>
              </a:ext>
            </a:extLst>
          </p:cNvPr>
          <p:cNvSpPr>
            <a:spLocks noChangeArrowheads="1"/>
          </p:cNvSpPr>
          <p:nvPr/>
        </p:nvSpPr>
        <p:spPr bwMode="auto">
          <a:xfrm>
            <a:off x="8065389" y="9762173"/>
            <a:ext cx="94773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900"/>
              </a:spcAft>
            </a:pPr>
            <a:r>
              <a:rPr lang="fr-FR" altLang="en-US" sz="2100" dirty="0"/>
              <a:t>http://</a:t>
            </a:r>
            <a:r>
              <a:rPr lang="fr-FR" altLang="en-US" sz="2100" dirty="0" err="1"/>
              <a:t>eusoils.jrc.ec.europa.eu</a:t>
            </a:r>
            <a:r>
              <a:rPr lang="fr-FR" altLang="en-US" sz="2100" dirty="0"/>
              <a:t>/</a:t>
            </a:r>
            <a:r>
              <a:rPr lang="fr-FR" altLang="en-US" sz="2100" dirty="0" err="1"/>
              <a:t>library</a:t>
            </a:r>
            <a:r>
              <a:rPr lang="fr-FR" altLang="en-US" sz="2100" dirty="0"/>
              <a:t>/</a:t>
            </a:r>
            <a:r>
              <a:rPr lang="fr-FR" altLang="en-US" sz="2100" dirty="0" err="1"/>
              <a:t>themes</a:t>
            </a:r>
            <a:r>
              <a:rPr lang="fr-FR" altLang="en-US" sz="2100" dirty="0"/>
              <a:t>/</a:t>
            </a:r>
            <a:r>
              <a:rPr lang="fr-FR" altLang="en-US" sz="2100" dirty="0" err="1"/>
              <a:t>biodiversity</a:t>
            </a:r>
            <a:r>
              <a:rPr lang="fr-FR" altLang="en-US" sz="2100" dirty="0"/>
              <a:t>/</a:t>
            </a:r>
          </a:p>
        </p:txBody>
      </p:sp>
    </p:spTree>
    <p:extLst>
      <p:ext uri="{BB962C8B-B14F-4D97-AF65-F5344CB8AC3E}">
        <p14:creationId xmlns:p14="http://schemas.microsoft.com/office/powerpoint/2010/main" val="463589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33E5-0FE9-EA40-B7EB-AB0ECBC2AA24}"/>
              </a:ext>
            </a:extLst>
          </p:cNvPr>
          <p:cNvSpPr>
            <a:spLocks noGrp="1"/>
          </p:cNvSpPr>
          <p:nvPr>
            <p:ph type="title"/>
          </p:nvPr>
        </p:nvSpPr>
        <p:spPr/>
        <p:txBody>
          <a:bodyPr>
            <a:normAutofit/>
          </a:bodyPr>
          <a:lstStyle/>
          <a:p>
            <a:r>
              <a:rPr lang="en-US" b="1" dirty="0"/>
              <a:t>Producers and Photosynthesis</a:t>
            </a:r>
          </a:p>
        </p:txBody>
      </p:sp>
      <p:sp>
        <p:nvSpPr>
          <p:cNvPr id="3" name="Content Placeholder 2">
            <a:extLst>
              <a:ext uri="{FF2B5EF4-FFF2-40B4-BE49-F238E27FC236}">
                <a16:creationId xmlns:a16="http://schemas.microsoft.com/office/drawing/2014/main" id="{38EFBCE8-31AA-5F47-9EB2-E78465C1C78A}"/>
              </a:ext>
            </a:extLst>
          </p:cNvPr>
          <p:cNvSpPr>
            <a:spLocks noGrp="1"/>
          </p:cNvSpPr>
          <p:nvPr>
            <p:ph sz="half" idx="1"/>
          </p:nvPr>
        </p:nvSpPr>
        <p:spPr/>
        <p:txBody>
          <a:bodyPr>
            <a:normAutofit/>
          </a:bodyPr>
          <a:lstStyle/>
          <a:p>
            <a:pPr marL="0" indent="0">
              <a:spcAft>
                <a:spcPts val="2700"/>
              </a:spcAft>
              <a:buNone/>
            </a:pPr>
            <a:r>
              <a:rPr lang="en-US" sz="4800" b="1" dirty="0">
                <a:solidFill>
                  <a:srgbClr val="0014FE"/>
                </a:solidFill>
              </a:rPr>
              <a:t>Key Terms</a:t>
            </a:r>
            <a:endParaRPr lang="en-US" sz="4800" dirty="0"/>
          </a:p>
          <a:p>
            <a:pPr marL="0" indent="0">
              <a:buNone/>
            </a:pPr>
            <a:r>
              <a:rPr lang="en-US" sz="4800" b="1" dirty="0"/>
              <a:t>Producers: </a:t>
            </a:r>
            <a:r>
              <a:rPr lang="en-US" sz="4800" dirty="0"/>
              <a:t>organisms that convert solar energy to chemical energy via photosynthesis</a:t>
            </a:r>
            <a:endParaRPr lang="en-US" sz="4800" b="1" dirty="0"/>
          </a:p>
        </p:txBody>
      </p:sp>
      <p:pic>
        <p:nvPicPr>
          <p:cNvPr id="6" name="Picture Placeholder 5" descr="An illustration shows the carbon cycle via photosynthesis and cellular respiration. &#10;The illustration shows the carbon cycle, in which cellular respiration releases carbon dioxide that is used in photosynthesis. Photosynthesis on the other hand releases oxygen that is used in respiration. It shows producers undergoing photosynthesis in the presence of light energy and producers and consumers undergoing cellular respiration by giving out the energy used by the cells. A chemical equation represents this process as, C O subscript 2 plus H subscript 2 O gives C subscript 6 H subscript 12 O subscript 6 plus O subscript 2.">
            <a:extLst>
              <a:ext uri="{FF2B5EF4-FFF2-40B4-BE49-F238E27FC236}">
                <a16:creationId xmlns:a16="http://schemas.microsoft.com/office/drawing/2014/main" id="{7843E3FC-1CE8-4452-899A-D957EE5E566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8751919" y="3116115"/>
            <a:ext cx="9335168" cy="6494610"/>
          </a:xfrm>
          <a:prstGeom prst="rect">
            <a:avLst/>
          </a:prstGeom>
        </p:spPr>
      </p:pic>
    </p:spTree>
    <p:extLst>
      <p:ext uri="{BB962C8B-B14F-4D97-AF65-F5344CB8AC3E}">
        <p14:creationId xmlns:p14="http://schemas.microsoft.com/office/powerpoint/2010/main" val="131018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2431-38DA-C745-B577-430BCE9BA404}"/>
              </a:ext>
            </a:extLst>
          </p:cNvPr>
          <p:cNvSpPr>
            <a:spLocks noGrp="1"/>
          </p:cNvSpPr>
          <p:nvPr>
            <p:ph type="title"/>
          </p:nvPr>
        </p:nvSpPr>
        <p:spPr/>
        <p:txBody>
          <a:bodyPr>
            <a:normAutofit fontScale="90000"/>
          </a:bodyPr>
          <a:lstStyle/>
          <a:p>
            <a:r>
              <a:rPr lang="en-US" b="1" dirty="0"/>
              <a:t>Consumers and Cellular Respiration</a:t>
            </a:r>
          </a:p>
        </p:txBody>
      </p:sp>
      <p:sp>
        <p:nvSpPr>
          <p:cNvPr id="3" name="Content Placeholder 2">
            <a:extLst>
              <a:ext uri="{FF2B5EF4-FFF2-40B4-BE49-F238E27FC236}">
                <a16:creationId xmlns:a16="http://schemas.microsoft.com/office/drawing/2014/main" id="{4678D688-3237-7043-8594-9C68F2E62862}"/>
              </a:ext>
            </a:extLst>
          </p:cNvPr>
          <p:cNvSpPr>
            <a:spLocks noGrp="1"/>
          </p:cNvSpPr>
          <p:nvPr>
            <p:ph sz="half" idx="1"/>
          </p:nvPr>
        </p:nvSpPr>
        <p:spPr/>
        <p:txBody>
          <a:bodyPr>
            <a:normAutofit/>
          </a:bodyPr>
          <a:lstStyle/>
          <a:p>
            <a:pPr marL="0" indent="0">
              <a:lnSpc>
                <a:spcPct val="110000"/>
              </a:lnSpc>
              <a:spcAft>
                <a:spcPts val="1800"/>
              </a:spcAft>
              <a:buNone/>
            </a:pPr>
            <a:r>
              <a:rPr lang="en-US" b="1" dirty="0">
                <a:solidFill>
                  <a:srgbClr val="0014FE"/>
                </a:solidFill>
              </a:rPr>
              <a:t>Key Terms</a:t>
            </a:r>
            <a:endParaRPr lang="en-US" dirty="0"/>
          </a:p>
          <a:p>
            <a:pPr marL="0" indent="0">
              <a:lnSpc>
                <a:spcPct val="110000"/>
              </a:lnSpc>
              <a:buNone/>
            </a:pPr>
            <a:r>
              <a:rPr lang="en-US" dirty="0"/>
              <a:t>Once carbon is trapped in plant tissues, it is accessible to other organisms.</a:t>
            </a:r>
          </a:p>
          <a:p>
            <a:pPr marL="0" indent="0">
              <a:lnSpc>
                <a:spcPct val="110000"/>
              </a:lnSpc>
              <a:buNone/>
            </a:pPr>
            <a:r>
              <a:rPr lang="en-US" b="1" dirty="0"/>
              <a:t>Consumers: </a:t>
            </a:r>
            <a:r>
              <a:rPr lang="en-US" dirty="0"/>
              <a:t>organisms that obtain energy and nutrients by feeding on another organism</a:t>
            </a:r>
          </a:p>
          <a:p>
            <a:pPr marL="0" indent="0">
              <a:lnSpc>
                <a:spcPct val="110000"/>
              </a:lnSpc>
              <a:buNone/>
            </a:pPr>
            <a:r>
              <a:rPr lang="en-US" b="1" dirty="0"/>
              <a:t>Cellular Respiration: </a:t>
            </a:r>
            <a:r>
              <a:rPr lang="en-US" dirty="0"/>
              <a:t>the process in which all organisms break down sugar to release its energy, using oxygen and giving off CO</a:t>
            </a:r>
            <a:r>
              <a:rPr lang="en-US" baseline="-25000" dirty="0"/>
              <a:t>2</a:t>
            </a:r>
            <a:r>
              <a:rPr lang="en-US" dirty="0"/>
              <a:t> as a waste product</a:t>
            </a:r>
            <a:endParaRPr lang="en-US" b="1" dirty="0"/>
          </a:p>
        </p:txBody>
      </p:sp>
      <p:pic>
        <p:nvPicPr>
          <p:cNvPr id="6" name="Picture Placeholder 5" descr="An illustration shows the carbon cycle via photosynthesis and cellular respiration. &#10;The illustration shows the carbon cycle, in which cellular respiration releases carbon dioxide that is used in photosynthesis. Photosynthesis on the other hand releases oxygen that is used in respiration. It shows producers undergoing photosynthesis in the presence of light energy and producers and consumers undergoing cellular respiration by giving out the energy used by the cells. A chemical equation represents this process as, C O subscript 2 plus H subscript 2 O gives C subscript 6 H subscript 12 O subscript 6 plus O subscript 2.">
            <a:extLst>
              <a:ext uri="{FF2B5EF4-FFF2-40B4-BE49-F238E27FC236}">
                <a16:creationId xmlns:a16="http://schemas.microsoft.com/office/drawing/2014/main" id="{A2B857EE-6363-4018-ACB4-AB5D55CF3BB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9144000" y="3182353"/>
            <a:ext cx="8743665" cy="6083093"/>
          </a:xfrm>
          <a:prstGeom prst="rect">
            <a:avLst/>
          </a:prstGeom>
        </p:spPr>
      </p:pic>
    </p:spTree>
    <p:extLst>
      <p:ext uri="{BB962C8B-B14F-4D97-AF65-F5344CB8AC3E}">
        <p14:creationId xmlns:p14="http://schemas.microsoft.com/office/powerpoint/2010/main" val="360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B88F-047E-4B92-8B91-7BD33236CE95}"/>
              </a:ext>
            </a:extLst>
          </p:cNvPr>
          <p:cNvSpPr>
            <a:spLocks noGrp="1"/>
          </p:cNvSpPr>
          <p:nvPr>
            <p:ph type="title"/>
          </p:nvPr>
        </p:nvSpPr>
        <p:spPr/>
        <p:txBody>
          <a:bodyPr>
            <a:normAutofit/>
          </a:bodyPr>
          <a:lstStyle/>
          <a:p>
            <a:r>
              <a:rPr lang="en-US" b="1" dirty="0"/>
              <a:t>Carbon Inputs and Outputs</a:t>
            </a:r>
          </a:p>
        </p:txBody>
      </p:sp>
      <p:sp>
        <p:nvSpPr>
          <p:cNvPr id="3" name="Content Placeholder 2">
            <a:extLst>
              <a:ext uri="{FF2B5EF4-FFF2-40B4-BE49-F238E27FC236}">
                <a16:creationId xmlns:a16="http://schemas.microsoft.com/office/drawing/2014/main" id="{DBB5F54F-5E74-4B5A-9A7E-5959E523E76C}"/>
              </a:ext>
            </a:extLst>
          </p:cNvPr>
          <p:cNvSpPr>
            <a:spLocks noGrp="1"/>
          </p:cNvSpPr>
          <p:nvPr>
            <p:ph sz="half" idx="1"/>
          </p:nvPr>
        </p:nvSpPr>
        <p:spPr>
          <a:xfrm>
            <a:off x="1257302" y="2738438"/>
            <a:ext cx="5600700" cy="6527007"/>
          </a:xfrm>
        </p:spPr>
        <p:txBody>
          <a:bodyPr/>
          <a:lstStyle/>
          <a:p>
            <a:pPr marL="0" indent="0">
              <a:buNone/>
            </a:pPr>
            <a:r>
              <a:rPr lang="en-US" b="1" dirty="0"/>
              <a:t>Carbon cycle</a:t>
            </a:r>
            <a:r>
              <a:rPr lang="en-US" dirty="0"/>
              <a:t>: movement of carbon through biotic and abiotic parts of an ecosystem via photosynthesis and cellular respiration as well as in and out of other reservoirs, such as oceans, soils, rock, and atmosphere</a:t>
            </a:r>
          </a:p>
        </p:txBody>
      </p:sp>
      <p:pic>
        <p:nvPicPr>
          <p:cNvPr id="7" name="Picture Placeholder 6" descr="An infographic shows how carbon is cycled through the earth's ecosystem.&#10;The illustration shows the carbon cycle in which carbon returns to the atmosphere and carbon is taken up from the atmosphere. The carbon cycle shows carbon is released by producers and consumers during cellular respiration as C O subscript 2 and is returned to the atmosphere. It shows consumers eat other organisms and take in their carbon. Carbon is removed from the atmosphere as C O subscript 2 during photosynthesis and is incorporated into plants, which use or store it. It shows trees as producers and predatory birds as consumers. Both producers and consumers (including decomposers) release carbon (as C O subscript 2) during cellular respiration, and it finds its way back to the atmosphere. Carbon compounds enter the soil. Text below reads, “Carbon cycles in and out of living things during photosynthesis and cellular respiration. As consumers (including decomposers) eat other organisms, carbon is transferred. Most of Earth’s carbon is actually stored in rocks or dissolved in the planet’s oceans, but some carbon is stored in the bodies of organisms and in soil. Without human interference, over the long term, the carbon cycle is balanced between photosynthesis and respiration. Humans unbalance the carbon cycle via activities that increase the amount of C O subscript 2 in the atmosphere.”">
            <a:extLst>
              <a:ext uri="{FF2B5EF4-FFF2-40B4-BE49-F238E27FC236}">
                <a16:creationId xmlns:a16="http://schemas.microsoft.com/office/drawing/2014/main" id="{14D44111-81C3-4274-AEC2-568BB93958E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7293829" y="2896714"/>
            <a:ext cx="10579835" cy="6839108"/>
          </a:xfrm>
          <a:prstGeom prst="rect">
            <a:avLst/>
          </a:prstGeom>
        </p:spPr>
      </p:pic>
    </p:spTree>
    <p:extLst>
      <p:ext uri="{BB962C8B-B14F-4D97-AF65-F5344CB8AC3E}">
        <p14:creationId xmlns:p14="http://schemas.microsoft.com/office/powerpoint/2010/main" val="130854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8AA4-DBA8-479D-AA22-7FFE596F63B5}"/>
              </a:ext>
            </a:extLst>
          </p:cNvPr>
          <p:cNvSpPr>
            <a:spLocks noGrp="1"/>
          </p:cNvSpPr>
          <p:nvPr>
            <p:ph type="title"/>
          </p:nvPr>
        </p:nvSpPr>
        <p:spPr/>
        <p:txBody>
          <a:bodyPr>
            <a:normAutofit/>
          </a:bodyPr>
          <a:lstStyle/>
          <a:p>
            <a:r>
              <a:rPr lang="en-US" b="1" dirty="0"/>
              <a:t>Nitrogen Inputs and Outputs</a:t>
            </a:r>
          </a:p>
        </p:txBody>
      </p:sp>
      <p:sp>
        <p:nvSpPr>
          <p:cNvPr id="3" name="Content Placeholder 2">
            <a:extLst>
              <a:ext uri="{FF2B5EF4-FFF2-40B4-BE49-F238E27FC236}">
                <a16:creationId xmlns:a16="http://schemas.microsoft.com/office/drawing/2014/main" id="{BFF99A81-13B8-4FB6-92E1-A9352455B23E}"/>
              </a:ext>
            </a:extLst>
          </p:cNvPr>
          <p:cNvSpPr>
            <a:spLocks noGrp="1"/>
          </p:cNvSpPr>
          <p:nvPr>
            <p:ph sz="half" idx="1"/>
          </p:nvPr>
        </p:nvSpPr>
        <p:spPr>
          <a:xfrm>
            <a:off x="1257300" y="2257427"/>
            <a:ext cx="8229600" cy="7673199"/>
          </a:xfrm>
        </p:spPr>
        <p:txBody>
          <a:bodyPr>
            <a:normAutofit/>
          </a:bodyPr>
          <a:lstStyle/>
          <a:p>
            <a:pPr marL="0" indent="0">
              <a:lnSpc>
                <a:spcPct val="110000"/>
              </a:lnSpc>
              <a:spcAft>
                <a:spcPts val="1800"/>
              </a:spcAft>
              <a:buNone/>
            </a:pPr>
            <a:r>
              <a:rPr lang="en-US" sz="3600" b="1" dirty="0">
                <a:solidFill>
                  <a:srgbClr val="0014FE"/>
                </a:solidFill>
              </a:rPr>
              <a:t>Key Terms</a:t>
            </a:r>
            <a:endParaRPr lang="en-US" sz="3600" b="1" dirty="0"/>
          </a:p>
          <a:p>
            <a:pPr marL="0" indent="0">
              <a:lnSpc>
                <a:spcPct val="110000"/>
              </a:lnSpc>
              <a:buNone/>
            </a:pPr>
            <a:r>
              <a:rPr lang="en-US" sz="3600" b="1" dirty="0"/>
              <a:t>Nitrogen cycle</a:t>
            </a:r>
            <a:r>
              <a:rPr lang="en-US" sz="3600" dirty="0"/>
              <a:t>: a continuous series of natural processes by which nitrogen passes from the air to the soil, to organisms, and then returns back to the air or soil</a:t>
            </a:r>
          </a:p>
          <a:p>
            <a:pPr marL="0" indent="0">
              <a:lnSpc>
                <a:spcPct val="110000"/>
              </a:lnSpc>
              <a:buNone/>
            </a:pPr>
            <a:r>
              <a:rPr lang="en-US" sz="3600" b="1" dirty="0"/>
              <a:t>Nitrogen fixation</a:t>
            </a:r>
            <a:r>
              <a:rPr lang="en-US" sz="3600" dirty="0"/>
              <a:t>:</a:t>
            </a:r>
          </a:p>
          <a:p>
            <a:pPr marL="1371600" lvl="1" indent="-685800">
              <a:lnSpc>
                <a:spcPct val="110000"/>
              </a:lnSpc>
            </a:pPr>
            <a:r>
              <a:rPr lang="en-US" dirty="0"/>
              <a:t>Bacteria convert atmospheric nitrogen (N</a:t>
            </a:r>
            <a:r>
              <a:rPr lang="en-US" baseline="-25000" dirty="0"/>
              <a:t>2</a:t>
            </a:r>
            <a:r>
              <a:rPr lang="en-US" dirty="0"/>
              <a:t>) into ammonia (NH</a:t>
            </a:r>
            <a:r>
              <a:rPr lang="en-US" baseline="-25000" dirty="0"/>
              <a:t>3</a:t>
            </a:r>
            <a:r>
              <a:rPr lang="en-US" dirty="0"/>
              <a:t>), which is a form of nitrogen that is biologically available to plants.</a:t>
            </a:r>
          </a:p>
        </p:txBody>
      </p:sp>
      <p:pic>
        <p:nvPicPr>
          <p:cNvPr id="7" name="Picture Placeholder 6" descr="An infographic illustrates the nitrogen cycle.&#10;The infographic shows an illustration of how nitrogen is converted into different chemical forms when it circulates in the atmosphere. It shows the assimilation of ammonia by plants leading to nitrogen fixation thereby producing nitrifying bacteria. This further leads to denitrification which causes the cycle to go on. It shows zoomed out views of nitrogen-fixing bacteria in root nodules of legumes, nitrogen-fixing bacteria in soil, decomposers like bacteria and fungi, nitrifying bacteria, and denitrifying bacteria.">
            <a:extLst>
              <a:ext uri="{FF2B5EF4-FFF2-40B4-BE49-F238E27FC236}">
                <a16:creationId xmlns:a16="http://schemas.microsoft.com/office/drawing/2014/main" id="{35D62D02-5060-44DF-8DD9-030C7A90A3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9350039" y="3435332"/>
            <a:ext cx="8743665" cy="6495293"/>
          </a:xfrm>
          <a:prstGeom prst="rect">
            <a:avLst/>
          </a:prstGeom>
        </p:spPr>
      </p:pic>
    </p:spTree>
    <p:extLst>
      <p:ext uri="{BB962C8B-B14F-4D97-AF65-F5344CB8AC3E}">
        <p14:creationId xmlns:p14="http://schemas.microsoft.com/office/powerpoint/2010/main" val="75685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A25B-B79C-4BD1-84D9-7300D214683F}"/>
              </a:ext>
            </a:extLst>
          </p:cNvPr>
          <p:cNvSpPr>
            <a:spLocks noGrp="1"/>
          </p:cNvSpPr>
          <p:nvPr>
            <p:ph type="title"/>
          </p:nvPr>
        </p:nvSpPr>
        <p:spPr>
          <a:xfrm>
            <a:off x="457200" y="274638"/>
            <a:ext cx="11887200" cy="1143000"/>
          </a:xfrm>
        </p:spPr>
        <p:txBody>
          <a:bodyPr>
            <a:normAutofit/>
          </a:bodyPr>
          <a:lstStyle/>
          <a:p>
            <a:r>
              <a:rPr lang="en-US" b="1" dirty="0"/>
              <a:t>The Phosphorus Cycle Is Entirely Land-Based</a:t>
            </a:r>
          </a:p>
        </p:txBody>
      </p:sp>
      <p:sp>
        <p:nvSpPr>
          <p:cNvPr id="3" name="Content Placeholder 2">
            <a:extLst>
              <a:ext uri="{FF2B5EF4-FFF2-40B4-BE49-F238E27FC236}">
                <a16:creationId xmlns:a16="http://schemas.microsoft.com/office/drawing/2014/main" id="{2E7B8670-493A-463B-BDEA-6F27FB0CA48A}"/>
              </a:ext>
            </a:extLst>
          </p:cNvPr>
          <p:cNvSpPr>
            <a:spLocks noGrp="1"/>
          </p:cNvSpPr>
          <p:nvPr>
            <p:ph sz="half" idx="1"/>
          </p:nvPr>
        </p:nvSpPr>
        <p:spPr>
          <a:xfrm>
            <a:off x="685800" y="2171700"/>
            <a:ext cx="4800600" cy="6324599"/>
          </a:xfrm>
        </p:spPr>
        <p:txBody>
          <a:bodyPr>
            <a:normAutofit fontScale="77500" lnSpcReduction="20000"/>
          </a:bodyPr>
          <a:lstStyle/>
          <a:p>
            <a:pPr>
              <a:spcAft>
                <a:spcPts val="1800"/>
              </a:spcAft>
            </a:pPr>
            <a:r>
              <a:rPr lang="en-US" sz="4800" b="1" dirty="0"/>
              <a:t>Phosphorus cycle: </a:t>
            </a:r>
            <a:r>
              <a:rPr lang="en-US" sz="4800" dirty="0"/>
              <a:t>a series of natural processes by which phosphorus moves from rock to soil or water, to living organisms, and back to soil</a:t>
            </a:r>
          </a:p>
          <a:p>
            <a:r>
              <a:rPr lang="en-US" sz="4800" dirty="0"/>
              <a:t>Phosphorus is needed to produce ATP and nucleic acids.</a:t>
            </a:r>
          </a:p>
        </p:txBody>
      </p:sp>
      <p:pic>
        <p:nvPicPr>
          <p:cNvPr id="6" name="Picture Placeholder 5" descr="An infographic illustrates how phosphorous flows within the earth.&#10;The illustration shows the phosphorous cycle. It shows a rabbit consuming plants and releasing waste into the soil. It also shows litterfall, which forms phosphorous in soil and organic matter. The bacteria present in the soil helps in decomposition. It also shows weathering of rocks which causes soil erosion and then leads to decomposition and excrement. ">
            <a:extLst>
              <a:ext uri="{FF2B5EF4-FFF2-40B4-BE49-F238E27FC236}">
                <a16:creationId xmlns:a16="http://schemas.microsoft.com/office/drawing/2014/main" id="{D9AE40CC-9103-4A63-A485-41BCB2474E9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943600" y="1171155"/>
            <a:ext cx="12005517" cy="8841207"/>
          </a:xfrm>
          <a:prstGeom prst="rect">
            <a:avLst/>
          </a:prstGeom>
        </p:spPr>
      </p:pic>
    </p:spTree>
    <p:extLst>
      <p:ext uri="{BB962C8B-B14F-4D97-AF65-F5344CB8AC3E}">
        <p14:creationId xmlns:p14="http://schemas.microsoft.com/office/powerpoint/2010/main" val="66573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FEC"/>
        </a:solidFill>
        <a:effectLst/>
      </p:bgPr>
    </p:bg>
    <p:spTree>
      <p:nvGrpSpPr>
        <p:cNvPr id="1" name=""/>
        <p:cNvGrpSpPr/>
        <p:nvPr/>
      </p:nvGrpSpPr>
      <p:grpSpPr>
        <a:xfrm>
          <a:off x="0" y="0"/>
          <a:ext cx="0" cy="0"/>
          <a:chOff x="0" y="0"/>
          <a:chExt cx="0" cy="0"/>
        </a:xfrm>
      </p:grpSpPr>
      <p:grpSp>
        <p:nvGrpSpPr>
          <p:cNvPr id="2" name="Group 2"/>
          <p:cNvGrpSpPr/>
          <p:nvPr/>
        </p:nvGrpSpPr>
        <p:grpSpPr>
          <a:xfrm>
            <a:off x="2086747" y="3550569"/>
            <a:ext cx="1788641" cy="1788641"/>
            <a:chOff x="0" y="0"/>
            <a:chExt cx="471082" cy="471082"/>
          </a:xfrm>
        </p:grpSpPr>
        <p:sp>
          <p:nvSpPr>
            <p:cNvPr id="3" name="Freeform 3"/>
            <p:cNvSpPr/>
            <p:nvPr/>
          </p:nvSpPr>
          <p:spPr>
            <a:xfrm>
              <a:off x="0" y="0"/>
              <a:ext cx="471082" cy="471082"/>
            </a:xfrm>
            <a:custGeom>
              <a:avLst/>
              <a:gdLst/>
              <a:ahLst/>
              <a:cxnLst/>
              <a:rect l="l" t="t" r="r" b="b"/>
              <a:pathLst>
                <a:path w="471082" h="471082">
                  <a:moveTo>
                    <a:pt x="0" y="0"/>
                  </a:moveTo>
                  <a:lnTo>
                    <a:pt x="471082" y="0"/>
                  </a:lnTo>
                  <a:lnTo>
                    <a:pt x="471082" y="471082"/>
                  </a:lnTo>
                  <a:lnTo>
                    <a:pt x="0" y="471082"/>
                  </a:lnTo>
                  <a:close/>
                </a:path>
              </a:pathLst>
            </a:custGeom>
            <a:solidFill>
              <a:srgbClr val="EDEAE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1937611" y="8493904"/>
            <a:ext cx="6350389" cy="1793096"/>
            <a:chOff x="0" y="0"/>
            <a:chExt cx="1672531" cy="472256"/>
          </a:xfrm>
        </p:grpSpPr>
        <p:sp>
          <p:nvSpPr>
            <p:cNvPr id="6" name="Freeform 6"/>
            <p:cNvSpPr/>
            <p:nvPr/>
          </p:nvSpPr>
          <p:spPr>
            <a:xfrm>
              <a:off x="0" y="0"/>
              <a:ext cx="1672530" cy="472256"/>
            </a:xfrm>
            <a:custGeom>
              <a:avLst/>
              <a:gdLst/>
              <a:ahLst/>
              <a:cxnLst/>
              <a:rect l="l" t="t" r="r" b="b"/>
              <a:pathLst>
                <a:path w="1672530" h="472256">
                  <a:moveTo>
                    <a:pt x="0" y="0"/>
                  </a:moveTo>
                  <a:lnTo>
                    <a:pt x="1672530" y="0"/>
                  </a:lnTo>
                  <a:lnTo>
                    <a:pt x="1672530" y="472256"/>
                  </a:lnTo>
                  <a:lnTo>
                    <a:pt x="0" y="472256"/>
                  </a:lnTo>
                  <a:close/>
                </a:path>
              </a:pathLst>
            </a:custGeom>
            <a:solidFill>
              <a:srgbClr val="B6A58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sp>
        <p:nvSpPr>
          <p:cNvPr id="10" name="TextBox 10"/>
          <p:cNvSpPr txBox="1"/>
          <p:nvPr/>
        </p:nvSpPr>
        <p:spPr>
          <a:xfrm>
            <a:off x="1371600" y="1179743"/>
            <a:ext cx="8034797" cy="1069768"/>
          </a:xfrm>
          <a:prstGeom prst="rect">
            <a:avLst/>
          </a:prstGeom>
        </p:spPr>
        <p:txBody>
          <a:bodyPr lIns="0" tIns="0" rIns="0" bIns="0" rtlCol="0" anchor="t">
            <a:spAutoFit/>
          </a:bodyPr>
          <a:lstStyle/>
          <a:p>
            <a:pPr>
              <a:lnSpc>
                <a:spcPts val="8761"/>
              </a:lnSpc>
            </a:pPr>
            <a:r>
              <a:rPr lang="en-US" sz="6258" spc="312" dirty="0">
                <a:solidFill>
                  <a:srgbClr val="000000"/>
                </a:solidFill>
                <a:latin typeface="Public Sans Bold"/>
              </a:rPr>
              <a:t>The Hydrosphere</a:t>
            </a:r>
          </a:p>
        </p:txBody>
      </p:sp>
      <p:sp>
        <p:nvSpPr>
          <p:cNvPr id="11" name="TextBox 11"/>
          <p:cNvSpPr txBox="1"/>
          <p:nvPr/>
        </p:nvSpPr>
        <p:spPr>
          <a:xfrm>
            <a:off x="536750" y="5882202"/>
            <a:ext cx="4108622" cy="2154436"/>
          </a:xfrm>
          <a:prstGeom prst="rect">
            <a:avLst/>
          </a:prstGeom>
        </p:spPr>
        <p:txBody>
          <a:bodyPr lIns="0" tIns="0" rIns="0" bIns="0" rtlCol="0" anchor="t">
            <a:spAutoFit/>
          </a:bodyPr>
          <a:lstStyle/>
          <a:p>
            <a:r>
              <a:rPr lang="en-US" sz="2000" dirty="0"/>
              <a:t>“The pH value is one of the few instances in daily life where moderation is graphically praised…No, a gardener cannot be pleased unless the number is greater than 5 and less than 7.5. The middle terms are where fertility lie.”</a:t>
            </a:r>
          </a:p>
        </p:txBody>
      </p:sp>
      <p:sp>
        <p:nvSpPr>
          <p:cNvPr id="15" name="TextBox 15"/>
          <p:cNvSpPr txBox="1"/>
          <p:nvPr/>
        </p:nvSpPr>
        <p:spPr>
          <a:xfrm>
            <a:off x="4811988" y="5790167"/>
            <a:ext cx="4108622" cy="3077766"/>
          </a:xfrm>
          <a:prstGeom prst="rect">
            <a:avLst/>
          </a:prstGeom>
        </p:spPr>
        <p:txBody>
          <a:bodyPr lIns="0" tIns="0" rIns="0" bIns="0" rtlCol="0" anchor="t">
            <a:spAutoFit/>
          </a:bodyPr>
          <a:lstStyle/>
          <a:p>
            <a:r>
              <a:rPr lang="en-US" sz="2000" dirty="0"/>
              <a:t>“pH measures the activity or concentration of hydrogen ions in a substance. Scientists being devious creatures, however, they arranged the scale that measures pH so that a small number means lots of hydrogen, while a large one means little hydrogen. the scale runs from 0 to 14 and each whole number change is equivalent to a tenfold decrease or increase.” </a:t>
            </a:r>
          </a:p>
        </p:txBody>
      </p:sp>
      <p:grpSp>
        <p:nvGrpSpPr>
          <p:cNvPr id="16" name="Group 16"/>
          <p:cNvGrpSpPr/>
          <p:nvPr/>
        </p:nvGrpSpPr>
        <p:grpSpPr>
          <a:xfrm>
            <a:off x="10303991" y="3550569"/>
            <a:ext cx="2341616" cy="1788641"/>
            <a:chOff x="0" y="0"/>
            <a:chExt cx="471082" cy="471082"/>
          </a:xfrm>
        </p:grpSpPr>
        <p:sp>
          <p:nvSpPr>
            <p:cNvPr id="17" name="Freeform 17"/>
            <p:cNvSpPr/>
            <p:nvPr/>
          </p:nvSpPr>
          <p:spPr>
            <a:xfrm>
              <a:off x="0" y="0"/>
              <a:ext cx="471082" cy="471082"/>
            </a:xfrm>
            <a:custGeom>
              <a:avLst/>
              <a:gdLst/>
              <a:ahLst/>
              <a:cxnLst/>
              <a:rect l="l" t="t" r="r" b="b"/>
              <a:pathLst>
                <a:path w="471082" h="471082">
                  <a:moveTo>
                    <a:pt x="0" y="0"/>
                  </a:moveTo>
                  <a:lnTo>
                    <a:pt x="471082" y="0"/>
                  </a:lnTo>
                  <a:lnTo>
                    <a:pt x="471082" y="471082"/>
                  </a:lnTo>
                  <a:lnTo>
                    <a:pt x="0" y="471082"/>
                  </a:lnTo>
                  <a:close/>
                </a:path>
              </a:pathLst>
            </a:custGeom>
            <a:solidFill>
              <a:srgbClr val="EDEAE6"/>
            </a:solidFill>
          </p:spPr>
        </p:sp>
        <p:sp>
          <p:nvSpPr>
            <p:cNvPr id="18" name="TextBox 18"/>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9144000" y="5851207"/>
            <a:ext cx="4108622" cy="1538883"/>
          </a:xfrm>
          <a:prstGeom prst="rect">
            <a:avLst/>
          </a:prstGeom>
        </p:spPr>
        <p:txBody>
          <a:bodyPr lIns="0" tIns="0" rIns="0" bIns="0" rtlCol="0" anchor="t">
            <a:spAutoFit/>
          </a:bodyPr>
          <a:lstStyle/>
          <a:p>
            <a:r>
              <a:rPr lang="en-US" sz="2000" dirty="0"/>
              <a:t>“Sodium salt is one of the worst poisons that can affect a soil, yet the best agricultural soils in the world exist at the boundary between the sea and the land.” </a:t>
            </a:r>
          </a:p>
        </p:txBody>
      </p:sp>
      <p:sp>
        <p:nvSpPr>
          <p:cNvPr id="23" name="TextBox 23"/>
          <p:cNvSpPr txBox="1"/>
          <p:nvPr/>
        </p:nvSpPr>
        <p:spPr>
          <a:xfrm>
            <a:off x="13476012" y="5776876"/>
            <a:ext cx="4108622" cy="1538883"/>
          </a:xfrm>
          <a:prstGeom prst="rect">
            <a:avLst/>
          </a:prstGeom>
        </p:spPr>
        <p:txBody>
          <a:bodyPr lIns="0" tIns="0" rIns="0" bIns="0" rtlCol="0" anchor="t">
            <a:spAutoFit/>
          </a:bodyPr>
          <a:lstStyle/>
          <a:p>
            <a:r>
              <a:rPr lang="en-US" sz="2000" dirty="0"/>
              <a:t>“The Dutch polders, having been formed ·by rivers delivering their alluvial sediment to the sea, are matchlessly fertile, once they have been </a:t>
            </a:r>
            <a:r>
              <a:rPr lang="en-US" sz="2000" b="1" u="sng" dirty="0"/>
              <a:t>leached</a:t>
            </a:r>
            <a:r>
              <a:rPr lang="en-US" sz="2000" dirty="0"/>
              <a:t> of this sodium.”</a:t>
            </a:r>
          </a:p>
        </p:txBody>
      </p:sp>
      <p:sp>
        <p:nvSpPr>
          <p:cNvPr id="24" name="TextBox 24"/>
          <p:cNvSpPr txBox="1"/>
          <p:nvPr/>
        </p:nvSpPr>
        <p:spPr>
          <a:xfrm>
            <a:off x="2241768" y="3679169"/>
            <a:ext cx="1478600" cy="1199431"/>
          </a:xfrm>
          <a:prstGeom prst="rect">
            <a:avLst/>
          </a:prstGeom>
        </p:spPr>
        <p:txBody>
          <a:bodyPr lIns="0" tIns="0" rIns="0" bIns="0" rtlCol="0" anchor="t">
            <a:spAutoFit/>
          </a:bodyPr>
          <a:lstStyle/>
          <a:p>
            <a:pPr algn="ctr">
              <a:lnSpc>
                <a:spcPts val="11008"/>
              </a:lnSpc>
            </a:pPr>
            <a:r>
              <a:rPr lang="en-US" sz="4800" spc="393" dirty="0">
                <a:solidFill>
                  <a:srgbClr val="A4702B"/>
                </a:solidFill>
                <a:latin typeface="Public Sans Bold"/>
              </a:rPr>
              <a:t>pH</a:t>
            </a:r>
          </a:p>
        </p:txBody>
      </p:sp>
      <p:sp>
        <p:nvSpPr>
          <p:cNvPr id="25" name="TextBox 25"/>
          <p:cNvSpPr txBox="1"/>
          <p:nvPr/>
        </p:nvSpPr>
        <p:spPr>
          <a:xfrm>
            <a:off x="10541863" y="3679169"/>
            <a:ext cx="1865871" cy="1199431"/>
          </a:xfrm>
          <a:prstGeom prst="rect">
            <a:avLst/>
          </a:prstGeom>
        </p:spPr>
        <p:txBody>
          <a:bodyPr wrap="square" lIns="0" tIns="0" rIns="0" bIns="0" rtlCol="0" anchor="t">
            <a:spAutoFit/>
          </a:bodyPr>
          <a:lstStyle/>
          <a:p>
            <a:pPr algn="ctr">
              <a:lnSpc>
                <a:spcPts val="11008"/>
              </a:lnSpc>
            </a:pPr>
            <a:r>
              <a:rPr lang="en-US" sz="4800" spc="393" dirty="0">
                <a:solidFill>
                  <a:srgbClr val="A4702B"/>
                </a:solidFill>
                <a:latin typeface="Public Sans Bold"/>
              </a:rPr>
              <a:t>salts</a:t>
            </a:r>
          </a:p>
        </p:txBody>
      </p:sp>
      <p:sp>
        <p:nvSpPr>
          <p:cNvPr id="30" name="TextBox 29">
            <a:extLst>
              <a:ext uri="{FF2B5EF4-FFF2-40B4-BE49-F238E27FC236}">
                <a16:creationId xmlns:a16="http://schemas.microsoft.com/office/drawing/2014/main" id="{D8F4142D-9410-55B3-67F5-D6DEC9B68323}"/>
              </a:ext>
            </a:extLst>
          </p:cNvPr>
          <p:cNvSpPr txBox="1"/>
          <p:nvPr/>
        </p:nvSpPr>
        <p:spPr>
          <a:xfrm>
            <a:off x="2384087" y="9482811"/>
            <a:ext cx="4427238" cy="369332"/>
          </a:xfrm>
          <a:prstGeom prst="rect">
            <a:avLst/>
          </a:prstGeom>
          <a:noFill/>
        </p:spPr>
        <p:txBody>
          <a:bodyPr wrap="none" rtlCol="0">
            <a:spAutoFit/>
          </a:bodyPr>
          <a:lstStyle/>
          <a:p>
            <a:r>
              <a:rPr lang="en-US" dirty="0">
                <a:sym typeface="Wingdings" pitchFamily="2" charset="2"/>
              </a:rPr>
              <a:t>pH = ”master variable” that impacts fertility</a:t>
            </a:r>
            <a:endParaRPr lang="en-US" dirty="0"/>
          </a:p>
        </p:txBody>
      </p:sp>
      <p:sp>
        <p:nvSpPr>
          <p:cNvPr id="31" name="TextBox 30">
            <a:extLst>
              <a:ext uri="{FF2B5EF4-FFF2-40B4-BE49-F238E27FC236}">
                <a16:creationId xmlns:a16="http://schemas.microsoft.com/office/drawing/2014/main" id="{4515A072-BC9F-ECE2-6FD5-6B5D33D3E3E3}"/>
              </a:ext>
            </a:extLst>
          </p:cNvPr>
          <p:cNvSpPr txBox="1"/>
          <p:nvPr/>
        </p:nvSpPr>
        <p:spPr>
          <a:xfrm>
            <a:off x="12801600" y="9013804"/>
            <a:ext cx="4899968" cy="646331"/>
          </a:xfrm>
          <a:prstGeom prst="rect">
            <a:avLst/>
          </a:prstGeom>
          <a:noFill/>
        </p:spPr>
        <p:txBody>
          <a:bodyPr wrap="square" rtlCol="0">
            <a:spAutoFit/>
          </a:bodyPr>
          <a:lstStyle/>
          <a:p>
            <a:r>
              <a:rPr lang="en-US" dirty="0"/>
              <a:t>Hydrogen ions (acids), salts, and nutrients all move through soil water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P spid="23" grpId="0"/>
      <p:bldP spid="24" grpId="0"/>
      <p:bldP spid="25"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7E71E2-7AAC-A234-6021-87F3E035EEEF}"/>
              </a:ext>
            </a:extLst>
          </p:cNvPr>
          <p:cNvSpPr>
            <a:spLocks noGrp="1"/>
          </p:cNvSpPr>
          <p:nvPr>
            <p:ph type="title"/>
          </p:nvPr>
        </p:nvSpPr>
        <p:spPr>
          <a:xfrm>
            <a:off x="2286000" y="188120"/>
            <a:ext cx="13716000" cy="959643"/>
          </a:xfrm>
          <a:solidFill>
            <a:schemeClr val="bg2">
              <a:lumMod val="90000"/>
            </a:schemeClr>
          </a:solidFill>
        </p:spPr>
        <p:txBody>
          <a:bodyPr rtlCol="0">
            <a:normAutofit/>
          </a:bodyPr>
          <a:lstStyle/>
          <a:p>
            <a:pPr>
              <a:defRPr/>
            </a:pPr>
            <a:r>
              <a:rPr lang="fr-FR" sz="4200" dirty="0" err="1">
                <a:latin typeface="Arial" pitchFamily="34" charset="0"/>
                <a:cs typeface="Arial" pitchFamily="34" charset="0"/>
              </a:rPr>
              <a:t>What</a:t>
            </a:r>
            <a:r>
              <a:rPr lang="fr-FR" sz="4200" dirty="0">
                <a:latin typeface="Arial" pitchFamily="34" charset="0"/>
                <a:cs typeface="Arial" pitchFamily="34" charset="0"/>
              </a:rPr>
              <a:t> </a:t>
            </a:r>
            <a:r>
              <a:rPr lang="fr-FR" sz="4200" dirty="0" err="1">
                <a:latin typeface="Arial" pitchFamily="34" charset="0"/>
                <a:cs typeface="Arial" pitchFamily="34" charset="0"/>
              </a:rPr>
              <a:t>is</a:t>
            </a:r>
            <a:r>
              <a:rPr lang="fr-FR" sz="4200" dirty="0">
                <a:latin typeface="Arial" pitchFamily="34" charset="0"/>
                <a:cs typeface="Arial" pitchFamily="34" charset="0"/>
              </a:rPr>
              <a:t> </a:t>
            </a:r>
            <a:r>
              <a:rPr lang="fr-FR" sz="4200" dirty="0" err="1">
                <a:latin typeface="Arial" pitchFamily="34" charset="0"/>
                <a:cs typeface="Arial" pitchFamily="34" charset="0"/>
              </a:rPr>
              <a:t>Soil</a:t>
            </a:r>
            <a:r>
              <a:rPr lang="fr-FR" sz="4200" dirty="0">
                <a:latin typeface="Arial" pitchFamily="34" charset="0"/>
                <a:cs typeface="Arial" pitchFamily="34" charset="0"/>
              </a:rPr>
              <a:t>?</a:t>
            </a:r>
          </a:p>
        </p:txBody>
      </p:sp>
      <p:sp>
        <p:nvSpPr>
          <p:cNvPr id="25602" name="Espace réservé du numéro de diapositive 3">
            <a:extLst>
              <a:ext uri="{FF2B5EF4-FFF2-40B4-BE49-F238E27FC236}">
                <a16:creationId xmlns:a16="http://schemas.microsoft.com/office/drawing/2014/main" id="{7D995167-5F3D-EC18-7BAC-44AD0AAA1A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panose="020B0604020202020204" pitchFamily="34" charset="0"/>
                <a:ea typeface="ＭＳ Ｐゴシック" panose="020B0600070205080204" pitchFamily="34" charset="-128"/>
              </a:defRPr>
            </a:lvl1pPr>
            <a:lvl2pPr marL="1114425" indent="-428625" eaLnBrk="0" hangingPunct="0">
              <a:defRPr sz="3600">
                <a:solidFill>
                  <a:schemeClr val="tx1"/>
                </a:solidFill>
                <a:latin typeface="Arial" panose="020B0604020202020204" pitchFamily="34" charset="0"/>
                <a:ea typeface="ＭＳ Ｐゴシック" panose="020B0600070205080204" pitchFamily="34" charset="-128"/>
              </a:defRPr>
            </a:lvl2pPr>
            <a:lvl3pPr marL="1714500" indent="-342900" eaLnBrk="0" hangingPunct="0">
              <a:defRPr sz="3600">
                <a:solidFill>
                  <a:schemeClr val="tx1"/>
                </a:solidFill>
                <a:latin typeface="Arial" panose="020B0604020202020204" pitchFamily="34" charset="0"/>
                <a:ea typeface="ＭＳ Ｐゴシック" panose="020B0600070205080204" pitchFamily="34" charset="-128"/>
              </a:defRPr>
            </a:lvl3pPr>
            <a:lvl4pPr marL="2400300" indent="-342900" eaLnBrk="0" hangingPunct="0">
              <a:defRPr sz="3600">
                <a:solidFill>
                  <a:schemeClr val="tx1"/>
                </a:solidFill>
                <a:latin typeface="Arial" panose="020B0604020202020204" pitchFamily="34" charset="0"/>
                <a:ea typeface="ＭＳ Ｐゴシック" panose="020B0600070205080204" pitchFamily="34" charset="-128"/>
              </a:defRPr>
            </a:lvl4pPr>
            <a:lvl5pPr marL="3086100" indent="-342900" eaLnBrk="0" hangingPunct="0">
              <a:defRPr sz="3600">
                <a:solidFill>
                  <a:schemeClr val="tx1"/>
                </a:solidFill>
                <a:latin typeface="Arial" panose="020B0604020202020204" pitchFamily="34" charset="0"/>
                <a:ea typeface="ＭＳ Ｐゴシック" panose="020B0600070205080204" pitchFamily="34" charset="-128"/>
              </a:defRPr>
            </a:lvl5pPr>
            <a:lvl6pPr marL="3771900" indent="-3429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4457700" indent="-3429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5143500" indent="-3429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5829300" indent="-3429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eaLnBrk="1" hangingPunct="1"/>
            <a:fld id="{B1AA93E2-B1F4-3F4B-BB44-AA8BB5019240}" type="slidenum">
              <a:rPr lang="fr-FR" altLang="en-US" sz="1800">
                <a:solidFill>
                  <a:srgbClr val="898989"/>
                </a:solidFill>
                <a:latin typeface="Calibri" panose="020F0502020204030204" pitchFamily="34" charset="0"/>
              </a:rPr>
              <a:pPr eaLnBrk="1" hangingPunct="1"/>
              <a:t>19</a:t>
            </a:fld>
            <a:endParaRPr lang="fr-FR" altLang="en-US" sz="1800">
              <a:solidFill>
                <a:srgbClr val="898989"/>
              </a:solidFill>
              <a:latin typeface="Calibri" panose="020F0502020204030204" pitchFamily="34" charset="0"/>
            </a:endParaRPr>
          </a:p>
        </p:txBody>
      </p:sp>
      <p:sp>
        <p:nvSpPr>
          <p:cNvPr id="6" name="Content Placeholder 2">
            <a:extLst>
              <a:ext uri="{FF2B5EF4-FFF2-40B4-BE49-F238E27FC236}">
                <a16:creationId xmlns:a16="http://schemas.microsoft.com/office/drawing/2014/main" id="{6670A117-53BE-5B30-761C-E899CC71A50D}"/>
              </a:ext>
            </a:extLst>
          </p:cNvPr>
          <p:cNvSpPr>
            <a:spLocks noGrp="1"/>
          </p:cNvSpPr>
          <p:nvPr>
            <p:ph idx="1"/>
          </p:nvPr>
        </p:nvSpPr>
        <p:spPr>
          <a:xfrm>
            <a:off x="2988470" y="1471613"/>
            <a:ext cx="11839575" cy="661988"/>
          </a:xfrm>
        </p:spPr>
        <p:txBody>
          <a:bodyPr>
            <a:normAutofit/>
          </a:bodyPr>
          <a:lstStyle/>
          <a:p>
            <a:pPr eaLnBrk="1" hangingPunct="1">
              <a:buFont typeface="Arial" charset="0"/>
              <a:buChar char="•"/>
              <a:defRPr/>
            </a:pPr>
            <a:r>
              <a:rPr lang="en-US" dirty="0">
                <a:ea typeface="+mn-ea"/>
                <a:cs typeface="+mn-cs"/>
              </a:rPr>
              <a:t>A 3-phase system: solid, liquid, gas</a:t>
            </a:r>
          </a:p>
        </p:txBody>
      </p:sp>
      <p:pic>
        <p:nvPicPr>
          <p:cNvPr id="25604" name="Picture 3" descr="fg01_01800">
            <a:extLst>
              <a:ext uri="{FF2B5EF4-FFF2-40B4-BE49-F238E27FC236}">
                <a16:creationId xmlns:a16="http://schemas.microsoft.com/office/drawing/2014/main" id="{D42DED11-EF2C-FBAA-333E-1858A95B7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2443163"/>
            <a:ext cx="7431882" cy="594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descr="fg01_01100">
            <a:extLst>
              <a:ext uri="{FF2B5EF4-FFF2-40B4-BE49-F238E27FC236}">
                <a16:creationId xmlns:a16="http://schemas.microsoft.com/office/drawing/2014/main" id="{EF7E5976-F49A-EB4D-1FE8-4B690AF5C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750" t="64664" r="29784" b="8655"/>
          <a:stretch>
            <a:fillRect/>
          </a:stretch>
        </p:blipFill>
        <p:spPr bwMode="auto">
          <a:xfrm>
            <a:off x="10872788" y="2443163"/>
            <a:ext cx="4998245" cy="583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ZoneTexte 9">
            <a:extLst>
              <a:ext uri="{FF2B5EF4-FFF2-40B4-BE49-F238E27FC236}">
                <a16:creationId xmlns:a16="http://schemas.microsoft.com/office/drawing/2014/main" id="{3FF2B573-D031-E738-2B1C-B20356F754CF}"/>
              </a:ext>
            </a:extLst>
          </p:cNvPr>
          <p:cNvSpPr txBox="1">
            <a:spLocks noChangeArrowheads="1"/>
          </p:cNvSpPr>
          <p:nvPr/>
        </p:nvSpPr>
        <p:spPr bwMode="auto">
          <a:xfrm>
            <a:off x="10763251" y="8274845"/>
            <a:ext cx="71294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sz="2100"/>
              <a:t>Brady and Weil, 2008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F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716724"/>
            <a:ext cx="17259300" cy="5239747"/>
            <a:chOff x="0" y="0"/>
            <a:chExt cx="4666543" cy="1416715"/>
          </a:xfrm>
        </p:grpSpPr>
        <p:sp>
          <p:nvSpPr>
            <p:cNvPr id="3" name="Freeform 3"/>
            <p:cNvSpPr/>
            <p:nvPr/>
          </p:nvSpPr>
          <p:spPr>
            <a:xfrm>
              <a:off x="0" y="0"/>
              <a:ext cx="4666543" cy="1416714"/>
            </a:xfrm>
            <a:custGeom>
              <a:avLst/>
              <a:gdLst/>
              <a:ahLst/>
              <a:cxnLst/>
              <a:rect l="l" t="t" r="r" b="b"/>
              <a:pathLst>
                <a:path w="4666543" h="1416714">
                  <a:moveTo>
                    <a:pt x="0" y="0"/>
                  </a:moveTo>
                  <a:lnTo>
                    <a:pt x="4666543" y="0"/>
                  </a:lnTo>
                  <a:lnTo>
                    <a:pt x="4666543" y="1416714"/>
                  </a:lnTo>
                  <a:lnTo>
                    <a:pt x="0" y="1416714"/>
                  </a:lnTo>
                  <a:close/>
                </a:path>
              </a:pathLst>
            </a:custGeom>
            <a:solidFill>
              <a:srgbClr val="B6A58F"/>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1682945" y="1414895"/>
            <a:ext cx="5576355" cy="7843405"/>
            <a:chOff x="0" y="0"/>
            <a:chExt cx="1581964" cy="2225106"/>
          </a:xfrm>
        </p:grpSpPr>
        <p:sp>
          <p:nvSpPr>
            <p:cNvPr id="6" name="Freeform 6"/>
            <p:cNvSpPr/>
            <p:nvPr/>
          </p:nvSpPr>
          <p:spPr>
            <a:xfrm>
              <a:off x="0" y="0"/>
              <a:ext cx="1581964" cy="2225106"/>
            </a:xfrm>
            <a:custGeom>
              <a:avLst/>
              <a:gdLst/>
              <a:ahLst/>
              <a:cxnLst/>
              <a:rect l="l" t="t" r="r" b="b"/>
              <a:pathLst>
                <a:path w="1581964" h="2225106">
                  <a:moveTo>
                    <a:pt x="0" y="0"/>
                  </a:moveTo>
                  <a:lnTo>
                    <a:pt x="1581964" y="0"/>
                  </a:lnTo>
                  <a:lnTo>
                    <a:pt x="1581964" y="2225106"/>
                  </a:lnTo>
                  <a:lnTo>
                    <a:pt x="0" y="2225106"/>
                  </a:lnTo>
                  <a:close/>
                </a:path>
              </a:pathLst>
            </a:custGeom>
            <a:solidFill>
              <a:srgbClr val="FFFFF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sp>
        <p:nvSpPr>
          <p:cNvPr id="10" name="TextBox 10"/>
          <p:cNvSpPr txBox="1"/>
          <p:nvPr/>
        </p:nvSpPr>
        <p:spPr>
          <a:xfrm>
            <a:off x="1583663" y="3398591"/>
            <a:ext cx="7293392" cy="1069768"/>
          </a:xfrm>
          <a:prstGeom prst="rect">
            <a:avLst/>
          </a:prstGeom>
        </p:spPr>
        <p:txBody>
          <a:bodyPr lIns="0" tIns="0" rIns="0" bIns="0" rtlCol="0" anchor="t">
            <a:spAutoFit/>
          </a:bodyPr>
          <a:lstStyle/>
          <a:p>
            <a:pPr>
              <a:lnSpc>
                <a:spcPts val="8761"/>
              </a:lnSpc>
            </a:pPr>
            <a:r>
              <a:rPr lang="en-US" sz="6258" spc="312" dirty="0">
                <a:solidFill>
                  <a:srgbClr val="000000"/>
                </a:solidFill>
                <a:latin typeface="Public Sans Bold"/>
              </a:rPr>
              <a:t>Class Overview</a:t>
            </a:r>
          </a:p>
        </p:txBody>
      </p:sp>
      <p:sp>
        <p:nvSpPr>
          <p:cNvPr id="11" name="TextBox 11"/>
          <p:cNvSpPr txBox="1"/>
          <p:nvPr/>
        </p:nvSpPr>
        <p:spPr>
          <a:xfrm>
            <a:off x="1583663" y="4677454"/>
            <a:ext cx="9650627" cy="2769989"/>
          </a:xfrm>
          <a:prstGeom prst="rect">
            <a:avLst/>
          </a:prstGeom>
        </p:spPr>
        <p:txBody>
          <a:bodyPr lIns="0" tIns="0" rIns="0" bIns="0" rtlCol="0" anchor="t">
            <a:spAutoFit/>
          </a:bodyPr>
          <a:lstStyle/>
          <a:p>
            <a:pPr marL="342900" indent="-342900">
              <a:buFont typeface="Arial" panose="020B0604020202020204" pitchFamily="34" charset="0"/>
              <a:buChar char="•"/>
            </a:pPr>
            <a:r>
              <a:rPr lang="en-US" sz="2000" dirty="0">
                <a:solidFill>
                  <a:srgbClr val="000000"/>
                </a:solidFill>
                <a:latin typeface="Public Sans"/>
              </a:rPr>
              <a:t>Conceptualizing Soil</a:t>
            </a:r>
          </a:p>
          <a:p>
            <a:pPr marL="342900" indent="-342900">
              <a:buFont typeface="Arial" panose="020B0604020202020204" pitchFamily="34" charset="0"/>
              <a:buChar char="•"/>
            </a:pPr>
            <a:r>
              <a:rPr lang="en-US" sz="2000" dirty="0">
                <a:solidFill>
                  <a:srgbClr val="000000"/>
                </a:solidFill>
                <a:latin typeface="Public Sans"/>
              </a:rPr>
              <a:t>Logan’s Conceptions of ‘Dirt’</a:t>
            </a:r>
          </a:p>
          <a:p>
            <a:pPr marL="800100" lvl="1" indent="-342900">
              <a:buFont typeface="Arial" panose="020B0604020202020204" pitchFamily="34" charset="0"/>
              <a:buChar char="•"/>
            </a:pPr>
            <a:r>
              <a:rPr lang="en-US" sz="2000" dirty="0">
                <a:solidFill>
                  <a:srgbClr val="000000"/>
                </a:solidFill>
                <a:latin typeface="Public Sans"/>
              </a:rPr>
              <a:t>Review of course topics</a:t>
            </a:r>
          </a:p>
          <a:p>
            <a:pPr marL="342900" indent="-342900">
              <a:buFont typeface="Arial" panose="020B0604020202020204" pitchFamily="34" charset="0"/>
              <a:buChar char="•"/>
            </a:pPr>
            <a:r>
              <a:rPr lang="en-US" sz="2000" dirty="0">
                <a:solidFill>
                  <a:srgbClr val="000000"/>
                </a:solidFill>
                <a:latin typeface="Public Sans"/>
              </a:rPr>
              <a:t>Soil 101: Soil Forming Factors </a:t>
            </a:r>
          </a:p>
          <a:p>
            <a:pPr marL="342900" indent="-342900">
              <a:buFont typeface="Arial" panose="020B0604020202020204" pitchFamily="34" charset="0"/>
              <a:buChar char="•"/>
            </a:pPr>
            <a:endParaRPr lang="en-US" sz="2000" dirty="0">
              <a:solidFill>
                <a:srgbClr val="000000"/>
              </a:solidFill>
              <a:latin typeface="Public Sans"/>
            </a:endParaRPr>
          </a:p>
          <a:p>
            <a:pPr marL="342900" indent="-342900">
              <a:buFont typeface="Arial" panose="020B0604020202020204" pitchFamily="34" charset="0"/>
              <a:buChar char="•"/>
            </a:pPr>
            <a:r>
              <a:rPr lang="en-US" sz="2000" dirty="0">
                <a:solidFill>
                  <a:srgbClr val="000000"/>
                </a:solidFill>
                <a:latin typeface="Public Sans"/>
              </a:rPr>
              <a:t>Next two weeks:</a:t>
            </a:r>
          </a:p>
          <a:p>
            <a:pPr marL="800100" lvl="1" indent="-342900">
              <a:buFont typeface="Arial" panose="020B0604020202020204" pitchFamily="34" charset="0"/>
              <a:buChar char="•"/>
            </a:pPr>
            <a:r>
              <a:rPr lang="en-US" sz="2000" dirty="0">
                <a:solidFill>
                  <a:srgbClr val="000000"/>
                </a:solidFill>
                <a:latin typeface="Public Sans"/>
              </a:rPr>
              <a:t>Conceptions of Soil-and-Human </a:t>
            </a:r>
            <a:r>
              <a:rPr lang="en-US" sz="2000" b="1" dirty="0">
                <a:solidFill>
                  <a:srgbClr val="000000"/>
                </a:solidFill>
                <a:latin typeface="Public Sans"/>
              </a:rPr>
              <a:t>Systems</a:t>
            </a:r>
          </a:p>
          <a:p>
            <a:pPr marL="800100" lvl="1" indent="-342900">
              <a:buFont typeface="Arial" panose="020B0604020202020204" pitchFamily="34" charset="0"/>
              <a:buChar char="•"/>
            </a:pPr>
            <a:r>
              <a:rPr lang="en-US" sz="2000" dirty="0">
                <a:solidFill>
                  <a:srgbClr val="000000"/>
                </a:solidFill>
                <a:latin typeface="Public Sans"/>
              </a:rPr>
              <a:t>Food justice and food sovereignty (will include some info from Chapter 10)</a:t>
            </a:r>
          </a:p>
          <a:p>
            <a:pPr lvl="1"/>
            <a:endParaRPr lang="en-US" sz="2000" dirty="0">
              <a:solidFill>
                <a:srgbClr val="000000"/>
              </a:solidFill>
              <a:latin typeface="Public Sans"/>
            </a:endParaRPr>
          </a:p>
        </p:txBody>
      </p:sp>
      <p:pic>
        <p:nvPicPr>
          <p:cNvPr id="14" name="Shape 153">
            <a:extLst>
              <a:ext uri="{FF2B5EF4-FFF2-40B4-BE49-F238E27FC236}">
                <a16:creationId xmlns:a16="http://schemas.microsoft.com/office/drawing/2014/main" id="{4274FF8E-9251-BC36-22DC-000AF01EE002}"/>
              </a:ext>
            </a:extLst>
          </p:cNvPr>
          <p:cNvPicPr preferRelativeResize="0"/>
          <p:nvPr/>
        </p:nvPicPr>
        <p:blipFill>
          <a:blip r:embed="rId2">
            <a:alphaModFix amt="88000"/>
          </a:blip>
          <a:stretch>
            <a:fillRect/>
          </a:stretch>
        </p:blipFill>
        <p:spPr>
          <a:xfrm>
            <a:off x="12065735" y="1907595"/>
            <a:ext cx="4810773"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FEC"/>
        </a:solidFill>
        <a:effectLst/>
      </p:bgPr>
    </p:bg>
    <p:spTree>
      <p:nvGrpSpPr>
        <p:cNvPr id="1" name=""/>
        <p:cNvGrpSpPr/>
        <p:nvPr/>
      </p:nvGrpSpPr>
      <p:grpSpPr>
        <a:xfrm>
          <a:off x="0" y="0"/>
          <a:ext cx="0" cy="0"/>
          <a:chOff x="0" y="0"/>
          <a:chExt cx="0" cy="0"/>
        </a:xfrm>
      </p:grpSpPr>
      <p:grpSp>
        <p:nvGrpSpPr>
          <p:cNvPr id="4" name="Group 4"/>
          <p:cNvGrpSpPr/>
          <p:nvPr/>
        </p:nvGrpSpPr>
        <p:grpSpPr>
          <a:xfrm>
            <a:off x="11937611" y="-4275146"/>
            <a:ext cx="11560650" cy="13157248"/>
            <a:chOff x="0" y="0"/>
            <a:chExt cx="1672531" cy="1969305"/>
          </a:xfrm>
        </p:grpSpPr>
        <p:sp>
          <p:nvSpPr>
            <p:cNvPr id="5" name="Freeform 5"/>
            <p:cNvSpPr/>
            <p:nvPr/>
          </p:nvSpPr>
          <p:spPr>
            <a:xfrm>
              <a:off x="0" y="0"/>
              <a:ext cx="1672530" cy="1969305"/>
            </a:xfrm>
            <a:custGeom>
              <a:avLst/>
              <a:gdLst/>
              <a:ahLst/>
              <a:cxnLst/>
              <a:rect l="l" t="t" r="r" b="b"/>
              <a:pathLst>
                <a:path w="1672530" h="1969305">
                  <a:moveTo>
                    <a:pt x="0" y="0"/>
                  </a:moveTo>
                  <a:lnTo>
                    <a:pt x="1672530" y="0"/>
                  </a:lnTo>
                  <a:lnTo>
                    <a:pt x="1672530" y="1969305"/>
                  </a:lnTo>
                  <a:lnTo>
                    <a:pt x="0" y="1969305"/>
                  </a:lnTo>
                  <a:close/>
                </a:path>
              </a:pathLst>
            </a:custGeom>
            <a:solidFill>
              <a:srgbClr val="B6A58F"/>
            </a:solidFill>
          </p:spPr>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7" name="Group 7"/>
          <p:cNvGrpSpPr/>
          <p:nvPr/>
        </p:nvGrpSpPr>
        <p:grpSpPr>
          <a:xfrm>
            <a:off x="10546930" y="2191613"/>
            <a:ext cx="6521869" cy="5903773"/>
            <a:chOff x="0" y="0"/>
            <a:chExt cx="1581964" cy="2225106"/>
          </a:xfrm>
        </p:grpSpPr>
        <p:sp>
          <p:nvSpPr>
            <p:cNvPr id="8" name="Freeform 8"/>
            <p:cNvSpPr/>
            <p:nvPr/>
          </p:nvSpPr>
          <p:spPr>
            <a:xfrm>
              <a:off x="0" y="0"/>
              <a:ext cx="1581964" cy="2225106"/>
            </a:xfrm>
            <a:custGeom>
              <a:avLst/>
              <a:gdLst/>
              <a:ahLst/>
              <a:cxnLst/>
              <a:rect l="l" t="t" r="r" b="b"/>
              <a:pathLst>
                <a:path w="1581964" h="2225106">
                  <a:moveTo>
                    <a:pt x="0" y="0"/>
                  </a:moveTo>
                  <a:lnTo>
                    <a:pt x="1581964" y="0"/>
                  </a:lnTo>
                  <a:lnTo>
                    <a:pt x="1581964" y="2225106"/>
                  </a:lnTo>
                  <a:lnTo>
                    <a:pt x="0" y="2225106"/>
                  </a:lnTo>
                  <a:close/>
                </a:path>
              </a:pathLst>
            </a:custGeom>
            <a:solidFill>
              <a:srgbClr val="FFFFFF"/>
            </a:soli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sp>
        <p:nvSpPr>
          <p:cNvPr id="12" name="TextBox 12"/>
          <p:cNvSpPr txBox="1"/>
          <p:nvPr/>
        </p:nvSpPr>
        <p:spPr>
          <a:xfrm>
            <a:off x="1002119" y="2024916"/>
            <a:ext cx="8034797" cy="1069768"/>
          </a:xfrm>
          <a:prstGeom prst="rect">
            <a:avLst/>
          </a:prstGeom>
        </p:spPr>
        <p:txBody>
          <a:bodyPr lIns="0" tIns="0" rIns="0" bIns="0" rtlCol="0" anchor="t">
            <a:spAutoFit/>
          </a:bodyPr>
          <a:lstStyle/>
          <a:p>
            <a:pPr>
              <a:lnSpc>
                <a:spcPts val="8761"/>
              </a:lnSpc>
            </a:pPr>
            <a:r>
              <a:rPr lang="en-US" sz="6258" spc="312" dirty="0">
                <a:solidFill>
                  <a:srgbClr val="000000"/>
                </a:solidFill>
                <a:latin typeface="Public Sans Bold"/>
              </a:rPr>
              <a:t>Fertility </a:t>
            </a:r>
          </a:p>
        </p:txBody>
      </p:sp>
      <p:sp>
        <p:nvSpPr>
          <p:cNvPr id="13" name="TextBox 13"/>
          <p:cNvSpPr txBox="1"/>
          <p:nvPr/>
        </p:nvSpPr>
        <p:spPr>
          <a:xfrm>
            <a:off x="1028700" y="3619500"/>
            <a:ext cx="8495270" cy="5899051"/>
          </a:xfrm>
          <a:prstGeom prst="rect">
            <a:avLst/>
          </a:prstGeom>
        </p:spPr>
        <p:txBody>
          <a:bodyPr lIns="0" tIns="0" rIns="0" bIns="0" rtlCol="0" anchor="t">
            <a:spAutoFit/>
          </a:bodyPr>
          <a:lstStyle/>
          <a:p>
            <a:r>
              <a:rPr lang="en-US" sz="2000" dirty="0"/>
              <a:t>“A tundra soil does not look productive. Rainforest soils, on the other hand, dress richly, but only to conceal their underlying poverty.</a:t>
            </a:r>
          </a:p>
          <a:p>
            <a:pPr>
              <a:lnSpc>
                <a:spcPts val="2800"/>
              </a:lnSpc>
            </a:pPr>
            <a:endParaRPr lang="en-US" sz="2000" dirty="0">
              <a:solidFill>
                <a:srgbClr val="000000"/>
              </a:solidFill>
              <a:latin typeface="Public Sans"/>
            </a:endParaRPr>
          </a:p>
          <a:p>
            <a:r>
              <a:rPr lang="en-US" sz="2000" dirty="0"/>
              <a:t>But the most desirable virgin soils are not from the forest. In a forest, at least two thirds of the organic matter resides above the level of the soil. In a prairie, the propor­tion is reversed. The great prairie soils of the American Mid­west and of the Russian steppes are rich with the remains of millennia of dense, sinuous roots that have lived and died in a soft mineral accretion formed from windblown silts high in calcium and other bases. Not only has the root mass given its organic residue for fertilizer; its sugars have also attracted a vast microflora, and its polysaccharides have glued smaller grains of soil into larger aggregates that per­mit easy passage of food-bearing water and air.</a:t>
            </a:r>
          </a:p>
          <a:p>
            <a:endParaRPr lang="en-US" sz="2000" dirty="0"/>
          </a:p>
          <a:p>
            <a:r>
              <a:rPr lang="en-US" sz="2000" dirty="0"/>
              <a:t>In the 1930s, Hans Jenny studied virgin prairie soils side by side with cultivated soils in Missouri. He found that after only sixty years of cultivation, with zero erosion, the farm soils had lost one third of their organic matter. As a result, there was no longer the same level of glue to bind the soil into aggregates, and instead of rising like yeasted dough, it was collapsing into heavy slabs.”</a:t>
            </a:r>
          </a:p>
          <a:p>
            <a:endParaRPr lang="en-US" sz="2000" dirty="0"/>
          </a:p>
        </p:txBody>
      </p:sp>
      <p:pic>
        <p:nvPicPr>
          <p:cNvPr id="1026" name="Picture 2" descr="The Tallgrass Prairie History:">
            <a:extLst>
              <a:ext uri="{FF2B5EF4-FFF2-40B4-BE49-F238E27FC236}">
                <a16:creationId xmlns:a16="http://schemas.microsoft.com/office/drawing/2014/main" id="{732CD4D3-E010-33A5-360C-F9BFEDB04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9865" y="2763374"/>
            <a:ext cx="5988050" cy="44852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B7D03-8DC6-704B-AC12-861F4B86B4A8}"/>
              </a:ext>
            </a:extLst>
          </p:cNvPr>
          <p:cNvSpPr>
            <a:spLocks noGrp="1"/>
          </p:cNvSpPr>
          <p:nvPr>
            <p:ph type="title"/>
          </p:nvPr>
        </p:nvSpPr>
        <p:spPr>
          <a:xfrm>
            <a:off x="594860" y="481013"/>
            <a:ext cx="17111231" cy="1988345"/>
          </a:xfrm>
        </p:spPr>
        <p:txBody>
          <a:bodyPr vert="horz" lIns="137160" tIns="68580" rIns="137160" bIns="68580" rtlCol="0" anchor="ctr">
            <a:normAutofit/>
          </a:bodyPr>
          <a:lstStyle/>
          <a:p>
            <a:pPr>
              <a:defRPr/>
            </a:pPr>
            <a:r>
              <a:rPr lang="en-US" sz="8100"/>
              <a:t>Soil Development</a:t>
            </a:r>
          </a:p>
        </p:txBody>
      </p:sp>
      <p:graphicFrame>
        <p:nvGraphicFramePr>
          <p:cNvPr id="200" name="ZoneTexte 13">
            <a:extLst>
              <a:ext uri="{FF2B5EF4-FFF2-40B4-BE49-F238E27FC236}">
                <a16:creationId xmlns:a16="http://schemas.microsoft.com/office/drawing/2014/main" id="{DFACE529-B120-4E9E-8DDB-4703F72D9FAA}"/>
              </a:ext>
            </a:extLst>
          </p:cNvPr>
          <p:cNvGraphicFramePr/>
          <p:nvPr/>
        </p:nvGraphicFramePr>
        <p:xfrm>
          <a:off x="594862" y="2738438"/>
          <a:ext cx="17111231"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04397BF-E9E3-DC4F-8CE3-BE1E7A9D4FD3}"/>
              </a:ext>
            </a:extLst>
          </p:cNvPr>
          <p:cNvSpPr txBox="1"/>
          <p:nvPr/>
        </p:nvSpPr>
        <p:spPr>
          <a:xfrm>
            <a:off x="6649280" y="9049776"/>
            <a:ext cx="4457823" cy="923330"/>
          </a:xfrm>
          <a:prstGeom prst="rect">
            <a:avLst/>
          </a:prstGeom>
          <a:noFill/>
        </p:spPr>
        <p:txBody>
          <a:bodyPr wrap="none" rtlCol="0">
            <a:spAutoFit/>
          </a:bodyPr>
          <a:lstStyle/>
          <a:p>
            <a:r>
              <a:rPr lang="en-US" sz="2700" dirty="0"/>
              <a:t>We need to take care of them!</a:t>
            </a:r>
          </a:p>
          <a:p>
            <a:endParaRPr lang="en-US" sz="2700" dirty="0"/>
          </a:p>
        </p:txBody>
      </p:sp>
    </p:spTree>
    <p:extLst>
      <p:ext uri="{BB962C8B-B14F-4D97-AF65-F5344CB8AC3E}">
        <p14:creationId xmlns:p14="http://schemas.microsoft.com/office/powerpoint/2010/main" val="30292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2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0" grpId="0">
        <p:bldAsOne/>
      </p:bldGraphic>
      <p:bldGraphic spid="200" grpId="1">
        <p:bldAsOne/>
      </p:bldGraphic>
      <p:bldGraphic spid="200" grpId="2">
        <p:bldAsOne/>
      </p:bldGraphic>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A4471-67DF-9645-94FA-2712CE28B617}"/>
              </a:ext>
            </a:extLst>
          </p:cNvPr>
          <p:cNvSpPr>
            <a:spLocks noGrp="1"/>
          </p:cNvSpPr>
          <p:nvPr>
            <p:ph type="title"/>
          </p:nvPr>
        </p:nvSpPr>
        <p:spPr>
          <a:xfrm>
            <a:off x="1257302" y="518716"/>
            <a:ext cx="7680842" cy="1988345"/>
          </a:xfrm>
        </p:spPr>
        <p:txBody>
          <a:bodyPr vert="horz" lIns="137160" tIns="68580" rIns="137160" bIns="68580" rtlCol="0" anchor="ctr">
            <a:normAutofit/>
          </a:bodyPr>
          <a:lstStyle/>
          <a:p>
            <a:pPr>
              <a:defRPr/>
            </a:pPr>
            <a:r>
              <a:rPr lang="en-US" kern="1200">
                <a:solidFill>
                  <a:schemeClr val="tx1"/>
                </a:solidFill>
                <a:latin typeface="+mj-lt"/>
                <a:ea typeface="+mj-ea"/>
                <a:cs typeface="+mj-cs"/>
              </a:rPr>
              <a:t>Pedology</a:t>
            </a:r>
          </a:p>
        </p:txBody>
      </p:sp>
      <p:sp>
        <p:nvSpPr>
          <p:cNvPr id="37892" name="ZoneTexte 13">
            <a:extLst>
              <a:ext uri="{FF2B5EF4-FFF2-40B4-BE49-F238E27FC236}">
                <a16:creationId xmlns:a16="http://schemas.microsoft.com/office/drawing/2014/main" id="{4F8F029D-0D21-DF48-AFEF-2290094F6E16}"/>
              </a:ext>
            </a:extLst>
          </p:cNvPr>
          <p:cNvSpPr txBox="1">
            <a:spLocks noChangeArrowheads="1"/>
          </p:cNvSpPr>
          <p:nvPr/>
        </p:nvSpPr>
        <p:spPr bwMode="auto">
          <a:xfrm>
            <a:off x="1257302" y="2738438"/>
            <a:ext cx="7638291" cy="65270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37160" tIns="68580" rIns="137160" bIns="68580" rtlCol="0">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indent="-342900" eaLnBrk="1" hangingPunct="1">
              <a:lnSpc>
                <a:spcPct val="90000"/>
              </a:lnSpc>
              <a:spcAft>
                <a:spcPts val="900"/>
              </a:spcAft>
              <a:buFont typeface="Arial" panose="020B0604020202020204" pitchFamily="34" charset="0"/>
              <a:buChar char="•"/>
            </a:pPr>
            <a:r>
              <a:rPr lang="en-US" altLang="en-US" sz="3600" dirty="0">
                <a:latin typeface="+mj-lt"/>
                <a:ea typeface="+mn-ea"/>
              </a:rPr>
              <a:t> Pedology = the study of </a:t>
            </a:r>
          </a:p>
          <a:p>
            <a:pPr lvl="1" indent="-342900" eaLnBrk="1" hangingPunct="1">
              <a:lnSpc>
                <a:spcPct val="90000"/>
              </a:lnSpc>
              <a:spcAft>
                <a:spcPts val="900"/>
              </a:spcAft>
              <a:buFont typeface="Arial" panose="020B0604020202020204" pitchFamily="34" charset="0"/>
              <a:buChar char="•"/>
            </a:pPr>
            <a:r>
              <a:rPr lang="en-US" altLang="en-US" sz="3600" dirty="0">
                <a:latin typeface="+mj-lt"/>
                <a:ea typeface="+mn-ea"/>
              </a:rPr>
              <a:t>soil formation (or pedogenesis)</a:t>
            </a:r>
          </a:p>
          <a:p>
            <a:pPr lvl="1" indent="-342900" eaLnBrk="1" hangingPunct="1">
              <a:lnSpc>
                <a:spcPct val="90000"/>
              </a:lnSpc>
              <a:spcAft>
                <a:spcPts val="900"/>
              </a:spcAft>
              <a:buFont typeface="Arial" panose="020B0604020202020204" pitchFamily="34" charset="0"/>
              <a:buChar char="•"/>
            </a:pPr>
            <a:r>
              <a:rPr lang="en-US" altLang="en-US" sz="3600" dirty="0">
                <a:latin typeface="+mj-lt"/>
                <a:ea typeface="+mn-ea"/>
              </a:rPr>
              <a:t>soil classification</a:t>
            </a:r>
          </a:p>
          <a:p>
            <a:pPr lvl="1" indent="-342900" eaLnBrk="1" hangingPunct="1">
              <a:lnSpc>
                <a:spcPct val="90000"/>
              </a:lnSpc>
              <a:spcAft>
                <a:spcPts val="900"/>
              </a:spcAft>
              <a:buFont typeface="Arial" panose="020B0604020202020204" pitchFamily="34" charset="0"/>
              <a:buChar char="•"/>
            </a:pPr>
            <a:r>
              <a:rPr lang="en-US" altLang="en-US" sz="3600" dirty="0">
                <a:latin typeface="+mj-lt"/>
                <a:ea typeface="+mn-ea"/>
              </a:rPr>
              <a:t>soil mapping</a:t>
            </a:r>
          </a:p>
          <a:p>
            <a:pPr marL="685800" indent="-342900" eaLnBrk="1" hangingPunct="1">
              <a:lnSpc>
                <a:spcPct val="90000"/>
              </a:lnSpc>
              <a:spcAft>
                <a:spcPts val="900"/>
              </a:spcAft>
              <a:buFont typeface="Arial" panose="020B0604020202020204" pitchFamily="34" charset="0"/>
              <a:buChar char="•"/>
            </a:pPr>
            <a:endParaRPr lang="en-US" altLang="en-US" sz="3600" dirty="0">
              <a:latin typeface="+mj-lt"/>
              <a:ea typeface="+mn-ea"/>
            </a:endParaRPr>
          </a:p>
          <a:p>
            <a:pPr indent="-342900" eaLnBrk="1" hangingPunct="1">
              <a:lnSpc>
                <a:spcPct val="90000"/>
              </a:lnSpc>
              <a:spcAft>
                <a:spcPts val="900"/>
              </a:spcAft>
              <a:buFont typeface="Arial" panose="020B0604020202020204" pitchFamily="34" charset="0"/>
              <a:buChar char="•"/>
            </a:pPr>
            <a:r>
              <a:rPr lang="en-US" altLang="en-US" sz="3600" dirty="0">
                <a:latin typeface="+mj-lt"/>
                <a:ea typeface="+mn-ea"/>
              </a:rPr>
              <a:t> Modern pedology started in 19th century in Russia with V.V. </a:t>
            </a:r>
            <a:r>
              <a:rPr lang="en-US" altLang="en-US" sz="3600" dirty="0" err="1">
                <a:latin typeface="+mj-lt"/>
                <a:ea typeface="+mn-ea"/>
              </a:rPr>
              <a:t>Dokuchaev</a:t>
            </a:r>
            <a:endParaRPr lang="en-US" altLang="en-US" sz="3600" dirty="0">
              <a:latin typeface="+mj-lt"/>
              <a:ea typeface="+mn-ea"/>
            </a:endParaRPr>
          </a:p>
          <a:p>
            <a:pPr marL="685800" indent="-342900" eaLnBrk="1" hangingPunct="1">
              <a:lnSpc>
                <a:spcPct val="90000"/>
              </a:lnSpc>
              <a:spcAft>
                <a:spcPts val="900"/>
              </a:spcAft>
              <a:buFont typeface="Arial" panose="020B0604020202020204" pitchFamily="34" charset="0"/>
              <a:buChar char="•"/>
            </a:pPr>
            <a:endParaRPr lang="en-US" altLang="en-US" sz="3600" dirty="0">
              <a:latin typeface="+mj-lt"/>
              <a:ea typeface="+mn-ea"/>
            </a:endParaRPr>
          </a:p>
          <a:p>
            <a:pPr indent="-342900" eaLnBrk="1" hangingPunct="1">
              <a:lnSpc>
                <a:spcPct val="90000"/>
              </a:lnSpc>
              <a:spcAft>
                <a:spcPts val="900"/>
              </a:spcAft>
              <a:buFont typeface="Arial" panose="020B0604020202020204" pitchFamily="34" charset="0"/>
              <a:buChar char="•"/>
            </a:pPr>
            <a:r>
              <a:rPr lang="en-US" altLang="en-US" sz="3600" dirty="0">
                <a:latin typeface="+mj-lt"/>
                <a:ea typeface="+mn-ea"/>
              </a:rPr>
              <a:t>In the U.S., Hans Jenny created “Factors of Soil formation” in 1941</a:t>
            </a:r>
          </a:p>
          <a:p>
            <a:pPr indent="-342900" eaLnBrk="1" hangingPunct="1">
              <a:lnSpc>
                <a:spcPct val="90000"/>
              </a:lnSpc>
              <a:spcAft>
                <a:spcPts val="900"/>
              </a:spcAft>
              <a:buFont typeface="Arial" panose="020B0604020202020204" pitchFamily="34" charset="0"/>
              <a:buChar char="•"/>
            </a:pPr>
            <a:endParaRPr lang="en-US" altLang="en-US" sz="3600" dirty="0">
              <a:latin typeface="+mn-lt"/>
              <a:ea typeface="+mn-ea"/>
            </a:endParaRPr>
          </a:p>
          <a:p>
            <a:pPr indent="-342900" eaLnBrk="1" hangingPunct="1">
              <a:lnSpc>
                <a:spcPct val="90000"/>
              </a:lnSpc>
              <a:spcAft>
                <a:spcPts val="900"/>
              </a:spcAft>
              <a:buFont typeface="Arial" panose="020B0604020202020204" pitchFamily="34" charset="0"/>
              <a:buChar char="•"/>
            </a:pPr>
            <a:endParaRPr lang="en-US" altLang="en-US" sz="3600" dirty="0">
              <a:latin typeface="+mn-lt"/>
              <a:ea typeface="+mn-ea"/>
            </a:endParaRPr>
          </a:p>
        </p:txBody>
      </p:sp>
      <p:pic>
        <p:nvPicPr>
          <p:cNvPr id="2056" name="Picture 8" descr="A person wearing a suit and tie&#10;&#10;Description automatically generated">
            <a:extLst>
              <a:ext uri="{FF2B5EF4-FFF2-40B4-BE49-F238E27FC236}">
                <a16:creationId xmlns:a16="http://schemas.microsoft.com/office/drawing/2014/main" id="{E3CEAB0F-7231-654C-9676-4C4F6172B4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612"/>
          <a:stretch/>
        </p:blipFill>
        <p:spPr bwMode="auto">
          <a:xfrm>
            <a:off x="11851889" y="4091594"/>
            <a:ext cx="6436112" cy="619540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2058" name="Picture 10" descr="Image of Hans Jenny">
            <a:extLst>
              <a:ext uri="{FF2B5EF4-FFF2-40B4-BE49-F238E27FC236}">
                <a16:creationId xmlns:a16="http://schemas.microsoft.com/office/drawing/2014/main" id="{36CC4DE5-C123-5F49-B714-1FD4ABB533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61" b="25759"/>
          <a:stretch/>
        </p:blipFill>
        <p:spPr bwMode="auto">
          <a:xfrm>
            <a:off x="9392411" y="2"/>
            <a:ext cx="5278968" cy="451186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5E422E0-6176-DC47-8420-0267DE2DF11D}"/>
              </a:ext>
            </a:extLst>
          </p:cNvPr>
          <p:cNvSpPr/>
          <p:nvPr/>
        </p:nvSpPr>
        <p:spPr>
          <a:xfrm>
            <a:off x="641513" y="9257526"/>
            <a:ext cx="9633022" cy="1038746"/>
          </a:xfrm>
          <a:prstGeom prst="rect">
            <a:avLst/>
          </a:prstGeom>
        </p:spPr>
        <p:txBody>
          <a:bodyPr wrap="none">
            <a:spAutoFit/>
          </a:bodyPr>
          <a:lstStyle/>
          <a:p>
            <a:pPr>
              <a:spcAft>
                <a:spcPts val="900"/>
              </a:spcAft>
            </a:pPr>
            <a:r>
              <a:rPr lang="en-US" sz="2700"/>
              <a:t>https://en.wikipedia.org/wiki/Vasily_Dokuchaev</a:t>
            </a:r>
          </a:p>
          <a:p>
            <a:pPr>
              <a:spcAft>
                <a:spcPts val="900"/>
              </a:spcAft>
            </a:pPr>
            <a:r>
              <a:rPr lang="en-US" sz="2700"/>
              <a:t>https://ourenvironment.berkeley.edu/hans-jenny-memorial-lecture</a:t>
            </a:r>
          </a:p>
        </p:txBody>
      </p:sp>
    </p:spTree>
    <p:extLst>
      <p:ext uri="{BB962C8B-B14F-4D97-AF65-F5344CB8AC3E}">
        <p14:creationId xmlns:p14="http://schemas.microsoft.com/office/powerpoint/2010/main" val="228889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89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89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6135B9-2355-7947-9B49-3C42E7941ADD}"/>
              </a:ext>
            </a:extLst>
          </p:cNvPr>
          <p:cNvSpPr>
            <a:spLocks noGrp="1"/>
          </p:cNvSpPr>
          <p:nvPr>
            <p:ph type="title"/>
          </p:nvPr>
        </p:nvSpPr>
        <p:spPr>
          <a:xfrm>
            <a:off x="2286000" y="188120"/>
            <a:ext cx="13716000" cy="959643"/>
          </a:xfrm>
          <a:noFill/>
        </p:spPr>
        <p:txBody>
          <a:bodyPr rtlCol="0">
            <a:normAutofit/>
          </a:bodyPr>
          <a:lstStyle/>
          <a:p>
            <a:pPr>
              <a:defRPr/>
            </a:pPr>
            <a:r>
              <a:rPr lang="fr-FR" sz="4800" dirty="0" err="1">
                <a:cs typeface="Calibri Light" panose="020F0302020204030204" pitchFamily="34" charset="0"/>
              </a:rPr>
              <a:t>Soil</a:t>
            </a:r>
            <a:r>
              <a:rPr lang="fr-FR" sz="4800" dirty="0">
                <a:cs typeface="Calibri Light" panose="020F0302020204030204" pitchFamily="34" charset="0"/>
              </a:rPr>
              <a:t>-</a:t>
            </a:r>
            <a:r>
              <a:rPr lang="fr-FR" sz="4800" dirty="0" err="1">
                <a:cs typeface="Calibri Light" panose="020F0302020204030204" pitchFamily="34" charset="0"/>
              </a:rPr>
              <a:t>forming</a:t>
            </a:r>
            <a:r>
              <a:rPr lang="fr-FR" sz="4800" dirty="0">
                <a:cs typeface="Calibri Light" panose="020F0302020204030204" pitchFamily="34" charset="0"/>
              </a:rPr>
              <a:t> </a:t>
            </a:r>
            <a:r>
              <a:rPr lang="fr-FR" sz="4800" dirty="0" err="1">
                <a:cs typeface="Calibri Light" panose="020F0302020204030204" pitchFamily="34" charset="0"/>
              </a:rPr>
              <a:t>factors</a:t>
            </a:r>
            <a:endParaRPr lang="fr-FR" sz="4800" dirty="0">
              <a:cs typeface="Calibri Light" panose="020F0302020204030204" pitchFamily="34" charset="0"/>
            </a:endParaRPr>
          </a:p>
        </p:txBody>
      </p:sp>
      <p:sp>
        <p:nvSpPr>
          <p:cNvPr id="41987" name="Espace réservé du numéro de diapositive 3">
            <a:extLst>
              <a:ext uri="{FF2B5EF4-FFF2-40B4-BE49-F238E27FC236}">
                <a16:creationId xmlns:a16="http://schemas.microsoft.com/office/drawing/2014/main" id="{F7A75CC4-65FC-0241-9138-1ACDECF60E92}"/>
              </a:ext>
            </a:extLst>
          </p:cNvPr>
          <p:cNvSpPr txBox="1">
            <a:spLocks/>
          </p:cNvSpPr>
          <p:nvPr/>
        </p:nvSpPr>
        <p:spPr bwMode="auto">
          <a:xfrm>
            <a:off x="14401800" y="9441658"/>
            <a:ext cx="32004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fr-FR" altLang="en-US" sz="1800" dirty="0">
                <a:latin typeface="Calibri Light" panose="020F0502020204030204" pitchFamily="34" charset="0"/>
              </a:rPr>
              <a:t>Source: Hermine Huot</a:t>
            </a:r>
          </a:p>
        </p:txBody>
      </p:sp>
      <p:graphicFrame>
        <p:nvGraphicFramePr>
          <p:cNvPr id="41991" name="Content Placeholder 2">
            <a:extLst>
              <a:ext uri="{FF2B5EF4-FFF2-40B4-BE49-F238E27FC236}">
                <a16:creationId xmlns:a16="http://schemas.microsoft.com/office/drawing/2014/main" id="{BBD88B48-735D-4D35-9B7F-63694BB080F1}"/>
              </a:ext>
            </a:extLst>
          </p:cNvPr>
          <p:cNvGraphicFramePr>
            <a:graphicFrameLocks noGrp="1"/>
          </p:cNvGraphicFramePr>
          <p:nvPr>
            <p:ph idx="1"/>
          </p:nvPr>
        </p:nvGraphicFramePr>
        <p:xfrm>
          <a:off x="2771775" y="1362077"/>
          <a:ext cx="12344400" cy="5186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989" name="Picture 3" descr="Screen Shot 2015-01-15 at 2.20.13 PM.png">
            <a:extLst>
              <a:ext uri="{FF2B5EF4-FFF2-40B4-BE49-F238E27FC236}">
                <a16:creationId xmlns:a16="http://schemas.microsoft.com/office/drawing/2014/main" id="{93509C4C-3722-7341-AFB1-95F0BF00505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71776" y="6174583"/>
            <a:ext cx="11965781"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65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1991"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871F-AD84-AA45-B89C-D2D3D40DC461}"/>
              </a:ext>
            </a:extLst>
          </p:cNvPr>
          <p:cNvSpPr>
            <a:spLocks noGrp="1"/>
          </p:cNvSpPr>
          <p:nvPr>
            <p:ph type="title"/>
          </p:nvPr>
        </p:nvSpPr>
        <p:spPr>
          <a:xfrm>
            <a:off x="161483" y="130135"/>
            <a:ext cx="15773400" cy="1988345"/>
          </a:xfrm>
        </p:spPr>
        <p:txBody>
          <a:bodyPr>
            <a:normAutofit/>
          </a:bodyPr>
          <a:lstStyle/>
          <a:p>
            <a:r>
              <a:rPr lang="en-US" sz="3600" b="1" dirty="0"/>
              <a:t>Earth’s Major Subsystems</a:t>
            </a:r>
          </a:p>
        </p:txBody>
      </p:sp>
      <p:sp>
        <p:nvSpPr>
          <p:cNvPr id="4" name="TextBox 3">
            <a:extLst>
              <a:ext uri="{FF2B5EF4-FFF2-40B4-BE49-F238E27FC236}">
                <a16:creationId xmlns:a16="http://schemas.microsoft.com/office/drawing/2014/main" id="{56688B85-4232-414B-9EF0-625E60B72B18}"/>
              </a:ext>
            </a:extLst>
          </p:cNvPr>
          <p:cNvSpPr txBox="1"/>
          <p:nvPr/>
        </p:nvSpPr>
        <p:spPr>
          <a:xfrm>
            <a:off x="8379620" y="8529638"/>
            <a:ext cx="973536" cy="507831"/>
          </a:xfrm>
          <a:prstGeom prst="rect">
            <a:avLst/>
          </a:prstGeom>
          <a:noFill/>
        </p:spPr>
        <p:txBody>
          <a:bodyPr wrap="none" rtlCol="0">
            <a:spAutoFit/>
          </a:bodyPr>
          <a:lstStyle/>
          <a:p>
            <a:r>
              <a:rPr lang="en-US" sz="2700" dirty="0">
                <a:latin typeface="Calibri Light" panose="020F0502020204030204" pitchFamily="34" charset="0"/>
              </a:rPr>
              <a:t>Rocks</a:t>
            </a:r>
          </a:p>
        </p:txBody>
      </p:sp>
      <p:sp>
        <p:nvSpPr>
          <p:cNvPr id="5" name="TextBox 4">
            <a:extLst>
              <a:ext uri="{FF2B5EF4-FFF2-40B4-BE49-F238E27FC236}">
                <a16:creationId xmlns:a16="http://schemas.microsoft.com/office/drawing/2014/main" id="{05059268-AEF8-0646-9039-980D79947AA2}"/>
              </a:ext>
            </a:extLst>
          </p:cNvPr>
          <p:cNvSpPr txBox="1"/>
          <p:nvPr/>
        </p:nvSpPr>
        <p:spPr>
          <a:xfrm>
            <a:off x="8529638" y="3793333"/>
            <a:ext cx="575799" cy="507831"/>
          </a:xfrm>
          <a:prstGeom prst="rect">
            <a:avLst/>
          </a:prstGeom>
          <a:noFill/>
        </p:spPr>
        <p:txBody>
          <a:bodyPr wrap="none" rtlCol="0">
            <a:spAutoFit/>
          </a:bodyPr>
          <a:lstStyle/>
          <a:p>
            <a:r>
              <a:rPr lang="en-US" sz="2700" dirty="0">
                <a:latin typeface="Calibri Light" panose="020F0502020204030204" pitchFamily="34" charset="0"/>
              </a:rPr>
              <a:t>Air</a:t>
            </a:r>
          </a:p>
        </p:txBody>
      </p:sp>
      <p:sp>
        <p:nvSpPr>
          <p:cNvPr id="6" name="TextBox 5">
            <a:extLst>
              <a:ext uri="{FF2B5EF4-FFF2-40B4-BE49-F238E27FC236}">
                <a16:creationId xmlns:a16="http://schemas.microsoft.com/office/drawing/2014/main" id="{4FBB372F-0C6E-3E44-9119-6FE24C1E8467}"/>
              </a:ext>
            </a:extLst>
          </p:cNvPr>
          <p:cNvSpPr txBox="1"/>
          <p:nvPr/>
        </p:nvSpPr>
        <p:spPr>
          <a:xfrm>
            <a:off x="2978945" y="5872163"/>
            <a:ext cx="1038041" cy="507831"/>
          </a:xfrm>
          <a:prstGeom prst="rect">
            <a:avLst/>
          </a:prstGeom>
          <a:noFill/>
        </p:spPr>
        <p:txBody>
          <a:bodyPr wrap="none" rtlCol="0">
            <a:spAutoFit/>
          </a:bodyPr>
          <a:lstStyle/>
          <a:p>
            <a:r>
              <a:rPr lang="en-US" sz="2700" dirty="0">
                <a:latin typeface="Calibri Light" panose="020F0502020204030204" pitchFamily="34" charset="0"/>
              </a:rPr>
              <a:t>Water</a:t>
            </a:r>
          </a:p>
        </p:txBody>
      </p:sp>
      <p:sp>
        <p:nvSpPr>
          <p:cNvPr id="7" name="TextBox 6">
            <a:extLst>
              <a:ext uri="{FF2B5EF4-FFF2-40B4-BE49-F238E27FC236}">
                <a16:creationId xmlns:a16="http://schemas.microsoft.com/office/drawing/2014/main" id="{8BD713B5-D89D-964D-AD57-FC4D0131B978}"/>
              </a:ext>
            </a:extLst>
          </p:cNvPr>
          <p:cNvSpPr txBox="1"/>
          <p:nvPr/>
        </p:nvSpPr>
        <p:spPr>
          <a:xfrm>
            <a:off x="14058902" y="5872163"/>
            <a:ext cx="671466" cy="507831"/>
          </a:xfrm>
          <a:prstGeom prst="rect">
            <a:avLst/>
          </a:prstGeom>
          <a:noFill/>
        </p:spPr>
        <p:txBody>
          <a:bodyPr wrap="none" rtlCol="0">
            <a:spAutoFit/>
          </a:bodyPr>
          <a:lstStyle/>
          <a:p>
            <a:r>
              <a:rPr lang="en-US" sz="2700" dirty="0">
                <a:latin typeface="Calibri Light" panose="020F0502020204030204" pitchFamily="34" charset="0"/>
              </a:rPr>
              <a:t>Life</a:t>
            </a:r>
          </a:p>
        </p:txBody>
      </p:sp>
      <p:sp>
        <p:nvSpPr>
          <p:cNvPr id="9" name="TextBox 8">
            <a:extLst>
              <a:ext uri="{FF2B5EF4-FFF2-40B4-BE49-F238E27FC236}">
                <a16:creationId xmlns:a16="http://schemas.microsoft.com/office/drawing/2014/main" id="{09DF8604-EBFA-B346-A24D-A6665CF64EEB}"/>
              </a:ext>
            </a:extLst>
          </p:cNvPr>
          <p:cNvSpPr txBox="1"/>
          <p:nvPr/>
        </p:nvSpPr>
        <p:spPr>
          <a:xfrm>
            <a:off x="8412752" y="5939672"/>
            <a:ext cx="676788" cy="507831"/>
          </a:xfrm>
          <a:prstGeom prst="rect">
            <a:avLst/>
          </a:prstGeom>
          <a:noFill/>
        </p:spPr>
        <p:txBody>
          <a:bodyPr wrap="none" rtlCol="0">
            <a:spAutoFit/>
          </a:bodyPr>
          <a:lstStyle/>
          <a:p>
            <a:r>
              <a:rPr lang="en-US" sz="2700" dirty="0">
                <a:latin typeface="Calibri Light" panose="020F0502020204030204" pitchFamily="34" charset="0"/>
              </a:rPr>
              <a:t>Soil</a:t>
            </a:r>
          </a:p>
        </p:txBody>
      </p:sp>
      <p:pic>
        <p:nvPicPr>
          <p:cNvPr id="1026" name="Picture 2">
            <a:extLst>
              <a:ext uri="{FF2B5EF4-FFF2-40B4-BE49-F238E27FC236}">
                <a16:creationId xmlns:a16="http://schemas.microsoft.com/office/drawing/2014/main" id="{B19F5DD4-DAE4-3749-AEBB-533DB6FF1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877" y="4795769"/>
            <a:ext cx="5419208" cy="54192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F6926C-93C1-5D45-9CF4-6D9330061F17}"/>
              </a:ext>
            </a:extLst>
          </p:cNvPr>
          <p:cNvSpPr txBox="1"/>
          <p:nvPr/>
        </p:nvSpPr>
        <p:spPr>
          <a:xfrm>
            <a:off x="11285057" y="9493940"/>
            <a:ext cx="6714210" cy="553998"/>
          </a:xfrm>
          <a:prstGeom prst="rect">
            <a:avLst/>
          </a:prstGeom>
          <a:noFill/>
        </p:spPr>
        <p:txBody>
          <a:bodyPr wrap="none" rtlCol="0">
            <a:spAutoFit/>
          </a:bodyPr>
          <a:lstStyle/>
          <a:p>
            <a:r>
              <a:rPr lang="en-US" sz="1500" dirty="0">
                <a:latin typeface="Calibri Light" panose="020F0502020204030204" pitchFamily="34" charset="0"/>
              </a:rPr>
              <a:t>https://</a:t>
            </a:r>
            <a:r>
              <a:rPr lang="en-US" sz="1500" dirty="0" err="1">
                <a:latin typeface="Calibri Light" panose="020F0502020204030204" pitchFamily="34" charset="0"/>
              </a:rPr>
              <a:t>www.geographyandecology.com</a:t>
            </a:r>
            <a:r>
              <a:rPr lang="en-US" sz="1500" dirty="0">
                <a:latin typeface="Calibri Light" panose="020F0502020204030204" pitchFamily="34" charset="0"/>
              </a:rPr>
              <a:t>/earth-geology/ </a:t>
            </a:r>
          </a:p>
          <a:p>
            <a:r>
              <a:rPr lang="en-US" sz="1500" dirty="0">
                <a:latin typeface="Calibri Light" panose="020F0502020204030204" pitchFamily="34" charset="0"/>
              </a:rPr>
              <a:t>http://</a:t>
            </a:r>
            <a:r>
              <a:rPr lang="en-US" sz="1500" dirty="0" err="1">
                <a:latin typeface="Calibri Light" panose="020F0502020204030204" pitchFamily="34" charset="0"/>
              </a:rPr>
              <a:t>www.fao.org</a:t>
            </a:r>
            <a:r>
              <a:rPr lang="en-US" sz="1500" dirty="0">
                <a:latin typeface="Calibri Light" panose="020F0502020204030204" pitchFamily="34" charset="0"/>
              </a:rPr>
              <a:t>/soils-portal/soil-survey/soil-classification/</a:t>
            </a:r>
            <a:r>
              <a:rPr lang="en-US" sz="1500" dirty="0" err="1">
                <a:latin typeface="Calibri Light" panose="020F0502020204030204" pitchFamily="34" charset="0"/>
              </a:rPr>
              <a:t>usda</a:t>
            </a:r>
            <a:r>
              <a:rPr lang="en-US" sz="1500" dirty="0">
                <a:latin typeface="Calibri Light" panose="020F0502020204030204" pitchFamily="34" charset="0"/>
              </a:rPr>
              <a:t>-soil-taxonomy/</a:t>
            </a:r>
            <a:r>
              <a:rPr lang="en-US" sz="1500" dirty="0" err="1">
                <a:latin typeface="Calibri Light" panose="020F0502020204030204" pitchFamily="34" charset="0"/>
              </a:rPr>
              <a:t>zh</a:t>
            </a:r>
            <a:r>
              <a:rPr lang="en-US" sz="1500" dirty="0">
                <a:latin typeface="Calibri Light" panose="020F0502020204030204" pitchFamily="34" charset="0"/>
              </a:rPr>
              <a:t>/</a:t>
            </a:r>
          </a:p>
        </p:txBody>
      </p:sp>
      <p:sp>
        <p:nvSpPr>
          <p:cNvPr id="8" name="Rectangle 7">
            <a:extLst>
              <a:ext uri="{FF2B5EF4-FFF2-40B4-BE49-F238E27FC236}">
                <a16:creationId xmlns:a16="http://schemas.microsoft.com/office/drawing/2014/main" id="{71FB9735-FDD9-1C47-ABB8-7866742408F1}"/>
              </a:ext>
            </a:extLst>
          </p:cNvPr>
          <p:cNvSpPr/>
          <p:nvPr/>
        </p:nvSpPr>
        <p:spPr>
          <a:xfrm>
            <a:off x="97481" y="9817060"/>
            <a:ext cx="9144000" cy="323165"/>
          </a:xfrm>
          <a:prstGeom prst="rect">
            <a:avLst/>
          </a:prstGeom>
        </p:spPr>
        <p:txBody>
          <a:bodyPr>
            <a:spAutoFit/>
          </a:bodyPr>
          <a:lstStyle/>
          <a:p>
            <a:r>
              <a:rPr lang="en-US" sz="1500" dirty="0">
                <a:latin typeface="Calibri Light" panose="020F0502020204030204" pitchFamily="34" charset="0"/>
              </a:rPr>
              <a:t>https://</a:t>
            </a:r>
            <a:r>
              <a:rPr lang="en-US" sz="1500" dirty="0" err="1">
                <a:latin typeface="Calibri Light" panose="020F0502020204030204" pitchFamily="34" charset="0"/>
              </a:rPr>
              <a:t>www.nationalgeographic.org</a:t>
            </a:r>
            <a:r>
              <a:rPr lang="en-US" sz="1500" dirty="0">
                <a:latin typeface="Calibri Light" panose="020F0502020204030204" pitchFamily="34" charset="0"/>
              </a:rPr>
              <a:t>/media/water-distribution-earth/</a:t>
            </a:r>
          </a:p>
        </p:txBody>
      </p:sp>
      <p:pic>
        <p:nvPicPr>
          <p:cNvPr id="1034" name="Picture 10">
            <a:extLst>
              <a:ext uri="{FF2B5EF4-FFF2-40B4-BE49-F238E27FC236}">
                <a16:creationId xmlns:a16="http://schemas.microsoft.com/office/drawing/2014/main" id="{3C93A2C6-67AD-D64A-9D89-39CC3E71A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4487" y="3201587"/>
            <a:ext cx="5909112" cy="51311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8E65F23-80E0-C44A-AA44-3A14E1333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317" y="152762"/>
            <a:ext cx="7433226" cy="4542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agram of Water Distribution on Earth">
            <a:extLst>
              <a:ext uri="{FF2B5EF4-FFF2-40B4-BE49-F238E27FC236}">
                <a16:creationId xmlns:a16="http://schemas.microsoft.com/office/drawing/2014/main" id="{EBAD673B-616B-984D-83B7-1469460D9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154" y="3684602"/>
            <a:ext cx="6421311" cy="40884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3C8070A-CE0A-0445-B590-E99088415D07}"/>
              </a:ext>
            </a:extLst>
          </p:cNvPr>
          <p:cNvSpPr/>
          <p:nvPr/>
        </p:nvSpPr>
        <p:spPr>
          <a:xfrm>
            <a:off x="97481" y="9460786"/>
            <a:ext cx="3348674" cy="323165"/>
          </a:xfrm>
          <a:prstGeom prst="rect">
            <a:avLst/>
          </a:prstGeom>
        </p:spPr>
        <p:txBody>
          <a:bodyPr wrap="none">
            <a:spAutoFit/>
          </a:bodyPr>
          <a:lstStyle/>
          <a:p>
            <a:r>
              <a:rPr lang="en-US" sz="1500" dirty="0">
                <a:latin typeface="Calibri Light" panose="020F0502020204030204" pitchFamily="34" charset="0"/>
              </a:rPr>
              <a:t>https://</a:t>
            </a:r>
            <a:r>
              <a:rPr lang="en-US" sz="1500" dirty="0" err="1">
                <a:latin typeface="Calibri Light" panose="020F0502020204030204" pitchFamily="34" charset="0"/>
              </a:rPr>
              <a:t>scied.ucar.edu</a:t>
            </a:r>
            <a:r>
              <a:rPr lang="en-US" sz="1500" dirty="0">
                <a:latin typeface="Calibri Light" panose="020F0502020204030204" pitchFamily="34" charset="0"/>
              </a:rPr>
              <a:t>/atmosphere-layers</a:t>
            </a:r>
          </a:p>
        </p:txBody>
      </p:sp>
      <p:sp>
        <p:nvSpPr>
          <p:cNvPr id="11" name="TextBox 10">
            <a:extLst>
              <a:ext uri="{FF2B5EF4-FFF2-40B4-BE49-F238E27FC236}">
                <a16:creationId xmlns:a16="http://schemas.microsoft.com/office/drawing/2014/main" id="{6BE14AE7-E4A9-0D47-9AB1-6C71721EAB8E}"/>
              </a:ext>
            </a:extLst>
          </p:cNvPr>
          <p:cNvSpPr txBox="1"/>
          <p:nvPr/>
        </p:nvSpPr>
        <p:spPr>
          <a:xfrm>
            <a:off x="11285057" y="9208793"/>
            <a:ext cx="6336543" cy="323165"/>
          </a:xfrm>
          <a:prstGeom prst="rect">
            <a:avLst/>
          </a:prstGeom>
          <a:noFill/>
        </p:spPr>
        <p:txBody>
          <a:bodyPr wrap="none" rtlCol="0">
            <a:spAutoFit/>
          </a:bodyPr>
          <a:lstStyle/>
          <a:p>
            <a:r>
              <a:rPr lang="en-US" sz="1500" dirty="0">
                <a:latin typeface="Calibri Light" panose="020F0502020204030204" pitchFamily="34" charset="0"/>
              </a:rPr>
              <a:t>https://</a:t>
            </a:r>
            <a:r>
              <a:rPr lang="en-US" sz="1500" dirty="0" err="1">
                <a:latin typeface="Calibri Light" panose="020F0502020204030204" pitchFamily="34" charset="0"/>
              </a:rPr>
              <a:t>commons.wikimedia.org</a:t>
            </a:r>
            <a:r>
              <a:rPr lang="en-US" sz="1500" dirty="0">
                <a:latin typeface="Calibri Light" panose="020F0502020204030204" pitchFamily="34" charset="0"/>
              </a:rPr>
              <a:t>/wiki/</a:t>
            </a:r>
            <a:r>
              <a:rPr lang="en-US" sz="1500" dirty="0" err="1">
                <a:latin typeface="Calibri Light" panose="020F0502020204030204" pitchFamily="34" charset="0"/>
              </a:rPr>
              <a:t>File:The_Different_Types_of_Animals_.jpg</a:t>
            </a:r>
            <a:endParaRPr lang="en-US" sz="1500" dirty="0">
              <a:latin typeface="Calibri Light" panose="020F0502020204030204" pitchFamily="34" charset="0"/>
            </a:endParaRPr>
          </a:p>
        </p:txBody>
      </p:sp>
      <p:pic>
        <p:nvPicPr>
          <p:cNvPr id="1036" name="Picture 12">
            <a:extLst>
              <a:ext uri="{FF2B5EF4-FFF2-40B4-BE49-F238E27FC236}">
                <a16:creationId xmlns:a16="http://schemas.microsoft.com/office/drawing/2014/main" id="{7DBEF6ED-7C5D-BA44-BF2C-B1566A4170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2505075"/>
            <a:ext cx="3810000"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79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F5B4C7-52E2-4249-8831-13CD403045B5}"/>
              </a:ext>
            </a:extLst>
          </p:cNvPr>
          <p:cNvSpPr>
            <a:spLocks noGrp="1"/>
          </p:cNvSpPr>
          <p:nvPr>
            <p:ph type="title"/>
          </p:nvPr>
        </p:nvSpPr>
        <p:spPr>
          <a:xfrm>
            <a:off x="884340" y="1284270"/>
            <a:ext cx="6840876" cy="1692102"/>
          </a:xfrm>
        </p:spPr>
        <p:txBody>
          <a:bodyPr vert="horz" lIns="137160" tIns="68580" rIns="137160" bIns="68580" rtlCol="0" anchor="ctr">
            <a:normAutofit/>
          </a:bodyPr>
          <a:lstStyle/>
          <a:p>
            <a:pPr>
              <a:defRPr/>
            </a:pPr>
            <a:r>
              <a:rPr lang="en-US" sz="6000"/>
              <a:t>Climate</a:t>
            </a:r>
          </a:p>
        </p:txBody>
      </p:sp>
      <p:sp>
        <p:nvSpPr>
          <p:cNvPr id="58373" name="ZoneTexte 8">
            <a:extLst>
              <a:ext uri="{FF2B5EF4-FFF2-40B4-BE49-F238E27FC236}">
                <a16:creationId xmlns:a16="http://schemas.microsoft.com/office/drawing/2014/main" id="{CCFA51BF-56D3-CB45-81C8-06C5DAA2D80B}"/>
              </a:ext>
            </a:extLst>
          </p:cNvPr>
          <p:cNvSpPr txBox="1">
            <a:spLocks noChangeArrowheads="1"/>
          </p:cNvSpPr>
          <p:nvPr/>
        </p:nvSpPr>
        <p:spPr bwMode="auto">
          <a:xfrm>
            <a:off x="886079" y="3495758"/>
            <a:ext cx="6839138" cy="596937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37160" tIns="68580" rIns="137160" bIns="68580" rtlCol="0" anchor="ctr">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28625" indent="-342900" eaLnBrk="1" hangingPunct="1">
              <a:lnSpc>
                <a:spcPct val="90000"/>
              </a:lnSpc>
              <a:spcAft>
                <a:spcPts val="900"/>
              </a:spcAft>
              <a:buFont typeface="Arial" panose="020B0604020202020204" pitchFamily="34" charset="0"/>
              <a:buChar char="•"/>
            </a:pPr>
            <a:r>
              <a:rPr lang="en-US" altLang="en-US" sz="3000" dirty="0">
                <a:latin typeface="+mj-lt"/>
                <a:ea typeface="+mn-ea"/>
              </a:rPr>
              <a:t>One effect of climate on soils:</a:t>
            </a:r>
          </a:p>
          <a:p>
            <a:pPr marL="1543050" lvl="1" indent="-342900" eaLnBrk="1" hangingPunct="1">
              <a:lnSpc>
                <a:spcPct val="90000"/>
              </a:lnSpc>
              <a:spcAft>
                <a:spcPts val="900"/>
              </a:spcAft>
              <a:buFont typeface="Arial" panose="020B0604020202020204" pitchFamily="34" charset="0"/>
              <a:buChar char="•"/>
            </a:pPr>
            <a:r>
              <a:rPr lang="en-US" altLang="en-US" sz="3000" dirty="0">
                <a:latin typeface="+mj-lt"/>
                <a:ea typeface="+mn-ea"/>
              </a:rPr>
              <a:t>average organic matter increase because of cooler temperature or higher rainfall</a:t>
            </a:r>
          </a:p>
          <a:p>
            <a:pPr marL="428625" indent="-342900" eaLnBrk="1" hangingPunct="1">
              <a:lnSpc>
                <a:spcPct val="90000"/>
              </a:lnSpc>
              <a:spcAft>
                <a:spcPts val="900"/>
              </a:spcAft>
              <a:buFont typeface="Arial" panose="020B0604020202020204" pitchFamily="34" charset="0"/>
              <a:buChar char="•"/>
            </a:pPr>
            <a:r>
              <a:rPr lang="en-US" altLang="en-US" sz="3000" dirty="0">
                <a:latin typeface="+mj-lt"/>
                <a:ea typeface="+mn-ea"/>
              </a:rPr>
              <a:t> Other factors affect organic matter and alter this general trend</a:t>
            </a:r>
          </a:p>
        </p:txBody>
      </p:sp>
      <p:pic>
        <p:nvPicPr>
          <p:cNvPr id="58372" name="Picture 5" descr="D:\My Documents Hermine\post-doc-CUNY\teaching\Botanical Garden\class_preparation\lectures\pictures_textbook\chp2_soil_formation\P1120747.JPG">
            <a:extLst>
              <a:ext uri="{FF2B5EF4-FFF2-40B4-BE49-F238E27FC236}">
                <a16:creationId xmlns:a16="http://schemas.microsoft.com/office/drawing/2014/main" id="{12C2A652-C882-C84E-9807-F1BC8D4C94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4" t="6" r="6665" b="16960"/>
          <a:stretch/>
        </p:blipFill>
        <p:spPr bwMode="auto">
          <a:xfrm>
            <a:off x="8594237" y="2130321"/>
            <a:ext cx="8883005" cy="6550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31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3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A887BE-609B-CE40-869A-C9C9A49B2098}"/>
              </a:ext>
            </a:extLst>
          </p:cNvPr>
          <p:cNvSpPr>
            <a:spLocks noGrp="1"/>
          </p:cNvSpPr>
          <p:nvPr>
            <p:ph type="title"/>
          </p:nvPr>
        </p:nvSpPr>
        <p:spPr>
          <a:xfrm>
            <a:off x="884340" y="1284270"/>
            <a:ext cx="6840876" cy="1692102"/>
          </a:xfrm>
        </p:spPr>
        <p:txBody>
          <a:bodyPr rtlCol="0" anchor="ctr">
            <a:normAutofit/>
          </a:bodyPr>
          <a:lstStyle/>
          <a:p>
            <a:pPr>
              <a:defRPr/>
            </a:pPr>
            <a:r>
              <a:rPr lang="fr-FR" sz="6000">
                <a:latin typeface="Calibri Light" panose="020F0302020204030204" pitchFamily="34" charset="0"/>
                <a:cs typeface="Calibri Light" panose="020F0302020204030204" pitchFamily="34" charset="0"/>
              </a:rPr>
              <a:t>Organisms</a:t>
            </a:r>
          </a:p>
        </p:txBody>
      </p:sp>
      <p:sp>
        <p:nvSpPr>
          <p:cNvPr id="59397" name="Content Placeholder 2">
            <a:extLst>
              <a:ext uri="{FF2B5EF4-FFF2-40B4-BE49-F238E27FC236}">
                <a16:creationId xmlns:a16="http://schemas.microsoft.com/office/drawing/2014/main" id="{B6FE242F-B0F7-0F4B-B11A-2FC11568A49B}"/>
              </a:ext>
            </a:extLst>
          </p:cNvPr>
          <p:cNvSpPr>
            <a:spLocks noGrp="1"/>
          </p:cNvSpPr>
          <p:nvPr>
            <p:ph idx="1"/>
          </p:nvPr>
        </p:nvSpPr>
        <p:spPr>
          <a:xfrm>
            <a:off x="532795" y="3495758"/>
            <a:ext cx="7995920" cy="6505493"/>
          </a:xfrm>
        </p:spPr>
        <p:txBody>
          <a:bodyPr anchor="ctr">
            <a:normAutofit fontScale="92500" lnSpcReduction="10000"/>
          </a:bodyPr>
          <a:lstStyle/>
          <a:p>
            <a:pPr marL="259557" indent="-259557"/>
            <a:r>
              <a:rPr lang="en-US" altLang="en-US" sz="2850" dirty="0">
                <a:latin typeface="+mj-lt"/>
                <a:ea typeface="ＭＳ Ｐゴシック" panose="020B0600070205080204" pitchFamily="34" charset="-128"/>
                <a:cs typeface="Calibri Light" panose="020F0302020204030204" pitchFamily="34" charset="0"/>
              </a:rPr>
              <a:t>Organisms that live in soil include plants, animals, and microorganisms that actively affect soil formation</a:t>
            </a:r>
          </a:p>
          <a:p>
            <a:pPr marL="685800" indent="-685800" eaLnBrk="0" hangingPunct="0">
              <a:defRPr/>
            </a:pPr>
            <a:r>
              <a:rPr lang="en-US" sz="2850" dirty="0">
                <a:latin typeface="+mj-lt"/>
                <a:cs typeface="Calibri Light" panose="020F0302020204030204" pitchFamily="34" charset="0"/>
              </a:rPr>
              <a:t>Vegetation affects:</a:t>
            </a:r>
          </a:p>
          <a:p>
            <a:pPr marL="657225" lvl="1" indent="-514350" eaLnBrk="0" hangingPunct="0">
              <a:tabLst>
                <a:tab pos="542925" algn="l"/>
              </a:tabLst>
              <a:defRPr/>
            </a:pPr>
            <a:r>
              <a:rPr lang="en-US" sz="2850" dirty="0">
                <a:latin typeface="+mj-lt"/>
                <a:cs typeface="Calibri Light" panose="020F0302020204030204" pitchFamily="34" charset="0"/>
              </a:rPr>
              <a:t>quantity and composition of organic matter added to soil</a:t>
            </a:r>
          </a:p>
          <a:p>
            <a:pPr marL="1200150" lvl="1" indent="-514350" eaLnBrk="0" hangingPunct="0">
              <a:defRPr/>
            </a:pPr>
            <a:r>
              <a:rPr lang="en-US" sz="2850" dirty="0">
                <a:latin typeface="+mj-lt"/>
                <a:cs typeface="Calibri Light" panose="020F0302020204030204" pitchFamily="34" charset="0"/>
              </a:rPr>
              <a:t>Grasslands have high organic matter below surface</a:t>
            </a:r>
          </a:p>
          <a:p>
            <a:pPr marL="1200150" lvl="1" indent="-514350" eaLnBrk="0" hangingPunct="0">
              <a:defRPr/>
            </a:pPr>
            <a:r>
              <a:rPr lang="en-US" sz="2850" dirty="0">
                <a:latin typeface="+mj-lt"/>
                <a:cs typeface="Calibri Light" panose="020F0302020204030204" pitchFamily="34" charset="0"/>
              </a:rPr>
              <a:t>Forests have organic matter in surface layers</a:t>
            </a:r>
          </a:p>
          <a:p>
            <a:pPr marL="1885950" lvl="2" indent="-514350" eaLnBrk="0" hangingPunct="0">
              <a:defRPr/>
            </a:pPr>
            <a:r>
              <a:rPr lang="en-US" sz="2850" dirty="0">
                <a:latin typeface="+mj-lt"/>
                <a:cs typeface="Calibri Light" panose="020F0302020204030204" pitchFamily="34" charset="0"/>
              </a:rPr>
              <a:t>deciduous: easier to decay</a:t>
            </a:r>
          </a:p>
          <a:p>
            <a:pPr marL="1885950" lvl="2" indent="-514350" eaLnBrk="0" hangingPunct="0">
              <a:defRPr/>
            </a:pPr>
            <a:r>
              <a:rPr lang="en-US" sz="2850" dirty="0">
                <a:latin typeface="+mj-lt"/>
                <a:cs typeface="Calibri Light" panose="020F0302020204030204" pitchFamily="34" charset="0"/>
              </a:rPr>
              <a:t>conifer: acidic and resistant  litter</a:t>
            </a:r>
          </a:p>
          <a:p>
            <a:pPr marL="1200150" lvl="1" indent="-514350" eaLnBrk="0" hangingPunct="0">
              <a:defRPr/>
            </a:pPr>
            <a:r>
              <a:rPr lang="en-US" sz="2850" dirty="0">
                <a:latin typeface="+mj-lt"/>
                <a:cs typeface="Calibri Light" panose="020F0302020204030204" pitchFamily="34" charset="0"/>
              </a:rPr>
              <a:t>Deserts have least amount of organic matter </a:t>
            </a:r>
          </a:p>
          <a:p>
            <a:pPr marL="1114425" lvl="1" indent="-428625" eaLnBrk="0" hangingPunct="0">
              <a:defRPr/>
            </a:pPr>
            <a:endParaRPr lang="en-US" sz="2850" dirty="0">
              <a:latin typeface="+mj-lt"/>
              <a:cs typeface="Calibri Light" panose="020F0302020204030204" pitchFamily="34" charset="0"/>
            </a:endParaRPr>
          </a:p>
          <a:p>
            <a:pPr marL="657225" lvl="1" indent="-514350" eaLnBrk="0" hangingPunct="0">
              <a:defRPr/>
            </a:pPr>
            <a:r>
              <a:rPr lang="en-US" sz="2850" dirty="0">
                <a:latin typeface="+mj-lt"/>
                <a:cs typeface="Calibri Light" panose="020F0302020204030204" pitchFamily="34" charset="0"/>
              </a:rPr>
              <a:t>cycles of nutrients</a:t>
            </a:r>
          </a:p>
          <a:p>
            <a:pPr marL="1200150" lvl="1" indent="-514350" eaLnBrk="0" hangingPunct="0">
              <a:defRPr/>
            </a:pPr>
            <a:r>
              <a:rPr lang="en-US" sz="2850" dirty="0">
                <a:latin typeface="+mj-lt"/>
                <a:cs typeface="Calibri Light" panose="020F0302020204030204" pitchFamily="34" charset="0"/>
              </a:rPr>
              <a:t>Plants absorb nutrients through their roots </a:t>
            </a:r>
          </a:p>
          <a:p>
            <a:pPr marL="1200150" lvl="1" indent="-514350" eaLnBrk="0" hangingPunct="0">
              <a:defRPr/>
            </a:pPr>
            <a:r>
              <a:rPr lang="en-US" sz="2850" dirty="0">
                <a:latin typeface="+mj-lt"/>
                <a:cs typeface="Calibri Light" panose="020F0302020204030204" pitchFamily="34" charset="0"/>
              </a:rPr>
              <a:t>They return nutrients to soil when leaves drop</a:t>
            </a:r>
          </a:p>
          <a:p>
            <a:pPr marL="0" indent="0">
              <a:buNone/>
            </a:pPr>
            <a:endParaRPr lang="en-US" altLang="en-US" sz="2100" dirty="0">
              <a:latin typeface="Calibri Light" panose="020F0302020204030204" pitchFamily="34" charset="0"/>
              <a:ea typeface="ＭＳ Ｐゴシック" panose="020B0600070205080204" pitchFamily="34" charset="-128"/>
              <a:cs typeface="Calibri Light" panose="020F0302020204030204" pitchFamily="34" charset="0"/>
            </a:endParaRPr>
          </a:p>
        </p:txBody>
      </p:sp>
      <p:pic>
        <p:nvPicPr>
          <p:cNvPr id="59396" name="Picture 5" descr="D:\My Documents Hermine\post-doc-CUNY\teaching\Botanical Garden\class_preparation\lectures\pictures_textbook\chp2_soil_formation\P1120748.JPG">
            <a:extLst>
              <a:ext uri="{FF2B5EF4-FFF2-40B4-BE49-F238E27FC236}">
                <a16:creationId xmlns:a16="http://schemas.microsoft.com/office/drawing/2014/main" id="{B47CC00B-385D-0644-8D1B-A23ED93F7D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1" r="20211"/>
          <a:stretch/>
        </p:blipFill>
        <p:spPr bwMode="auto">
          <a:xfrm>
            <a:off x="8966682" y="1199028"/>
            <a:ext cx="8138115" cy="78889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ZoneTexte 9">
            <a:extLst>
              <a:ext uri="{FF2B5EF4-FFF2-40B4-BE49-F238E27FC236}">
                <a16:creationId xmlns:a16="http://schemas.microsoft.com/office/drawing/2014/main" id="{41D2B802-5084-0242-876B-E5576C58C767}"/>
              </a:ext>
            </a:extLst>
          </p:cNvPr>
          <p:cNvSpPr txBox="1">
            <a:spLocks noChangeArrowheads="1"/>
          </p:cNvSpPr>
          <p:nvPr/>
        </p:nvSpPr>
        <p:spPr bwMode="auto">
          <a:xfrm>
            <a:off x="8966682" y="8299079"/>
            <a:ext cx="8138115" cy="788894"/>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900"/>
              </a:spcAft>
            </a:pPr>
            <a:r>
              <a:rPr lang="fr-FR" altLang="en-US" sz="1950">
                <a:solidFill>
                  <a:srgbClr val="FFFFFF"/>
                </a:solidFill>
                <a:latin typeface="+mn-lt"/>
                <a:ea typeface="+mn-ea"/>
              </a:rPr>
              <a:t>Native </a:t>
            </a:r>
            <a:r>
              <a:rPr lang="fr-FR" altLang="en-US" sz="1950" err="1">
                <a:solidFill>
                  <a:srgbClr val="FFFFFF"/>
                </a:solidFill>
                <a:latin typeface="+mn-lt"/>
                <a:ea typeface="+mn-ea"/>
              </a:rPr>
              <a:t>vegetation</a:t>
            </a:r>
            <a:r>
              <a:rPr lang="fr-FR" altLang="en-US" sz="1950">
                <a:solidFill>
                  <a:srgbClr val="FFFFFF"/>
                </a:solidFill>
                <a:latin typeface="+mn-lt"/>
                <a:ea typeface="+mn-ea"/>
              </a:rPr>
              <a:t> of the U.S.</a:t>
            </a:r>
          </a:p>
        </p:txBody>
      </p:sp>
    </p:spTree>
    <p:extLst>
      <p:ext uri="{BB962C8B-B14F-4D97-AF65-F5344CB8AC3E}">
        <p14:creationId xmlns:p14="http://schemas.microsoft.com/office/powerpoint/2010/main" val="67077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3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3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39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39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39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397">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39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835DBA-308C-6F4C-8216-501E3F7DD193}"/>
              </a:ext>
            </a:extLst>
          </p:cNvPr>
          <p:cNvSpPr>
            <a:spLocks noGrp="1"/>
          </p:cNvSpPr>
          <p:nvPr>
            <p:ph type="title"/>
          </p:nvPr>
        </p:nvSpPr>
        <p:spPr>
          <a:xfrm>
            <a:off x="1190493" y="580395"/>
            <a:ext cx="15099183" cy="1947672"/>
          </a:xfrm>
        </p:spPr>
        <p:txBody>
          <a:bodyPr rtlCol="0" anchor="b">
            <a:normAutofit/>
          </a:bodyPr>
          <a:lstStyle/>
          <a:p>
            <a:pPr>
              <a:defRPr/>
            </a:pPr>
            <a:r>
              <a:rPr lang="fr-FR" sz="7200">
                <a:latin typeface="Calibri Light" panose="020F0302020204030204" pitchFamily="34" charset="0"/>
                <a:cs typeface="Calibri Light" panose="020F0302020204030204" pitchFamily="34" charset="0"/>
              </a:rPr>
              <a:t>Organisms</a:t>
            </a:r>
          </a:p>
        </p:txBody>
      </p:sp>
      <p:sp>
        <p:nvSpPr>
          <p:cNvPr id="60420" name="Content Placeholder 2">
            <a:extLst>
              <a:ext uri="{FF2B5EF4-FFF2-40B4-BE49-F238E27FC236}">
                <a16:creationId xmlns:a16="http://schemas.microsoft.com/office/drawing/2014/main" id="{FABF77FA-BCC3-EA48-BB75-2D92D71ABFBB}"/>
              </a:ext>
            </a:extLst>
          </p:cNvPr>
          <p:cNvSpPr>
            <a:spLocks noGrp="1"/>
          </p:cNvSpPr>
          <p:nvPr>
            <p:ph idx="1"/>
          </p:nvPr>
        </p:nvSpPr>
        <p:spPr>
          <a:xfrm>
            <a:off x="1190492" y="3899264"/>
            <a:ext cx="6796347" cy="5459175"/>
          </a:xfrm>
        </p:spPr>
        <p:txBody>
          <a:bodyPr anchor="ctr">
            <a:normAutofit/>
          </a:bodyPr>
          <a:lstStyle/>
          <a:p>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Burrowing organisms </a:t>
            </a:r>
          </a:p>
          <a:p>
            <a:pPr lvl="1">
              <a:buFont typeface="Arial" panose="020B0604020202020204" pitchFamily="34" charset="0"/>
              <a:buNone/>
            </a:pPr>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Ex: earthworms create pores and aid in organic matter decay and incorporation in deeper layers</a:t>
            </a:r>
          </a:p>
          <a:p>
            <a:pPr lvl="1">
              <a:buFont typeface="Arial" panose="020B0604020202020204" pitchFamily="34" charset="0"/>
              <a:buNone/>
            </a:pPr>
            <a:endPar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endParaRPr>
          </a:p>
          <a:p>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Microorganisms (bacteria and fungi)</a:t>
            </a:r>
          </a:p>
          <a:p>
            <a:pPr lvl="1"/>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Important actors of organic matter decay</a:t>
            </a:r>
          </a:p>
          <a:p>
            <a:pPr lvl="1"/>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Involved in nutrient cycles</a:t>
            </a:r>
          </a:p>
          <a:p>
            <a:pPr lvl="1">
              <a:buFont typeface="Arial" panose="020B0604020202020204" pitchFamily="34" charset="0"/>
              <a:buNone/>
            </a:pPr>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   Ex: N-fixing bacteria </a:t>
            </a:r>
          </a:p>
        </p:txBody>
      </p:sp>
      <p:pic>
        <p:nvPicPr>
          <p:cNvPr id="60421" name="Picture 3" descr="soil_microbes.jpg">
            <a:extLst>
              <a:ext uri="{FF2B5EF4-FFF2-40B4-BE49-F238E27FC236}">
                <a16:creationId xmlns:a16="http://schemas.microsoft.com/office/drawing/2014/main" id="{04B696D0-AA6F-2940-B292-C87F00DFD1D5}"/>
              </a:ext>
            </a:extLst>
          </p:cNvPr>
          <p:cNvPicPr>
            <a:picLocks noChangeAspect="1"/>
          </p:cNvPicPr>
          <p:nvPr/>
        </p:nvPicPr>
        <p:blipFill rotWithShape="1">
          <a:blip r:embed="rId2">
            <a:extLst>
              <a:ext uri="{28A0092B-C50C-407E-A947-70E740481C1C}">
                <a14:useLocalDpi xmlns:a14="http://schemas.microsoft.com/office/drawing/2010/main" val="0"/>
              </a:ext>
            </a:extLst>
          </a:blip>
          <a:srcRect t="3710" r="1" b="20086"/>
          <a:stretch/>
        </p:blipFill>
        <p:spPr bwMode="auto">
          <a:xfrm>
            <a:off x="8867299" y="3726383"/>
            <a:ext cx="7725416" cy="55713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4">
            <a:extLst>
              <a:ext uri="{FF2B5EF4-FFF2-40B4-BE49-F238E27FC236}">
                <a16:creationId xmlns:a16="http://schemas.microsoft.com/office/drawing/2014/main" id="{82E205AA-D450-3B47-A7E7-01E60D3B8A3D}"/>
              </a:ext>
            </a:extLst>
          </p:cNvPr>
          <p:cNvSpPr txBox="1">
            <a:spLocks noChangeArrowheads="1"/>
          </p:cNvSpPr>
          <p:nvPr/>
        </p:nvSpPr>
        <p:spPr bwMode="auto">
          <a:xfrm>
            <a:off x="15123011" y="8493419"/>
            <a:ext cx="107753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900"/>
              </a:spcAft>
            </a:pPr>
            <a:r>
              <a:rPr lang="en-US" altLang="en-US" sz="2100" dirty="0" err="1">
                <a:latin typeface="Calibri Light" panose="020F0302020204030204" pitchFamily="34" charset="0"/>
              </a:rPr>
              <a:t>Usu.edu</a:t>
            </a:r>
            <a:endParaRPr lang="en-US" altLang="en-US" sz="2100" dirty="0">
              <a:latin typeface="Calibri Light" panose="020F0302020204030204" pitchFamily="34" charset="0"/>
            </a:endParaRPr>
          </a:p>
        </p:txBody>
      </p:sp>
    </p:spTree>
    <p:extLst>
      <p:ext uri="{BB962C8B-B14F-4D97-AF65-F5344CB8AC3E}">
        <p14:creationId xmlns:p14="http://schemas.microsoft.com/office/powerpoint/2010/main" val="173725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42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2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420">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42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4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92206D-1095-6543-AF65-BCBE59F110A5}"/>
              </a:ext>
            </a:extLst>
          </p:cNvPr>
          <p:cNvSpPr>
            <a:spLocks noGrp="1"/>
          </p:cNvSpPr>
          <p:nvPr>
            <p:ph type="title"/>
          </p:nvPr>
        </p:nvSpPr>
        <p:spPr>
          <a:xfrm>
            <a:off x="379379" y="383384"/>
            <a:ext cx="13716000" cy="959643"/>
          </a:xfrm>
          <a:noFill/>
        </p:spPr>
        <p:txBody>
          <a:bodyPr rtlCol="0">
            <a:normAutofit/>
          </a:bodyPr>
          <a:lstStyle/>
          <a:p>
            <a:pPr>
              <a:defRPr/>
            </a:pPr>
            <a:r>
              <a:rPr lang="fr-FR" sz="4200" dirty="0" err="1">
                <a:latin typeface="Calibri Light" panose="020F0302020204030204" pitchFamily="34" charset="0"/>
                <a:cs typeface="Calibri Light" panose="020F0302020204030204" pitchFamily="34" charset="0"/>
              </a:rPr>
              <a:t>Topography</a:t>
            </a:r>
            <a:endParaRPr lang="fr-FR" sz="4200" dirty="0">
              <a:latin typeface="Calibri Light" panose="020F0302020204030204" pitchFamily="34" charset="0"/>
              <a:cs typeface="Calibri Light" panose="020F0302020204030204" pitchFamily="34" charset="0"/>
            </a:endParaRPr>
          </a:p>
        </p:txBody>
      </p:sp>
      <p:pic>
        <p:nvPicPr>
          <p:cNvPr id="61444" name="Picture 3" descr="fg02_03200">
            <a:extLst>
              <a:ext uri="{FF2B5EF4-FFF2-40B4-BE49-F238E27FC236}">
                <a16:creationId xmlns:a16="http://schemas.microsoft.com/office/drawing/2014/main" id="{9E6C119D-72CC-D741-9C74-B05D32449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5358" b="2928"/>
          <a:stretch>
            <a:fillRect/>
          </a:stretch>
        </p:blipFill>
        <p:spPr bwMode="auto">
          <a:xfrm>
            <a:off x="8647218" y="890587"/>
            <a:ext cx="8505117" cy="806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ZoneTexte 6">
            <a:extLst>
              <a:ext uri="{FF2B5EF4-FFF2-40B4-BE49-F238E27FC236}">
                <a16:creationId xmlns:a16="http://schemas.microsoft.com/office/drawing/2014/main" id="{D2B92911-234E-5641-8C14-BD2F4EB4FC00}"/>
              </a:ext>
            </a:extLst>
          </p:cNvPr>
          <p:cNvSpPr txBox="1">
            <a:spLocks noChangeArrowheads="1"/>
          </p:cNvSpPr>
          <p:nvPr/>
        </p:nvSpPr>
        <p:spPr bwMode="auto">
          <a:xfrm>
            <a:off x="11750710" y="9214275"/>
            <a:ext cx="6157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fr-FR" altLang="en-US" sz="1800" dirty="0">
                <a:latin typeface="Calibri Light" panose="020F0302020204030204" pitchFamily="34" charset="0"/>
              </a:rPr>
              <a:t>Brady and Weil, 2008</a:t>
            </a:r>
          </a:p>
        </p:txBody>
      </p:sp>
      <p:sp>
        <p:nvSpPr>
          <p:cNvPr id="61446" name="Content Placeholder 2">
            <a:extLst>
              <a:ext uri="{FF2B5EF4-FFF2-40B4-BE49-F238E27FC236}">
                <a16:creationId xmlns:a16="http://schemas.microsoft.com/office/drawing/2014/main" id="{123AB5EF-6C03-A44C-9FB4-E2BAEF63E0EA}"/>
              </a:ext>
            </a:extLst>
          </p:cNvPr>
          <p:cNvSpPr>
            <a:spLocks noGrp="1"/>
          </p:cNvSpPr>
          <p:nvPr>
            <p:ph idx="1"/>
          </p:nvPr>
        </p:nvSpPr>
        <p:spPr>
          <a:xfrm>
            <a:off x="379379" y="1471615"/>
            <a:ext cx="7993097" cy="8158160"/>
          </a:xfrm>
        </p:spPr>
        <p:txBody>
          <a:bodyPr>
            <a:noAutofit/>
          </a:bodyPr>
          <a:lstStyle/>
          <a:p>
            <a:r>
              <a:rPr lang="en-US" altLang="en-US" sz="3000" dirty="0">
                <a:latin typeface="+mj-lt"/>
                <a:ea typeface="ＭＳ Ｐゴシック" panose="020B0600070205080204" pitchFamily="34" charset="-128"/>
                <a:cs typeface="Calibri Light" panose="020F0302020204030204" pitchFamily="34" charset="0"/>
              </a:rPr>
              <a:t>Topography: soil’s position in the landscape</a:t>
            </a:r>
          </a:p>
          <a:p>
            <a:pPr marL="0" lvl="1" indent="0">
              <a:buNone/>
            </a:pPr>
            <a:endParaRPr lang="en-US" altLang="en-US" sz="3000" dirty="0">
              <a:latin typeface="+mj-lt"/>
              <a:ea typeface="ＭＳ Ｐゴシック" panose="020B0600070205080204" pitchFamily="34" charset="-128"/>
              <a:cs typeface="Calibri Light" panose="020F0302020204030204" pitchFamily="34" charset="0"/>
            </a:endParaRPr>
          </a:p>
          <a:p>
            <a:r>
              <a:rPr lang="en-US" altLang="en-US" sz="3000" dirty="0">
                <a:latin typeface="+mj-lt"/>
                <a:ea typeface="ＭＳ Ｐゴシック" panose="020B0600070205080204" pitchFamily="34" charset="-128"/>
                <a:cs typeface="Calibri Light" panose="020F0302020204030204" pitchFamily="34" charset="0"/>
              </a:rPr>
              <a:t>Slope and slope aspect (i.e. direction the slope is facing) influence:</a:t>
            </a:r>
          </a:p>
          <a:p>
            <a:pPr marL="1200150" lvl="2" indent="-514350"/>
            <a:r>
              <a:rPr lang="en-US" altLang="en-US" dirty="0">
                <a:latin typeface="+mj-lt"/>
                <a:ea typeface="ＭＳ Ｐゴシック" panose="020B0600070205080204" pitchFamily="34" charset="-128"/>
                <a:cs typeface="Calibri Light" panose="020F0302020204030204" pitchFamily="34" charset="0"/>
              </a:rPr>
              <a:t>Soil moisture</a:t>
            </a:r>
          </a:p>
          <a:p>
            <a:pPr marL="1885950" lvl="3" indent="-514350"/>
            <a:r>
              <a:rPr lang="en-US" altLang="en-US" sz="3000" dirty="0">
                <a:latin typeface="+mj-lt"/>
                <a:ea typeface="ＭＳ Ｐゴシック" panose="020B0600070205080204" pitchFamily="34" charset="-128"/>
                <a:cs typeface="Calibri Light" panose="020F0302020204030204" pitchFamily="34" charset="0"/>
              </a:rPr>
              <a:t>drier soils on ridges and wetter in valleys</a:t>
            </a:r>
          </a:p>
          <a:p>
            <a:pPr marL="1200150" lvl="2" indent="-514350"/>
            <a:r>
              <a:rPr lang="en-US" altLang="en-US" dirty="0">
                <a:latin typeface="+mj-lt"/>
                <a:ea typeface="ＭＳ Ｐゴシック" panose="020B0600070205080204" pitchFamily="34" charset="-128"/>
                <a:cs typeface="Calibri Light" panose="020F0302020204030204" pitchFamily="34" charset="0"/>
              </a:rPr>
              <a:t>Amount of solar energy </a:t>
            </a:r>
          </a:p>
          <a:p>
            <a:pPr marL="1200150" lvl="2" indent="-514350"/>
            <a:r>
              <a:rPr lang="en-US" altLang="en-US" dirty="0">
                <a:latin typeface="+mj-lt"/>
                <a:ea typeface="ＭＳ Ｐゴシック" panose="020B0600070205080204" pitchFamily="34" charset="-128"/>
                <a:cs typeface="Calibri Light" panose="020F0302020204030204" pitchFamily="34" charset="0"/>
              </a:rPr>
              <a:t>Vegetation</a:t>
            </a:r>
          </a:p>
          <a:p>
            <a:pPr marL="1200150" lvl="2" indent="-514350"/>
            <a:r>
              <a:rPr lang="en-US" altLang="en-US" dirty="0">
                <a:latin typeface="+mj-lt"/>
                <a:ea typeface="ＭＳ Ｐゴシック" panose="020B0600070205080204" pitchFamily="34" charset="-128"/>
                <a:cs typeface="Calibri Light" panose="020F0302020204030204" pitchFamily="34" charset="0"/>
              </a:rPr>
              <a:t>Erosion rates</a:t>
            </a:r>
          </a:p>
          <a:p>
            <a:pPr marL="1885950" lvl="3" indent="-514350"/>
            <a:r>
              <a:rPr lang="en-US" altLang="en-US" sz="3000" dirty="0">
                <a:latin typeface="+mj-lt"/>
                <a:ea typeface="ＭＳ Ｐゴシック" panose="020B0600070205080204" pitchFamily="34" charset="-128"/>
                <a:cs typeface="Calibri Light" panose="020F0302020204030204" pitchFamily="34" charset="0"/>
              </a:rPr>
              <a:t>Thin and less developed soils are on slopes because of erosion</a:t>
            </a:r>
          </a:p>
          <a:p>
            <a:pPr marL="1885950" lvl="3" indent="-514350"/>
            <a:r>
              <a:rPr lang="en-US" altLang="en-US" sz="3000" dirty="0">
                <a:latin typeface="+mj-lt"/>
                <a:ea typeface="ＭＳ Ｐゴシック" panose="020B0600070205080204" pitchFamily="34" charset="-128"/>
                <a:cs typeface="Calibri Light" panose="020F0302020204030204" pitchFamily="34" charset="0"/>
              </a:rPr>
              <a:t>Valleys tend to receive soil</a:t>
            </a:r>
          </a:p>
        </p:txBody>
      </p:sp>
    </p:spTree>
    <p:extLst>
      <p:ext uri="{BB962C8B-B14F-4D97-AF65-F5344CB8AC3E}">
        <p14:creationId xmlns:p14="http://schemas.microsoft.com/office/powerpoint/2010/main" val="389798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4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4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4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4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4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44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99FACE-198D-8F4E-9838-95D18C4EC61E}"/>
              </a:ext>
            </a:extLst>
          </p:cNvPr>
          <p:cNvSpPr>
            <a:spLocks noGrp="1"/>
          </p:cNvSpPr>
          <p:nvPr>
            <p:ph type="title"/>
          </p:nvPr>
        </p:nvSpPr>
        <p:spPr>
          <a:xfrm>
            <a:off x="417581" y="188120"/>
            <a:ext cx="13716000" cy="959643"/>
          </a:xfrm>
          <a:noFill/>
        </p:spPr>
        <p:txBody>
          <a:bodyPr rtlCol="0">
            <a:normAutofit/>
          </a:bodyPr>
          <a:lstStyle/>
          <a:p>
            <a:pPr>
              <a:defRPr/>
            </a:pPr>
            <a:r>
              <a:rPr lang="fr-FR" sz="4200" dirty="0">
                <a:latin typeface="Calibri Light" panose="020F0302020204030204" pitchFamily="34" charset="0"/>
                <a:cs typeface="Calibri Light" panose="020F0302020204030204" pitchFamily="34" charset="0"/>
              </a:rPr>
              <a:t>Time</a:t>
            </a:r>
          </a:p>
        </p:txBody>
      </p:sp>
      <p:pic>
        <p:nvPicPr>
          <p:cNvPr id="62468" name="Picture 3" descr="17.5.jpg">
            <a:extLst>
              <a:ext uri="{FF2B5EF4-FFF2-40B4-BE49-F238E27FC236}">
                <a16:creationId xmlns:a16="http://schemas.microsoft.com/office/drawing/2014/main" id="{F5F312CC-FF34-9148-8102-827D785D6470}"/>
              </a:ext>
            </a:extLst>
          </p:cNvPr>
          <p:cNvPicPr>
            <a:picLocks noChangeAspect="1"/>
          </p:cNvPicPr>
          <p:nvPr/>
        </p:nvPicPr>
        <p:blipFill>
          <a:blip r:embed="rId2">
            <a:extLst>
              <a:ext uri="{28A0092B-C50C-407E-A947-70E740481C1C}">
                <a14:useLocalDpi xmlns:a14="http://schemas.microsoft.com/office/drawing/2010/main" val="0"/>
              </a:ext>
            </a:extLst>
          </a:blip>
          <a:srcRect r="36038"/>
          <a:stretch>
            <a:fillRect/>
          </a:stretch>
        </p:blipFill>
        <p:spPr bwMode="auto">
          <a:xfrm>
            <a:off x="8842444" y="667940"/>
            <a:ext cx="8726420" cy="879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4">
            <a:extLst>
              <a:ext uri="{FF2B5EF4-FFF2-40B4-BE49-F238E27FC236}">
                <a16:creationId xmlns:a16="http://schemas.microsoft.com/office/drawing/2014/main" id="{E8BB6822-4839-0F42-BB3C-851FACF3EC32}"/>
              </a:ext>
            </a:extLst>
          </p:cNvPr>
          <p:cNvSpPr txBox="1">
            <a:spLocks noChangeArrowheads="1"/>
          </p:cNvSpPr>
          <p:nvPr/>
        </p:nvSpPr>
        <p:spPr bwMode="auto">
          <a:xfrm>
            <a:off x="11840792" y="9326774"/>
            <a:ext cx="19098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err="1">
                <a:latin typeface="Calibri Light" panose="020F0302020204030204" pitchFamily="34" charset="0"/>
              </a:rPr>
              <a:t>Eplantscience.com</a:t>
            </a:r>
            <a:endParaRPr lang="en-US" altLang="en-US" sz="1800" dirty="0">
              <a:latin typeface="Calibri Light" panose="020F0302020204030204" pitchFamily="34" charset="0"/>
            </a:endParaRPr>
          </a:p>
        </p:txBody>
      </p:sp>
      <p:sp>
        <p:nvSpPr>
          <p:cNvPr id="62470" name="Content Placeholder 2">
            <a:extLst>
              <a:ext uri="{FF2B5EF4-FFF2-40B4-BE49-F238E27FC236}">
                <a16:creationId xmlns:a16="http://schemas.microsoft.com/office/drawing/2014/main" id="{C9660F8D-51BF-B14A-B88E-3ACD66DD1BA1}"/>
              </a:ext>
            </a:extLst>
          </p:cNvPr>
          <p:cNvSpPr>
            <a:spLocks noGrp="1"/>
          </p:cNvSpPr>
          <p:nvPr>
            <p:ph idx="1"/>
          </p:nvPr>
        </p:nvSpPr>
        <p:spPr>
          <a:xfrm>
            <a:off x="1259937" y="1283494"/>
            <a:ext cx="7181850" cy="8815388"/>
          </a:xfrm>
        </p:spPr>
        <p:txBody>
          <a:bodyPr>
            <a:normAutofit fontScale="47500" lnSpcReduction="20000"/>
          </a:bodyPr>
          <a:lstStyle/>
          <a:p>
            <a:pPr marL="259557" indent="-259557"/>
            <a:r>
              <a:rPr lang="en-US" altLang="en-US" sz="5700" dirty="0">
                <a:latin typeface="+mj-lt"/>
                <a:ea typeface="ＭＳ Ｐゴシック" panose="020B0600070205080204" pitchFamily="34" charset="-128"/>
                <a:cs typeface="Calibri Light" panose="020F0302020204030204" pitchFamily="34" charset="0"/>
              </a:rPr>
              <a:t>Soil changes over time</a:t>
            </a:r>
          </a:p>
          <a:p>
            <a:pPr marL="259557" indent="-259557" eaLnBrk="0" hangingPunct="0">
              <a:buFont typeface="Arial" charset="0"/>
              <a:buChar char="•"/>
              <a:defRPr/>
            </a:pPr>
            <a:r>
              <a:rPr lang="en-US" sz="5700" dirty="0">
                <a:latin typeface="+mj-lt"/>
                <a:cs typeface="Calibri Light" panose="020F0302020204030204" pitchFamily="34" charset="0"/>
              </a:rPr>
              <a:t>Initially, a thin layer of soil forms on parent material</a:t>
            </a:r>
          </a:p>
          <a:p>
            <a:pPr marL="1114425" lvl="1" indent="-428625" eaLnBrk="0" hangingPunct="0">
              <a:buFont typeface="Arial" charset="0"/>
              <a:buChar char="–"/>
              <a:defRPr/>
            </a:pPr>
            <a:r>
              <a:rPr lang="en-US" sz="5700" dirty="0">
                <a:latin typeface="+mj-lt"/>
                <a:cs typeface="Calibri Light" panose="020F0302020204030204" pitchFamily="34" charset="0"/>
              </a:rPr>
              <a:t>May take as little as a hundred years to form under warm, humid conditions </a:t>
            </a:r>
          </a:p>
          <a:p>
            <a:pPr marL="1114425" lvl="1" indent="-428625" eaLnBrk="0" hangingPunct="0">
              <a:defRPr/>
            </a:pPr>
            <a:endParaRPr lang="en-US" sz="5700" dirty="0">
              <a:latin typeface="+mj-lt"/>
              <a:cs typeface="Calibri Light" panose="020F0302020204030204" pitchFamily="34" charset="0"/>
            </a:endParaRPr>
          </a:p>
          <a:p>
            <a:pPr marL="259557" indent="-259557" eaLnBrk="0" hangingPunct="0">
              <a:buFont typeface="Arial" charset="0"/>
              <a:buChar char="•"/>
              <a:defRPr/>
            </a:pPr>
            <a:r>
              <a:rPr lang="en-US" sz="5700" dirty="0">
                <a:latin typeface="+mj-lt"/>
                <a:cs typeface="Calibri Light" panose="020F0302020204030204" pitchFamily="34" charset="0"/>
              </a:rPr>
              <a:t>Weathering continues, generations of plants live and die</a:t>
            </a:r>
          </a:p>
          <a:p>
            <a:pPr marL="1114425" lvl="1" indent="-428625" eaLnBrk="0" hangingPunct="0">
              <a:buFont typeface="Arial" charset="0"/>
              <a:buChar char="–"/>
              <a:defRPr/>
            </a:pPr>
            <a:r>
              <a:rPr lang="en-US" sz="5700" dirty="0">
                <a:latin typeface="+mj-lt"/>
                <a:cs typeface="Calibri Light" panose="020F0302020204030204" pitchFamily="34" charset="0"/>
              </a:rPr>
              <a:t>Soils become deeper and increase in organic material</a:t>
            </a:r>
          </a:p>
          <a:p>
            <a:pPr marL="1114425" lvl="1" indent="-428625" eaLnBrk="0" hangingPunct="0">
              <a:buFont typeface="Arial" charset="0"/>
              <a:buChar char="–"/>
              <a:defRPr/>
            </a:pPr>
            <a:r>
              <a:rPr lang="en-US" sz="5700" dirty="0">
                <a:latin typeface="+mj-lt"/>
                <a:cs typeface="Calibri Light" panose="020F0302020204030204" pitchFamily="34" charset="0"/>
              </a:rPr>
              <a:t>Leaching carries materials deeper and creates soil profile </a:t>
            </a:r>
          </a:p>
          <a:p>
            <a:pPr marL="1114425" lvl="1" indent="-428625" eaLnBrk="0" hangingPunct="0">
              <a:defRPr/>
            </a:pPr>
            <a:endParaRPr lang="en-US" sz="5700" dirty="0">
              <a:latin typeface="+mj-lt"/>
              <a:cs typeface="Calibri Light" panose="020F0302020204030204" pitchFamily="34" charset="0"/>
            </a:endParaRPr>
          </a:p>
          <a:p>
            <a:pPr marL="514350" indent="-514350" eaLnBrk="0" hangingPunct="0">
              <a:buFont typeface="Arial" charset="0"/>
              <a:buChar char="•"/>
              <a:defRPr/>
            </a:pPr>
            <a:r>
              <a:rPr lang="en-US" sz="5700" dirty="0">
                <a:latin typeface="+mj-lt"/>
                <a:cs typeface="Calibri Light" panose="020F0302020204030204" pitchFamily="34" charset="0"/>
              </a:rPr>
              <a:t>Mature soils can be productive, but as soils continue to age, they may become highly leached and less productive </a:t>
            </a:r>
          </a:p>
          <a:p>
            <a:pPr marL="514350" indent="-514350" eaLnBrk="0" hangingPunct="0">
              <a:defRPr/>
            </a:pPr>
            <a:endParaRPr lang="en-US" sz="5700" dirty="0">
              <a:latin typeface="+mj-lt"/>
              <a:cs typeface="Calibri Light" panose="020F0302020204030204" pitchFamily="34" charset="0"/>
            </a:endParaRPr>
          </a:p>
          <a:p>
            <a:pPr marL="514350" indent="-514350" eaLnBrk="0" hangingPunct="0">
              <a:buFont typeface="Arial" charset="0"/>
              <a:buChar char="•"/>
              <a:defRPr/>
            </a:pPr>
            <a:r>
              <a:rPr lang="en-US" sz="5700" dirty="0">
                <a:latin typeface="+mj-lt"/>
                <a:cs typeface="Calibri Light" panose="020F0302020204030204" pitchFamily="34" charset="0"/>
              </a:rPr>
              <a:t>Aging process is:</a:t>
            </a:r>
          </a:p>
          <a:p>
            <a:pPr marL="1200150" lvl="1" indent="-514350" eaLnBrk="0" hangingPunct="0">
              <a:buFont typeface="Arial" charset="0"/>
              <a:buChar char="•"/>
              <a:defRPr/>
            </a:pPr>
            <a:r>
              <a:rPr lang="en-US" sz="5700" dirty="0">
                <a:latin typeface="+mj-lt"/>
                <a:cs typeface="Calibri Light" panose="020F0302020204030204" pitchFamily="34" charset="0"/>
              </a:rPr>
              <a:t>More rapid in warm, humid climate</a:t>
            </a:r>
          </a:p>
          <a:p>
            <a:pPr marL="1200150" lvl="1" indent="-514350" eaLnBrk="0" hangingPunct="0">
              <a:buFont typeface="Arial" charset="0"/>
              <a:buChar char="•"/>
              <a:defRPr/>
            </a:pPr>
            <a:r>
              <a:rPr lang="en-US" sz="5700" dirty="0">
                <a:latin typeface="+mj-lt"/>
                <a:cs typeface="Calibri Light" panose="020F0302020204030204" pitchFamily="34" charset="0"/>
              </a:rPr>
              <a:t>Slower in cold and dry climates or    where parent materials resist weathering</a:t>
            </a:r>
          </a:p>
          <a:p>
            <a:pPr marL="259557" indent="-259557"/>
            <a:endPar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endParaRPr>
          </a:p>
          <a:p>
            <a:pPr marL="259557" lvl="1" indent="-259557">
              <a:buNone/>
            </a:pPr>
            <a:endParaRPr lang="en-US" altLang="en-US" sz="2100" dirty="0">
              <a:latin typeface="Calibri Light" panose="020F0302020204030204" pitchFamily="34" charset="0"/>
              <a:ea typeface="ＭＳ Ｐゴシック" panose="020B0600070205080204" pitchFamily="34" charset="-128"/>
              <a:cs typeface="Calibri Light" panose="020F0302020204030204" pitchFamily="34" charset="0"/>
            </a:endParaRPr>
          </a:p>
        </p:txBody>
      </p:sp>
    </p:spTree>
    <p:extLst>
      <p:ext uri="{BB962C8B-B14F-4D97-AF65-F5344CB8AC3E}">
        <p14:creationId xmlns:p14="http://schemas.microsoft.com/office/powerpoint/2010/main" val="17078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4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4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47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47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47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470">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470">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470">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47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FEC"/>
        </a:solidFill>
        <a:effectLst/>
      </p:bgPr>
    </p:bg>
    <p:spTree>
      <p:nvGrpSpPr>
        <p:cNvPr id="1" name=""/>
        <p:cNvGrpSpPr/>
        <p:nvPr/>
      </p:nvGrpSpPr>
      <p:grpSpPr>
        <a:xfrm>
          <a:off x="0" y="0"/>
          <a:ext cx="0" cy="0"/>
          <a:chOff x="0" y="0"/>
          <a:chExt cx="0" cy="0"/>
        </a:xfrm>
      </p:grpSpPr>
      <p:grpSp>
        <p:nvGrpSpPr>
          <p:cNvPr id="2" name="Group 2"/>
          <p:cNvGrpSpPr/>
          <p:nvPr/>
        </p:nvGrpSpPr>
        <p:grpSpPr>
          <a:xfrm>
            <a:off x="420657" y="5148943"/>
            <a:ext cx="9144000" cy="5143500"/>
            <a:chOff x="0" y="0"/>
            <a:chExt cx="2472340" cy="1390691"/>
          </a:xfrm>
        </p:grpSpPr>
        <p:sp>
          <p:nvSpPr>
            <p:cNvPr id="3" name="Freeform 3"/>
            <p:cNvSpPr/>
            <p:nvPr/>
          </p:nvSpPr>
          <p:spPr>
            <a:xfrm>
              <a:off x="0" y="0"/>
              <a:ext cx="2472340" cy="1390691"/>
            </a:xfrm>
            <a:custGeom>
              <a:avLst/>
              <a:gdLst/>
              <a:ahLst/>
              <a:cxnLst/>
              <a:rect l="l" t="t" r="r" b="b"/>
              <a:pathLst>
                <a:path w="2472340" h="1390691">
                  <a:moveTo>
                    <a:pt x="0" y="0"/>
                  </a:moveTo>
                  <a:lnTo>
                    <a:pt x="2472340" y="0"/>
                  </a:lnTo>
                  <a:lnTo>
                    <a:pt x="2472340" y="1390691"/>
                  </a:lnTo>
                  <a:lnTo>
                    <a:pt x="0" y="1390691"/>
                  </a:lnTo>
                  <a:close/>
                </a:path>
              </a:pathLst>
            </a:custGeom>
            <a:solidFill>
              <a:srgbClr val="B6A58F"/>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028700" y="2367785"/>
            <a:ext cx="6752557" cy="5551430"/>
            <a:chOff x="0" y="0"/>
            <a:chExt cx="1392732" cy="1144997"/>
          </a:xfrm>
        </p:grpSpPr>
        <p:sp>
          <p:nvSpPr>
            <p:cNvPr id="6" name="Freeform 6"/>
            <p:cNvSpPr/>
            <p:nvPr/>
          </p:nvSpPr>
          <p:spPr>
            <a:xfrm>
              <a:off x="0" y="0"/>
              <a:ext cx="1392732" cy="1144997"/>
            </a:xfrm>
            <a:custGeom>
              <a:avLst/>
              <a:gdLst/>
              <a:ahLst/>
              <a:cxnLst/>
              <a:rect l="l" t="t" r="r" b="b"/>
              <a:pathLst>
                <a:path w="1392732" h="1144997">
                  <a:moveTo>
                    <a:pt x="0" y="0"/>
                  </a:moveTo>
                  <a:lnTo>
                    <a:pt x="1392732" y="0"/>
                  </a:lnTo>
                  <a:lnTo>
                    <a:pt x="1392732" y="1144997"/>
                  </a:lnTo>
                  <a:lnTo>
                    <a:pt x="0" y="1144997"/>
                  </a:lnTo>
                  <a:close/>
                </a:path>
              </a:pathLst>
            </a:custGeom>
            <a:solidFill>
              <a:srgbClr val="FFFFF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sp>
        <p:nvSpPr>
          <p:cNvPr id="10" name="TextBox 10"/>
          <p:cNvSpPr txBox="1"/>
          <p:nvPr/>
        </p:nvSpPr>
        <p:spPr>
          <a:xfrm>
            <a:off x="3287330" y="4356104"/>
            <a:ext cx="7293392" cy="1030795"/>
          </a:xfrm>
          <a:prstGeom prst="rect">
            <a:avLst/>
          </a:prstGeom>
        </p:spPr>
        <p:txBody>
          <a:bodyPr lIns="0" tIns="0" rIns="0" bIns="0" rtlCol="0" anchor="t">
            <a:spAutoFit/>
          </a:bodyPr>
          <a:lstStyle/>
          <a:p>
            <a:pPr>
              <a:lnSpc>
                <a:spcPts val="8761"/>
              </a:lnSpc>
            </a:pPr>
            <a:r>
              <a:rPr lang="en-US" sz="6258" spc="312" dirty="0">
                <a:solidFill>
                  <a:srgbClr val="000000"/>
                </a:solidFill>
                <a:latin typeface="Public Sans Bold"/>
              </a:rPr>
              <a:t>SOIL</a:t>
            </a:r>
          </a:p>
        </p:txBody>
      </p:sp>
      <p:sp>
        <p:nvSpPr>
          <p:cNvPr id="11" name="TextBox 11"/>
          <p:cNvSpPr txBox="1"/>
          <p:nvPr/>
        </p:nvSpPr>
        <p:spPr>
          <a:xfrm>
            <a:off x="9906000" y="5492584"/>
            <a:ext cx="7705529" cy="3149517"/>
          </a:xfrm>
          <a:prstGeom prst="rect">
            <a:avLst/>
          </a:prstGeom>
        </p:spPr>
        <p:txBody>
          <a:bodyPr lIns="0" tIns="0" rIns="0" bIns="0" rtlCol="0" anchor="t">
            <a:spAutoFit/>
          </a:bodyPr>
          <a:lstStyle/>
          <a:p>
            <a:r>
              <a:rPr lang="en-US" sz="3200" dirty="0"/>
              <a:t>What is it?</a:t>
            </a:r>
          </a:p>
          <a:p>
            <a:r>
              <a:rPr lang="en-US" sz="3200" dirty="0"/>
              <a:t>What comes to mind? </a:t>
            </a:r>
          </a:p>
          <a:p>
            <a:r>
              <a:rPr lang="en-US" sz="3200" dirty="0"/>
              <a:t>What do you see?</a:t>
            </a:r>
          </a:p>
          <a:p>
            <a:r>
              <a:rPr lang="en-US" sz="3200" dirty="0"/>
              <a:t>What do you feel?</a:t>
            </a:r>
          </a:p>
          <a:p>
            <a:r>
              <a:rPr lang="en-US" sz="3200" dirty="0"/>
              <a:t>What do you smell?</a:t>
            </a:r>
          </a:p>
          <a:p>
            <a:pPr>
              <a:lnSpc>
                <a:spcPts val="2800"/>
              </a:lnSpc>
            </a:pPr>
            <a:endParaRPr lang="en-US" sz="2000" dirty="0">
              <a:solidFill>
                <a:srgbClr val="000000"/>
              </a:solidFill>
              <a:latin typeface="Public Sans"/>
            </a:endParaRPr>
          </a:p>
          <a:p>
            <a:pPr>
              <a:lnSpc>
                <a:spcPts val="2800"/>
              </a:lnSpc>
            </a:pPr>
            <a:endParaRPr lang="en-US" sz="2000" dirty="0">
              <a:solidFill>
                <a:srgbClr val="000000"/>
              </a:solidFill>
              <a:latin typeface="Public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8C2CE6-98DE-9D47-870A-6B6AA17B00C0}"/>
              </a:ext>
            </a:extLst>
          </p:cNvPr>
          <p:cNvSpPr>
            <a:spLocks noGrp="1"/>
          </p:cNvSpPr>
          <p:nvPr>
            <p:ph type="title"/>
          </p:nvPr>
        </p:nvSpPr>
        <p:spPr>
          <a:xfrm>
            <a:off x="1962152" y="1004874"/>
            <a:ext cx="13716000" cy="959643"/>
          </a:xfrm>
          <a:noFill/>
        </p:spPr>
        <p:txBody>
          <a:bodyPr rtlCol="0">
            <a:normAutofit/>
          </a:bodyPr>
          <a:lstStyle/>
          <a:p>
            <a:pPr>
              <a:defRPr/>
            </a:pPr>
            <a:r>
              <a:rPr lang="fr-FR" sz="4200" dirty="0" err="1">
                <a:latin typeface="Calibri Light" panose="020F0302020204030204" pitchFamily="34" charset="0"/>
                <a:cs typeface="Calibri Light" panose="020F0302020204030204" pitchFamily="34" charset="0"/>
              </a:rPr>
              <a:t>Humans</a:t>
            </a:r>
            <a:endParaRPr lang="fr-FR" sz="4200" dirty="0">
              <a:latin typeface="Calibri Light" panose="020F0302020204030204" pitchFamily="34" charset="0"/>
              <a:cs typeface="Calibri Light" panose="020F0302020204030204" pitchFamily="34" charset="0"/>
            </a:endParaRPr>
          </a:p>
        </p:txBody>
      </p:sp>
      <p:sp>
        <p:nvSpPr>
          <p:cNvPr id="64515" name="Espace réservé du numéro de diapositive 3">
            <a:extLst>
              <a:ext uri="{FF2B5EF4-FFF2-40B4-BE49-F238E27FC236}">
                <a16:creationId xmlns:a16="http://schemas.microsoft.com/office/drawing/2014/main" id="{FB4ED4FB-2269-E44B-A606-6944E357EE00}"/>
              </a:ext>
            </a:extLst>
          </p:cNvPr>
          <p:cNvSpPr txBox="1">
            <a:spLocks/>
          </p:cNvSpPr>
          <p:nvPr/>
        </p:nvSpPr>
        <p:spPr bwMode="auto">
          <a:xfrm>
            <a:off x="13038534" y="9450023"/>
            <a:ext cx="3886200" cy="5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fr-FR" altLang="en-US" sz="1800" dirty="0">
                <a:latin typeface="Calibri Light" panose="020F0502020204030204" pitchFamily="34" charset="0"/>
              </a:rPr>
              <a:t>Source: Hermine Huot</a:t>
            </a:r>
          </a:p>
        </p:txBody>
      </p:sp>
      <p:sp>
        <p:nvSpPr>
          <p:cNvPr id="5" name="ZoneTexte 284">
            <a:extLst>
              <a:ext uri="{FF2B5EF4-FFF2-40B4-BE49-F238E27FC236}">
                <a16:creationId xmlns:a16="http://schemas.microsoft.com/office/drawing/2014/main" id="{9EEBCDF9-7BF2-D443-828D-6ED615DD1B5B}"/>
              </a:ext>
            </a:extLst>
          </p:cNvPr>
          <p:cNvSpPr txBox="1">
            <a:spLocks noChangeArrowheads="1"/>
          </p:cNvSpPr>
          <p:nvPr/>
        </p:nvSpPr>
        <p:spPr bwMode="auto">
          <a:xfrm>
            <a:off x="2757490" y="4736309"/>
            <a:ext cx="25788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en-US" dirty="0">
                <a:latin typeface="Calibri Light" panose="020F0502020204030204" pitchFamily="34" charset="0"/>
              </a:rPr>
              <a:t>Parental </a:t>
            </a:r>
            <a:r>
              <a:rPr lang="fr-FR" altLang="en-US" dirty="0" err="1">
                <a:latin typeface="Calibri Light" panose="020F0502020204030204" pitchFamily="34" charset="0"/>
              </a:rPr>
              <a:t>materials</a:t>
            </a:r>
            <a:r>
              <a:rPr lang="fr-FR" altLang="en-US" dirty="0">
                <a:latin typeface="Calibri Light" panose="020F0502020204030204" pitchFamily="34" charset="0"/>
              </a:rPr>
              <a:t> (</a:t>
            </a:r>
            <a:r>
              <a:rPr lang="fr-FR" altLang="en-US" dirty="0" err="1">
                <a:latin typeface="Calibri Light" panose="020F0502020204030204" pitchFamily="34" charset="0"/>
              </a:rPr>
              <a:t>bedrock</a:t>
            </a:r>
            <a:r>
              <a:rPr lang="fr-FR" altLang="en-US" dirty="0">
                <a:latin typeface="Calibri Light" panose="020F0502020204030204" pitchFamily="34" charset="0"/>
              </a:rPr>
              <a:t>)</a:t>
            </a:r>
          </a:p>
        </p:txBody>
      </p:sp>
      <p:sp>
        <p:nvSpPr>
          <p:cNvPr id="64517" name="ZoneTexte 284">
            <a:extLst>
              <a:ext uri="{FF2B5EF4-FFF2-40B4-BE49-F238E27FC236}">
                <a16:creationId xmlns:a16="http://schemas.microsoft.com/office/drawing/2014/main" id="{3A40670C-8190-0548-A09C-D699402FA570}"/>
              </a:ext>
            </a:extLst>
          </p:cNvPr>
          <p:cNvSpPr txBox="1">
            <a:spLocks noChangeArrowheads="1"/>
          </p:cNvSpPr>
          <p:nvPr/>
        </p:nvSpPr>
        <p:spPr bwMode="auto">
          <a:xfrm>
            <a:off x="12256295" y="4910138"/>
            <a:ext cx="175021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en-US" sz="2700" dirty="0">
                <a:latin typeface="Calibri Light" panose="020F0502020204030204" pitchFamily="34" charset="0"/>
              </a:rPr>
              <a:t>SOIL</a:t>
            </a:r>
          </a:p>
        </p:txBody>
      </p:sp>
      <p:grpSp>
        <p:nvGrpSpPr>
          <p:cNvPr id="64518" name="Groupe 17">
            <a:extLst>
              <a:ext uri="{FF2B5EF4-FFF2-40B4-BE49-F238E27FC236}">
                <a16:creationId xmlns:a16="http://schemas.microsoft.com/office/drawing/2014/main" id="{17A91B2A-BA07-F545-A694-DFFB140C697C}"/>
              </a:ext>
            </a:extLst>
          </p:cNvPr>
          <p:cNvGrpSpPr>
            <a:grpSpLocks/>
          </p:cNvGrpSpPr>
          <p:nvPr/>
        </p:nvGrpSpPr>
        <p:grpSpPr bwMode="auto">
          <a:xfrm>
            <a:off x="5183982" y="6607970"/>
            <a:ext cx="6655593" cy="1211123"/>
            <a:chOff x="1733194" y="2482065"/>
            <a:chExt cx="2414880" cy="897064"/>
          </a:xfrm>
        </p:grpSpPr>
        <p:cxnSp>
          <p:nvCxnSpPr>
            <p:cNvPr id="9" name="Connecteur droit avec flèche 8">
              <a:extLst>
                <a:ext uri="{FF2B5EF4-FFF2-40B4-BE49-F238E27FC236}">
                  <a16:creationId xmlns:a16="http://schemas.microsoft.com/office/drawing/2014/main" id="{3479251B-0EC8-DF47-81F3-8056F90DA313}"/>
                </a:ext>
              </a:extLst>
            </p:cNvPr>
            <p:cNvCxnSpPr/>
            <p:nvPr/>
          </p:nvCxnSpPr>
          <p:spPr bwMode="auto">
            <a:xfrm>
              <a:off x="1738378" y="2787195"/>
              <a:ext cx="239932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702" name="ZoneTexte 19">
              <a:extLst>
                <a:ext uri="{FF2B5EF4-FFF2-40B4-BE49-F238E27FC236}">
                  <a16:creationId xmlns:a16="http://schemas.microsoft.com/office/drawing/2014/main" id="{F106843A-1A72-6F43-9547-2AD79DBA1E33}"/>
                </a:ext>
              </a:extLst>
            </p:cNvPr>
            <p:cNvSpPr txBox="1">
              <a:spLocks noChangeArrowheads="1"/>
            </p:cNvSpPr>
            <p:nvPr/>
          </p:nvSpPr>
          <p:spPr bwMode="auto">
            <a:xfrm>
              <a:off x="1737654" y="2482065"/>
              <a:ext cx="1387158"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sz="2100" dirty="0">
                  <a:latin typeface="Calibri Light" panose="020F0502020204030204" pitchFamily="34" charset="0"/>
                </a:rPr>
                <a:t>Physical </a:t>
              </a:r>
              <a:r>
                <a:rPr lang="fr-FR" altLang="en-US" sz="2100" dirty="0" err="1">
                  <a:latin typeface="Calibri Light" panose="020F0502020204030204" pitchFamily="34" charset="0"/>
                </a:rPr>
                <a:t>processes</a:t>
              </a:r>
              <a:endParaRPr lang="fr-FR" altLang="en-US" sz="2100" dirty="0">
                <a:latin typeface="Calibri Light" panose="020F0502020204030204" pitchFamily="34" charset="0"/>
              </a:endParaRPr>
            </a:p>
          </p:txBody>
        </p:sp>
        <p:cxnSp>
          <p:nvCxnSpPr>
            <p:cNvPr id="11" name="Connecteur droit avec flèche 10">
              <a:extLst>
                <a:ext uri="{FF2B5EF4-FFF2-40B4-BE49-F238E27FC236}">
                  <a16:creationId xmlns:a16="http://schemas.microsoft.com/office/drawing/2014/main" id="{30FD069B-DC1B-6A4C-98E4-8D356691F0C8}"/>
                </a:ext>
              </a:extLst>
            </p:cNvPr>
            <p:cNvCxnSpPr/>
            <p:nvPr/>
          </p:nvCxnSpPr>
          <p:spPr bwMode="auto">
            <a:xfrm>
              <a:off x="1739242" y="3076453"/>
              <a:ext cx="2394145"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C555C04C-1456-AE4A-B652-B6915AAD79DC}"/>
                </a:ext>
              </a:extLst>
            </p:cNvPr>
            <p:cNvCxnSpPr/>
            <p:nvPr/>
          </p:nvCxnSpPr>
          <p:spPr bwMode="auto">
            <a:xfrm flipV="1">
              <a:off x="1733194" y="3365710"/>
              <a:ext cx="241488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705" name="ZoneTexte 22">
              <a:extLst>
                <a:ext uri="{FF2B5EF4-FFF2-40B4-BE49-F238E27FC236}">
                  <a16:creationId xmlns:a16="http://schemas.microsoft.com/office/drawing/2014/main" id="{1EE75899-FF82-EF4F-A631-802D0272A322}"/>
                </a:ext>
              </a:extLst>
            </p:cNvPr>
            <p:cNvSpPr txBox="1">
              <a:spLocks noChangeArrowheads="1"/>
            </p:cNvSpPr>
            <p:nvPr/>
          </p:nvSpPr>
          <p:spPr bwMode="auto">
            <a:xfrm>
              <a:off x="1737654" y="2778712"/>
              <a:ext cx="1222865"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sz="2100" dirty="0">
                  <a:latin typeface="Calibri Light" panose="020F0502020204030204" pitchFamily="34" charset="0"/>
                </a:rPr>
                <a:t>Chemical </a:t>
              </a:r>
              <a:r>
                <a:rPr lang="fr-FR" altLang="en-US" sz="2100" dirty="0" err="1">
                  <a:latin typeface="Calibri Light" panose="020F0502020204030204" pitchFamily="34" charset="0"/>
                </a:rPr>
                <a:t>processes</a:t>
              </a:r>
              <a:endParaRPr lang="fr-FR" altLang="en-US" sz="2100" dirty="0">
                <a:latin typeface="Calibri Light" panose="020F0502020204030204" pitchFamily="34" charset="0"/>
              </a:endParaRPr>
            </a:p>
          </p:txBody>
        </p:sp>
        <p:sp>
          <p:nvSpPr>
            <p:cNvPr id="64706" name="ZoneTexte 23">
              <a:extLst>
                <a:ext uri="{FF2B5EF4-FFF2-40B4-BE49-F238E27FC236}">
                  <a16:creationId xmlns:a16="http://schemas.microsoft.com/office/drawing/2014/main" id="{ADCECDCA-4621-054C-9628-560C973A7CE8}"/>
                </a:ext>
              </a:extLst>
            </p:cNvPr>
            <p:cNvSpPr txBox="1">
              <a:spLocks noChangeArrowheads="1"/>
            </p:cNvSpPr>
            <p:nvPr/>
          </p:nvSpPr>
          <p:spPr bwMode="auto">
            <a:xfrm>
              <a:off x="1739407" y="3071375"/>
              <a:ext cx="1385405"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sz="2100" dirty="0" err="1">
                  <a:latin typeface="Calibri Light" panose="020F0502020204030204" pitchFamily="34" charset="0"/>
                </a:rPr>
                <a:t>Biological</a:t>
              </a:r>
              <a:r>
                <a:rPr lang="fr-FR" altLang="en-US" sz="2100" dirty="0">
                  <a:latin typeface="Calibri Light" panose="020F0502020204030204" pitchFamily="34" charset="0"/>
                </a:rPr>
                <a:t> </a:t>
              </a:r>
              <a:r>
                <a:rPr lang="fr-FR" altLang="en-US" sz="2100" dirty="0" err="1">
                  <a:latin typeface="Calibri Light" panose="020F0502020204030204" pitchFamily="34" charset="0"/>
                </a:rPr>
                <a:t>processes</a:t>
              </a:r>
              <a:endParaRPr lang="fr-FR" altLang="en-US" sz="2100" dirty="0">
                <a:latin typeface="Calibri Light" panose="020F0502020204030204" pitchFamily="34" charset="0"/>
              </a:endParaRPr>
            </a:p>
          </p:txBody>
        </p:sp>
      </p:grpSp>
      <p:grpSp>
        <p:nvGrpSpPr>
          <p:cNvPr id="7" name="Groupe 14">
            <a:extLst>
              <a:ext uri="{FF2B5EF4-FFF2-40B4-BE49-F238E27FC236}">
                <a16:creationId xmlns:a16="http://schemas.microsoft.com/office/drawing/2014/main" id="{6E1911C8-1551-0540-93FA-CD784D088E9E}"/>
              </a:ext>
            </a:extLst>
          </p:cNvPr>
          <p:cNvGrpSpPr/>
          <p:nvPr/>
        </p:nvGrpSpPr>
        <p:grpSpPr>
          <a:xfrm>
            <a:off x="5338044" y="4672045"/>
            <a:ext cx="7154328" cy="861765"/>
            <a:chOff x="2013963" y="2069340"/>
            <a:chExt cx="2600055" cy="501954"/>
          </a:xfrm>
          <a:solidFill>
            <a:schemeClr val="accent4">
              <a:lumMod val="60000"/>
              <a:lumOff val="40000"/>
            </a:schemeClr>
          </a:solidFill>
        </p:grpSpPr>
        <p:sp>
          <p:nvSpPr>
            <p:cNvPr id="16" name="Flèche droite 15">
              <a:extLst>
                <a:ext uri="{FF2B5EF4-FFF2-40B4-BE49-F238E27FC236}">
                  <a16:creationId xmlns:a16="http://schemas.microsoft.com/office/drawing/2014/main" id="{F63AB954-C211-EB46-B04A-BBABBD6C985A}"/>
                </a:ext>
              </a:extLst>
            </p:cNvPr>
            <p:cNvSpPr/>
            <p:nvPr/>
          </p:nvSpPr>
          <p:spPr>
            <a:xfrm>
              <a:off x="2013963" y="2069340"/>
              <a:ext cx="2600055" cy="501954"/>
            </a:xfrm>
            <a:prstGeom prst="rightArrow">
              <a:avLst/>
            </a:prstGeom>
            <a:grpFill/>
            <a:ln>
              <a:solidFill>
                <a:schemeClr val="tx1"/>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3000" dirty="0">
                <a:latin typeface="Calibri Light" panose="020F0302020204030204" pitchFamily="34" charset="0"/>
                <a:cs typeface="Calibri Light" panose="020F0302020204030204" pitchFamily="34" charset="0"/>
              </a:endParaRPr>
            </a:p>
          </p:txBody>
        </p:sp>
        <p:sp>
          <p:nvSpPr>
            <p:cNvPr id="17" name="ZoneTexte 16">
              <a:extLst>
                <a:ext uri="{FF2B5EF4-FFF2-40B4-BE49-F238E27FC236}">
                  <a16:creationId xmlns:a16="http://schemas.microsoft.com/office/drawing/2014/main" id="{282DFBDE-4DE1-B546-B49C-0A491344FB93}"/>
                </a:ext>
              </a:extLst>
            </p:cNvPr>
            <p:cNvSpPr txBox="1"/>
            <p:nvPr/>
          </p:nvSpPr>
          <p:spPr>
            <a:xfrm>
              <a:off x="2156897" y="2145366"/>
              <a:ext cx="2101204" cy="295798"/>
            </a:xfrm>
            <a:prstGeom prst="rect">
              <a:avLst/>
            </a:prstGeom>
            <a:noFill/>
          </p:spPr>
          <p:txBody>
            <a:bodyPr>
              <a:spAutoFit/>
            </a:bodyPr>
            <a:lstStyle/>
            <a:p>
              <a:pPr algn="ctr">
                <a:defRPr/>
              </a:pPr>
              <a:r>
                <a:rPr lang="fr-FR" sz="2700" dirty="0" err="1">
                  <a:latin typeface="Calibri Light" panose="020F0502020204030204" pitchFamily="34" charset="0"/>
                  <a:cs typeface="Calibri Light" panose="020F0302020204030204" pitchFamily="34" charset="0"/>
                </a:rPr>
                <a:t>pedogenesis</a:t>
              </a:r>
              <a:endParaRPr lang="fr-FR" sz="2700" dirty="0">
                <a:latin typeface="Calibri Light" panose="020F0502020204030204" pitchFamily="34" charset="0"/>
                <a:cs typeface="Calibri Light" panose="020F0302020204030204" pitchFamily="34" charset="0"/>
              </a:endParaRPr>
            </a:p>
          </p:txBody>
        </p:sp>
      </p:grpSp>
      <p:sp>
        <p:nvSpPr>
          <p:cNvPr id="18" name="ZoneTexte 27">
            <a:extLst>
              <a:ext uri="{FF2B5EF4-FFF2-40B4-BE49-F238E27FC236}">
                <a16:creationId xmlns:a16="http://schemas.microsoft.com/office/drawing/2014/main" id="{9CE84021-B377-9F49-81E5-FE4A141B74AD}"/>
              </a:ext>
            </a:extLst>
          </p:cNvPr>
          <p:cNvSpPr txBox="1">
            <a:spLocks noChangeArrowheads="1"/>
          </p:cNvSpPr>
          <p:nvPr/>
        </p:nvSpPr>
        <p:spPr bwMode="auto">
          <a:xfrm rot="18237812">
            <a:off x="6140054" y="3872063"/>
            <a:ext cx="1838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dirty="0" err="1">
                <a:latin typeface="Calibri Light" panose="020F0502020204030204" pitchFamily="34" charset="0"/>
              </a:rPr>
              <a:t>climate</a:t>
            </a:r>
            <a:endParaRPr lang="fr-FR" altLang="en-US" dirty="0">
              <a:latin typeface="Calibri Light" panose="020F0502020204030204" pitchFamily="34" charset="0"/>
            </a:endParaRPr>
          </a:p>
        </p:txBody>
      </p:sp>
      <p:sp>
        <p:nvSpPr>
          <p:cNvPr id="19" name="ZoneTexte 28">
            <a:extLst>
              <a:ext uri="{FF2B5EF4-FFF2-40B4-BE49-F238E27FC236}">
                <a16:creationId xmlns:a16="http://schemas.microsoft.com/office/drawing/2014/main" id="{6CC0B432-F7E9-6545-82A4-D82A27C0DF85}"/>
              </a:ext>
            </a:extLst>
          </p:cNvPr>
          <p:cNvSpPr txBox="1">
            <a:spLocks noChangeArrowheads="1"/>
          </p:cNvSpPr>
          <p:nvPr/>
        </p:nvSpPr>
        <p:spPr bwMode="auto">
          <a:xfrm rot="18096321">
            <a:off x="10326291" y="3776813"/>
            <a:ext cx="1838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dirty="0">
                <a:latin typeface="Calibri Light" panose="020F0502020204030204" pitchFamily="34" charset="0"/>
              </a:rPr>
              <a:t>time</a:t>
            </a:r>
            <a:endParaRPr lang="fr-FR" altLang="en-US" sz="2100" dirty="0">
              <a:latin typeface="Calibri Light" panose="020F0502020204030204" pitchFamily="34" charset="0"/>
            </a:endParaRPr>
          </a:p>
        </p:txBody>
      </p:sp>
      <p:grpSp>
        <p:nvGrpSpPr>
          <p:cNvPr id="64522" name="Groupe 29">
            <a:extLst>
              <a:ext uri="{FF2B5EF4-FFF2-40B4-BE49-F238E27FC236}">
                <a16:creationId xmlns:a16="http://schemas.microsoft.com/office/drawing/2014/main" id="{8507232C-2DAC-E748-9E30-879911BC6D6A}"/>
              </a:ext>
            </a:extLst>
          </p:cNvPr>
          <p:cNvGrpSpPr>
            <a:grpSpLocks/>
          </p:cNvGrpSpPr>
          <p:nvPr/>
        </p:nvGrpSpPr>
        <p:grpSpPr bwMode="auto">
          <a:xfrm>
            <a:off x="12077700" y="5603084"/>
            <a:ext cx="2476500" cy="3090863"/>
            <a:chOff x="5648599" y="1980370"/>
            <a:chExt cx="1650696" cy="2059619"/>
          </a:xfrm>
        </p:grpSpPr>
        <p:sp>
          <p:nvSpPr>
            <p:cNvPr id="64617" name="Flèche courbée vers la droite 283">
              <a:extLst>
                <a:ext uri="{FF2B5EF4-FFF2-40B4-BE49-F238E27FC236}">
                  <a16:creationId xmlns:a16="http://schemas.microsoft.com/office/drawing/2014/main" id="{D16B838D-EB39-FD48-8032-A6BC2957591D}"/>
                </a:ext>
              </a:extLst>
            </p:cNvPr>
            <p:cNvSpPr>
              <a:spLocks noChangeArrowheads="1"/>
            </p:cNvSpPr>
            <p:nvPr/>
          </p:nvSpPr>
          <p:spPr bwMode="auto">
            <a:xfrm flipH="1">
              <a:off x="7123751" y="2185802"/>
              <a:ext cx="175544" cy="522982"/>
            </a:xfrm>
            <a:prstGeom prst="curvedRightArrow">
              <a:avLst>
                <a:gd name="adj1" fmla="val 25006"/>
                <a:gd name="adj2" fmla="val 50026"/>
                <a:gd name="adj3" fmla="val 25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defTabSz="8350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350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350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350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350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latin typeface="Calibri Light" panose="020F0502020204030204" pitchFamily="34" charset="0"/>
              </a:endParaRPr>
            </a:p>
          </p:txBody>
        </p:sp>
        <p:sp>
          <p:nvSpPr>
            <p:cNvPr id="22" name="Rectangle 279">
              <a:extLst>
                <a:ext uri="{FF2B5EF4-FFF2-40B4-BE49-F238E27FC236}">
                  <a16:creationId xmlns:a16="http://schemas.microsoft.com/office/drawing/2014/main" id="{2F0550CA-C68D-024B-A8B6-99D2AA51A2F1}"/>
                </a:ext>
              </a:extLst>
            </p:cNvPr>
            <p:cNvSpPr>
              <a:spLocks noChangeArrowheads="1"/>
            </p:cNvSpPr>
            <p:nvPr/>
          </p:nvSpPr>
          <p:spPr bwMode="auto">
            <a:xfrm>
              <a:off x="5693041" y="2749950"/>
              <a:ext cx="1280877" cy="50776"/>
            </a:xfrm>
            <a:prstGeom prst="rect">
              <a:avLst/>
            </a:prstGeom>
            <a:solidFill>
              <a:schemeClr val="bg2">
                <a:lumMod val="10000"/>
              </a:schemeClr>
            </a:solidFill>
            <a:ln w="9525" algn="ctr">
              <a:noFill/>
              <a:round/>
              <a:headEnd/>
              <a:tailEnd/>
            </a:ln>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nvGrpSpPr>
            <p:cNvPr id="64619" name="Groupe 73">
              <a:extLst>
                <a:ext uri="{FF2B5EF4-FFF2-40B4-BE49-F238E27FC236}">
                  <a16:creationId xmlns:a16="http://schemas.microsoft.com/office/drawing/2014/main" id="{EB0A36E1-C1D7-CD41-8C63-B713202DAAF2}"/>
                </a:ext>
              </a:extLst>
            </p:cNvPr>
            <p:cNvGrpSpPr>
              <a:grpSpLocks/>
            </p:cNvGrpSpPr>
            <p:nvPr/>
          </p:nvGrpSpPr>
          <p:grpSpPr bwMode="auto">
            <a:xfrm>
              <a:off x="5689972" y="2745371"/>
              <a:ext cx="1288096" cy="1294618"/>
              <a:chOff x="3618147" y="14915908"/>
              <a:chExt cx="2855228" cy="2856019"/>
            </a:xfrm>
          </p:grpSpPr>
          <p:sp>
            <p:nvSpPr>
              <p:cNvPr id="102" name="Rectangle 101">
                <a:extLst>
                  <a:ext uri="{FF2B5EF4-FFF2-40B4-BE49-F238E27FC236}">
                    <a16:creationId xmlns:a16="http://schemas.microsoft.com/office/drawing/2014/main" id="{1320530E-4FD6-D243-B714-0DF82774B660}"/>
                  </a:ext>
                </a:extLst>
              </p:cNvPr>
              <p:cNvSpPr/>
              <p:nvPr/>
            </p:nvSpPr>
            <p:spPr bwMode="auto">
              <a:xfrm>
                <a:off x="3617912" y="15020524"/>
                <a:ext cx="2842744" cy="497073"/>
              </a:xfrm>
              <a:prstGeom prst="rect">
                <a:avLst/>
              </a:prstGeom>
              <a:solidFill>
                <a:srgbClr val="5249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dirty="0">
                  <a:latin typeface="Calibri Light" panose="020F0302020204030204" pitchFamily="34" charset="0"/>
                  <a:cs typeface="Calibri Light" panose="020F0302020204030204" pitchFamily="34" charset="0"/>
                </a:endParaRPr>
              </a:p>
            </p:txBody>
          </p:sp>
          <p:sp>
            <p:nvSpPr>
              <p:cNvPr id="103" name="Rectangle 102">
                <a:extLst>
                  <a:ext uri="{FF2B5EF4-FFF2-40B4-BE49-F238E27FC236}">
                    <a16:creationId xmlns:a16="http://schemas.microsoft.com/office/drawing/2014/main" id="{15E07240-EE66-064D-A3CA-76337881A0A4}"/>
                  </a:ext>
                </a:extLst>
              </p:cNvPr>
              <p:cNvSpPr/>
              <p:nvPr/>
            </p:nvSpPr>
            <p:spPr bwMode="auto">
              <a:xfrm>
                <a:off x="3631985" y="15496594"/>
                <a:ext cx="2842744" cy="2247329"/>
              </a:xfrm>
              <a:prstGeom prst="rect">
                <a:avLst/>
              </a:prstGeom>
              <a:solidFill>
                <a:srgbClr val="A67C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dirty="0">
                  <a:latin typeface="Calibri Light" panose="020F0302020204030204" pitchFamily="34" charset="0"/>
                  <a:cs typeface="Calibri Light" panose="020F0302020204030204" pitchFamily="34" charset="0"/>
                </a:endParaRPr>
              </a:p>
            </p:txBody>
          </p:sp>
          <p:sp>
            <p:nvSpPr>
              <p:cNvPr id="104" name="Rectangle 103">
                <a:extLst>
                  <a:ext uri="{FF2B5EF4-FFF2-40B4-BE49-F238E27FC236}">
                    <a16:creationId xmlns:a16="http://schemas.microsoft.com/office/drawing/2014/main" id="{6C96B987-EF79-8C44-A96B-5A5AA2AC07A5}"/>
                  </a:ext>
                </a:extLst>
              </p:cNvPr>
              <p:cNvSpPr/>
              <p:nvPr/>
            </p:nvSpPr>
            <p:spPr bwMode="auto">
              <a:xfrm>
                <a:off x="3617912" y="14915509"/>
                <a:ext cx="2846263" cy="2856418"/>
              </a:xfrm>
              <a:prstGeom prst="rect">
                <a:avLst/>
              </a:prstGeom>
              <a:noFill/>
              <a:ln w="28575">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defTabSz="1252538">
                  <a:defRPr/>
                </a:pPr>
                <a:endParaRPr lang="fr-FR" dirty="0">
                  <a:solidFill>
                    <a:schemeClr val="tx1"/>
                  </a:solidFill>
                  <a:latin typeface="Calibri Light" panose="020F0302020204030204" pitchFamily="34" charset="0"/>
                  <a:cs typeface="Calibri Light" panose="020F0302020204030204" pitchFamily="34" charset="0"/>
                </a:endParaRPr>
              </a:p>
            </p:txBody>
          </p:sp>
        </p:grpSp>
        <p:grpSp>
          <p:nvGrpSpPr>
            <p:cNvPr id="64620" name="Groupe 178">
              <a:extLst>
                <a:ext uri="{FF2B5EF4-FFF2-40B4-BE49-F238E27FC236}">
                  <a16:creationId xmlns:a16="http://schemas.microsoft.com/office/drawing/2014/main" id="{DEF19585-5B13-0F4D-A60E-4AE320B105F6}"/>
                </a:ext>
              </a:extLst>
            </p:cNvPr>
            <p:cNvGrpSpPr>
              <a:grpSpLocks noChangeAspect="1"/>
            </p:cNvGrpSpPr>
            <p:nvPr/>
          </p:nvGrpSpPr>
          <p:grpSpPr bwMode="auto">
            <a:xfrm>
              <a:off x="5648599" y="2034172"/>
              <a:ext cx="644565" cy="1423829"/>
              <a:chOff x="13474246" y="13474627"/>
              <a:chExt cx="1581051" cy="3475888"/>
            </a:xfrm>
          </p:grpSpPr>
          <p:grpSp>
            <p:nvGrpSpPr>
              <p:cNvPr id="64685" name="Groupe 139">
                <a:extLst>
                  <a:ext uri="{FF2B5EF4-FFF2-40B4-BE49-F238E27FC236}">
                    <a16:creationId xmlns:a16="http://schemas.microsoft.com/office/drawing/2014/main" id="{3DCE3243-DFEA-B946-8F53-E548834ED7E1}"/>
                  </a:ext>
                </a:extLst>
              </p:cNvPr>
              <p:cNvGrpSpPr>
                <a:grpSpLocks/>
              </p:cNvGrpSpPr>
              <p:nvPr/>
            </p:nvGrpSpPr>
            <p:grpSpPr bwMode="auto">
              <a:xfrm>
                <a:off x="13474246" y="13474627"/>
                <a:ext cx="1581051" cy="1704864"/>
                <a:chOff x="13474246" y="13474627"/>
                <a:chExt cx="1581051" cy="1704864"/>
              </a:xfrm>
            </p:grpSpPr>
            <p:sp>
              <p:nvSpPr>
                <p:cNvPr id="64696" name="Rectangle 245">
                  <a:extLst>
                    <a:ext uri="{FF2B5EF4-FFF2-40B4-BE49-F238E27FC236}">
                      <a16:creationId xmlns:a16="http://schemas.microsoft.com/office/drawing/2014/main" id="{2EB3C36B-814A-FD4B-A214-AD08AAD84388}"/>
                    </a:ext>
                  </a:extLst>
                </p:cNvPr>
                <p:cNvSpPr>
                  <a:spLocks noChangeArrowheads="1"/>
                </p:cNvSpPr>
                <p:nvPr/>
              </p:nvSpPr>
              <p:spPr bwMode="auto">
                <a:xfrm>
                  <a:off x="14268457" y="14157125"/>
                  <a:ext cx="157958" cy="1022366"/>
                </a:xfrm>
                <a:prstGeom prst="rect">
                  <a:avLst/>
                </a:prstGeom>
                <a:solidFill>
                  <a:srgbClr val="964B00"/>
                </a:solidFill>
                <a:ln w="9525">
                  <a:solidFill>
                    <a:schemeClr val="tx1"/>
                  </a:solidFill>
                  <a:round/>
                  <a:headEnd/>
                  <a:tailEnd/>
                </a:ln>
              </p:spPr>
              <p:txBody>
                <a:bodyPr/>
                <a:lstStyle>
                  <a:lvl1pPr defTabSz="8350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350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350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350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350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latin typeface="Calibri Light" panose="020F0502020204030204" pitchFamily="34" charset="0"/>
                  </a:endParaRPr>
                </a:p>
              </p:txBody>
            </p:sp>
            <p:sp>
              <p:nvSpPr>
                <p:cNvPr id="101" name="Nuage 100">
                  <a:extLst>
                    <a:ext uri="{FF2B5EF4-FFF2-40B4-BE49-F238E27FC236}">
                      <a16:creationId xmlns:a16="http://schemas.microsoft.com/office/drawing/2014/main" id="{C140B792-E694-BC46-8089-8503B13341BB}"/>
                    </a:ext>
                  </a:extLst>
                </p:cNvPr>
                <p:cNvSpPr/>
                <p:nvPr/>
              </p:nvSpPr>
              <p:spPr bwMode="auto">
                <a:xfrm>
                  <a:off x="13474246" y="13474988"/>
                  <a:ext cx="1580661" cy="1154347"/>
                </a:xfrm>
                <a:prstGeom prst="cloud">
                  <a:avLst/>
                </a:prstGeom>
                <a:solidFill>
                  <a:srgbClr val="0B8734"/>
                </a:solidFill>
                <a:ln w="9525" cap="flat" cmpd="sng" algn="ctr">
                  <a:solidFill>
                    <a:schemeClr val="tx1"/>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nvGrpSpPr>
              <p:cNvPr id="64686" name="Groupe 176">
                <a:extLst>
                  <a:ext uri="{FF2B5EF4-FFF2-40B4-BE49-F238E27FC236}">
                    <a16:creationId xmlns:a16="http://schemas.microsoft.com/office/drawing/2014/main" id="{BE51246A-CA71-094F-B17F-C86182F49D05}"/>
                  </a:ext>
                </a:extLst>
              </p:cNvPr>
              <p:cNvGrpSpPr>
                <a:grpSpLocks/>
              </p:cNvGrpSpPr>
              <p:nvPr/>
            </p:nvGrpSpPr>
            <p:grpSpPr bwMode="auto">
              <a:xfrm>
                <a:off x="14003553" y="13754195"/>
                <a:ext cx="766169" cy="3196320"/>
                <a:chOff x="17204822" y="13681169"/>
                <a:chExt cx="766169" cy="3196320"/>
              </a:xfrm>
            </p:grpSpPr>
            <p:grpSp>
              <p:nvGrpSpPr>
                <p:cNvPr id="64687" name="Groupe 155">
                  <a:extLst>
                    <a:ext uri="{FF2B5EF4-FFF2-40B4-BE49-F238E27FC236}">
                      <a16:creationId xmlns:a16="http://schemas.microsoft.com/office/drawing/2014/main" id="{760AEB7B-2DA8-2C47-86D5-74F2B3BD420A}"/>
                    </a:ext>
                  </a:extLst>
                </p:cNvPr>
                <p:cNvGrpSpPr>
                  <a:grpSpLocks/>
                </p:cNvGrpSpPr>
                <p:nvPr/>
              </p:nvGrpSpPr>
              <p:grpSpPr bwMode="auto">
                <a:xfrm>
                  <a:off x="17204822" y="13681169"/>
                  <a:ext cx="766169" cy="3196320"/>
                  <a:chOff x="17383815" y="14325440"/>
                  <a:chExt cx="766169" cy="3196320"/>
                </a:xfrm>
              </p:grpSpPr>
              <p:sp>
                <p:nvSpPr>
                  <p:cNvPr id="64689" name="Arc 281">
                    <a:extLst>
                      <a:ext uri="{FF2B5EF4-FFF2-40B4-BE49-F238E27FC236}">
                        <a16:creationId xmlns:a16="http://schemas.microsoft.com/office/drawing/2014/main" id="{0FA5C863-CA39-654A-BD10-D6F9A6ECCE06}"/>
                      </a:ext>
                    </a:extLst>
                  </p:cNvPr>
                  <p:cNvSpPr>
                    <a:spLocks noChangeArrowheads="1"/>
                  </p:cNvSpPr>
                  <p:nvPr/>
                </p:nvSpPr>
                <p:spPr bwMode="auto">
                  <a:xfrm flipV="1">
                    <a:off x="17562509" y="14325440"/>
                    <a:ext cx="210387" cy="2734624"/>
                  </a:xfrm>
                  <a:custGeom>
                    <a:avLst/>
                    <a:gdLst>
                      <a:gd name="T0" fmla="*/ 2147483647 w 183502"/>
                      <a:gd name="T1" fmla="*/ 0 h 2734625"/>
                      <a:gd name="T2" fmla="*/ 2147483647 w 183502"/>
                      <a:gd name="T3" fmla="*/ 1367312 h 2734625"/>
                      <a:gd name="T4" fmla="*/ 2147483647 w 183502"/>
                      <a:gd name="T5" fmla="*/ 1367312 h 2734625"/>
                      <a:gd name="T6" fmla="*/ 11796480 60000 65536"/>
                      <a:gd name="T7" fmla="*/ 11796480 60000 65536"/>
                      <a:gd name="T8" fmla="*/ 5898240 60000 65536"/>
                      <a:gd name="T9" fmla="*/ 91753 w 183502"/>
                      <a:gd name="T10" fmla="*/ 0 h 2734625"/>
                      <a:gd name="T11" fmla="*/ 183502 w 183502"/>
                      <a:gd name="T12" fmla="*/ 1367361 h 2734625"/>
                    </a:gdLst>
                    <a:ahLst/>
                    <a:cxnLst>
                      <a:cxn ang="T6">
                        <a:pos x="T0" y="T1"/>
                      </a:cxn>
                      <a:cxn ang="T7">
                        <a:pos x="T2" y="T3"/>
                      </a:cxn>
                      <a:cxn ang="T8">
                        <a:pos x="T4" y="T5"/>
                      </a:cxn>
                    </a:cxnLst>
                    <a:rect l="T9" t="T10" r="T11" b="T12"/>
                    <a:pathLst>
                      <a:path w="183502" h="2734625" stroke="0">
                        <a:moveTo>
                          <a:pt x="91753" y="0"/>
                        </a:moveTo>
                        <a:lnTo>
                          <a:pt x="91752" y="0"/>
                        </a:lnTo>
                        <a:cubicBezTo>
                          <a:pt x="142424" y="16"/>
                          <a:pt x="183502" y="612178"/>
                          <a:pt x="183502" y="1367313"/>
                        </a:cubicBezTo>
                        <a:lnTo>
                          <a:pt x="91751" y="1367313"/>
                        </a:lnTo>
                        <a:lnTo>
                          <a:pt x="91753" y="0"/>
                        </a:lnTo>
                        <a:close/>
                      </a:path>
                      <a:path w="183502" h="2734625" fill="none">
                        <a:moveTo>
                          <a:pt x="91753" y="0"/>
                        </a:moveTo>
                        <a:lnTo>
                          <a:pt x="91752" y="0"/>
                        </a:lnTo>
                        <a:cubicBezTo>
                          <a:pt x="142424" y="16"/>
                          <a:pt x="183502" y="612178"/>
                          <a:pt x="183502" y="1367313"/>
                        </a:cubicBezTo>
                      </a:path>
                    </a:pathLst>
                  </a:custGeom>
                  <a:solidFill>
                    <a:srgbClr val="964B00"/>
                  </a:solidFill>
                  <a:ln w="9525">
                    <a:solidFill>
                      <a:srgbClr val="964B00"/>
                    </a:solidFill>
                    <a:round/>
                    <a:headEnd/>
                    <a:tailEnd/>
                  </a:ln>
                </p:spPr>
                <p:txBody>
                  <a:bodyPr rot="10800000"/>
                  <a:lstStyle/>
                  <a:p>
                    <a:endParaRPr lang="en-US" sz="2700" dirty="0">
                      <a:latin typeface="Calibri Light" panose="020F0502020204030204" pitchFamily="34" charset="0"/>
                    </a:endParaRPr>
                  </a:p>
                </p:txBody>
              </p:sp>
              <p:grpSp>
                <p:nvGrpSpPr>
                  <p:cNvPr id="64690" name="Groupe 150">
                    <a:extLst>
                      <a:ext uri="{FF2B5EF4-FFF2-40B4-BE49-F238E27FC236}">
                        <a16:creationId xmlns:a16="http://schemas.microsoft.com/office/drawing/2014/main" id="{46EA332C-76AA-304A-89ED-59845E0A3BBD}"/>
                      </a:ext>
                    </a:extLst>
                  </p:cNvPr>
                  <p:cNvGrpSpPr>
                    <a:grpSpLocks/>
                  </p:cNvGrpSpPr>
                  <p:nvPr/>
                </p:nvGrpSpPr>
                <p:grpSpPr bwMode="auto">
                  <a:xfrm>
                    <a:off x="17390797" y="16049620"/>
                    <a:ext cx="759187" cy="1472140"/>
                    <a:chOff x="17481233" y="15918995"/>
                    <a:chExt cx="557770" cy="1472140"/>
                  </a:xfrm>
                </p:grpSpPr>
                <p:sp>
                  <p:nvSpPr>
                    <p:cNvPr id="98" name="Arc 97">
                      <a:extLst>
                        <a:ext uri="{FF2B5EF4-FFF2-40B4-BE49-F238E27FC236}">
                          <a16:creationId xmlns:a16="http://schemas.microsoft.com/office/drawing/2014/main" id="{3BAA1039-6832-2F49-9535-8571BBCC2754}"/>
                        </a:ext>
                      </a:extLst>
                    </p:cNvPr>
                    <p:cNvSpPr/>
                    <p:nvPr/>
                  </p:nvSpPr>
                  <p:spPr bwMode="auto">
                    <a:xfrm>
                      <a:off x="17481954" y="15918282"/>
                      <a:ext cx="469098" cy="1471986"/>
                    </a:xfrm>
                    <a:prstGeom prst="arc">
                      <a:avLst>
                        <a:gd name="adj1" fmla="val 16200004"/>
                        <a:gd name="adj2" fmla="val 0"/>
                      </a:avLst>
                    </a:prstGeom>
                    <a:noFill/>
                    <a:ln w="1905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sp>
                  <p:nvSpPr>
                    <p:cNvPr id="99" name="Arc 98">
                      <a:extLst>
                        <a:ext uri="{FF2B5EF4-FFF2-40B4-BE49-F238E27FC236}">
                          <a16:creationId xmlns:a16="http://schemas.microsoft.com/office/drawing/2014/main" id="{31F7EC8E-FC92-F34F-A99C-09D99D2BFBE3}"/>
                        </a:ext>
                      </a:extLst>
                    </p:cNvPr>
                    <p:cNvSpPr/>
                    <p:nvPr/>
                  </p:nvSpPr>
                  <p:spPr bwMode="auto">
                    <a:xfrm flipH="1">
                      <a:off x="17822337" y="16321142"/>
                      <a:ext cx="217387" cy="507449"/>
                    </a:xfrm>
                    <a:prstGeom prst="arc">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nvGrpSpPr>
                  <p:cNvPr id="64691" name="Groupe 151">
                    <a:extLst>
                      <a:ext uri="{FF2B5EF4-FFF2-40B4-BE49-F238E27FC236}">
                        <a16:creationId xmlns:a16="http://schemas.microsoft.com/office/drawing/2014/main" id="{5F7CC78B-3268-4D4A-842C-02D31B13665D}"/>
                      </a:ext>
                    </a:extLst>
                  </p:cNvPr>
                  <p:cNvGrpSpPr>
                    <a:grpSpLocks/>
                  </p:cNvGrpSpPr>
                  <p:nvPr/>
                </p:nvGrpSpPr>
                <p:grpSpPr bwMode="auto">
                  <a:xfrm flipH="1">
                    <a:off x="17383815" y="15839317"/>
                    <a:ext cx="585059" cy="1454611"/>
                    <a:chOff x="17441760" y="16054559"/>
                    <a:chExt cx="483000" cy="1196013"/>
                  </a:xfrm>
                </p:grpSpPr>
                <p:sp>
                  <p:nvSpPr>
                    <p:cNvPr id="96" name="Arc 95">
                      <a:extLst>
                        <a:ext uri="{FF2B5EF4-FFF2-40B4-BE49-F238E27FC236}">
                          <a16:creationId xmlns:a16="http://schemas.microsoft.com/office/drawing/2014/main" id="{AAA3C554-A1D7-3741-92F4-F0116BF4C829}"/>
                        </a:ext>
                      </a:extLst>
                    </p:cNvPr>
                    <p:cNvSpPr/>
                    <p:nvPr/>
                  </p:nvSpPr>
                  <p:spPr bwMode="auto">
                    <a:xfrm>
                      <a:off x="17442497" y="16054898"/>
                      <a:ext cx="478902" cy="1194376"/>
                    </a:xfrm>
                    <a:prstGeom prst="arc">
                      <a:avLst>
                        <a:gd name="adj1" fmla="val 16200000"/>
                        <a:gd name="adj2" fmla="val 18510562"/>
                      </a:avLst>
                    </a:prstGeom>
                    <a:noFill/>
                    <a:ln w="1905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sp>
                  <p:nvSpPr>
                    <p:cNvPr id="97" name="Arc 96">
                      <a:extLst>
                        <a:ext uri="{FF2B5EF4-FFF2-40B4-BE49-F238E27FC236}">
                          <a16:creationId xmlns:a16="http://schemas.microsoft.com/office/drawing/2014/main" id="{17C05EC9-2E95-4B4C-B5C7-3E0CC5B08672}"/>
                        </a:ext>
                      </a:extLst>
                    </p:cNvPr>
                    <p:cNvSpPr/>
                    <p:nvPr/>
                  </p:nvSpPr>
                  <p:spPr bwMode="auto">
                    <a:xfrm flipH="1">
                      <a:off x="17741409" y="16185484"/>
                      <a:ext cx="183206" cy="608334"/>
                    </a:xfrm>
                    <a:prstGeom prst="arc">
                      <a:avLst>
                        <a:gd name="adj1" fmla="val 16200000"/>
                        <a:gd name="adj2" fmla="val 0"/>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sp>
              <p:nvSpPr>
                <p:cNvPr id="92" name="Arc 91">
                  <a:extLst>
                    <a:ext uri="{FF2B5EF4-FFF2-40B4-BE49-F238E27FC236}">
                      <a16:creationId xmlns:a16="http://schemas.microsoft.com/office/drawing/2014/main" id="{56801639-1F7F-5F4E-BBD8-10EDD92CEE0F}"/>
                    </a:ext>
                  </a:extLst>
                </p:cNvPr>
                <p:cNvSpPr/>
                <p:nvPr/>
              </p:nvSpPr>
              <p:spPr bwMode="auto">
                <a:xfrm flipH="1">
                  <a:off x="17384089" y="15834613"/>
                  <a:ext cx="221917" cy="755360"/>
                </a:xfrm>
                <a:prstGeom prst="arc">
                  <a:avLst>
                    <a:gd name="adj1" fmla="val 16200000"/>
                    <a:gd name="adj2" fmla="val 0"/>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grpSp>
          <p:nvGrpSpPr>
            <p:cNvPr id="64621" name="Groupe 179">
              <a:extLst>
                <a:ext uri="{FF2B5EF4-FFF2-40B4-BE49-F238E27FC236}">
                  <a16:creationId xmlns:a16="http://schemas.microsoft.com/office/drawing/2014/main" id="{5652DDE7-D6CA-6E4C-A3DB-F533E3916F52}"/>
                </a:ext>
              </a:extLst>
            </p:cNvPr>
            <p:cNvGrpSpPr>
              <a:grpSpLocks noChangeAspect="1"/>
            </p:cNvGrpSpPr>
            <p:nvPr/>
          </p:nvGrpSpPr>
          <p:grpSpPr bwMode="auto">
            <a:xfrm>
              <a:off x="6313117" y="1980370"/>
              <a:ext cx="717047" cy="1553513"/>
              <a:chOff x="13553083" y="13419342"/>
              <a:chExt cx="1637782" cy="3531429"/>
            </a:xfrm>
          </p:grpSpPr>
          <p:grpSp>
            <p:nvGrpSpPr>
              <p:cNvPr id="64672" name="Groupe 139">
                <a:extLst>
                  <a:ext uri="{FF2B5EF4-FFF2-40B4-BE49-F238E27FC236}">
                    <a16:creationId xmlns:a16="http://schemas.microsoft.com/office/drawing/2014/main" id="{8C5568F9-F695-C44E-BFB2-72D7C640A0BF}"/>
                  </a:ext>
                </a:extLst>
              </p:cNvPr>
              <p:cNvGrpSpPr>
                <a:grpSpLocks/>
              </p:cNvGrpSpPr>
              <p:nvPr/>
            </p:nvGrpSpPr>
            <p:grpSpPr bwMode="auto">
              <a:xfrm>
                <a:off x="13553083" y="13419342"/>
                <a:ext cx="1637782" cy="1910218"/>
                <a:chOff x="13553083" y="13419342"/>
                <a:chExt cx="1637782" cy="1910218"/>
              </a:xfrm>
            </p:grpSpPr>
            <p:sp>
              <p:nvSpPr>
                <p:cNvPr id="64683" name="Rectangle 232">
                  <a:extLst>
                    <a:ext uri="{FF2B5EF4-FFF2-40B4-BE49-F238E27FC236}">
                      <a16:creationId xmlns:a16="http://schemas.microsoft.com/office/drawing/2014/main" id="{980A0161-7266-D149-9B96-F0FB2264CADA}"/>
                    </a:ext>
                  </a:extLst>
                </p:cNvPr>
                <p:cNvSpPr>
                  <a:spLocks noChangeArrowheads="1"/>
                </p:cNvSpPr>
                <p:nvPr/>
              </p:nvSpPr>
              <p:spPr bwMode="auto">
                <a:xfrm>
                  <a:off x="14274339" y="14307196"/>
                  <a:ext cx="115711" cy="1022364"/>
                </a:xfrm>
                <a:prstGeom prst="rect">
                  <a:avLst/>
                </a:prstGeom>
                <a:solidFill>
                  <a:srgbClr val="964B00"/>
                </a:solidFill>
                <a:ln w="9525">
                  <a:solidFill>
                    <a:schemeClr val="tx1"/>
                  </a:solidFill>
                  <a:round/>
                  <a:headEnd/>
                  <a:tailEnd/>
                </a:ln>
              </p:spPr>
              <p:txBody>
                <a:bodyPr/>
                <a:lstStyle>
                  <a:lvl1pPr defTabSz="8350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350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350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350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350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latin typeface="Calibri Light" panose="020F0502020204030204" pitchFamily="34" charset="0"/>
                  </a:endParaRPr>
                </a:p>
              </p:txBody>
            </p:sp>
            <p:sp>
              <p:nvSpPr>
                <p:cNvPr id="88" name="Nuage 87">
                  <a:extLst>
                    <a:ext uri="{FF2B5EF4-FFF2-40B4-BE49-F238E27FC236}">
                      <a16:creationId xmlns:a16="http://schemas.microsoft.com/office/drawing/2014/main" id="{BAFD1C41-82BE-E84E-8249-1EE3F40EC043}"/>
                    </a:ext>
                  </a:extLst>
                </p:cNvPr>
                <p:cNvSpPr/>
                <p:nvPr/>
              </p:nvSpPr>
              <p:spPr bwMode="auto">
                <a:xfrm>
                  <a:off x="13554277" y="13419342"/>
                  <a:ext cx="1635003" cy="1168673"/>
                </a:xfrm>
                <a:prstGeom prst="cloud">
                  <a:avLst/>
                </a:prstGeom>
                <a:solidFill>
                  <a:srgbClr val="0B8734"/>
                </a:solidFill>
                <a:ln w="9525" cap="flat" cmpd="sng" algn="ctr">
                  <a:solidFill>
                    <a:schemeClr val="tx1"/>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nvGrpSpPr>
              <p:cNvPr id="64673" name="Groupe 176">
                <a:extLst>
                  <a:ext uri="{FF2B5EF4-FFF2-40B4-BE49-F238E27FC236}">
                    <a16:creationId xmlns:a16="http://schemas.microsoft.com/office/drawing/2014/main" id="{23AA28C5-B8B8-1A45-BB48-63B15E21D57C}"/>
                  </a:ext>
                </a:extLst>
              </p:cNvPr>
              <p:cNvGrpSpPr>
                <a:grpSpLocks/>
              </p:cNvGrpSpPr>
              <p:nvPr/>
            </p:nvGrpSpPr>
            <p:grpSpPr bwMode="auto">
              <a:xfrm>
                <a:off x="14002391" y="13762213"/>
                <a:ext cx="760900" cy="3188558"/>
                <a:chOff x="17203660" y="13689187"/>
                <a:chExt cx="760900" cy="3188558"/>
              </a:xfrm>
            </p:grpSpPr>
            <p:grpSp>
              <p:nvGrpSpPr>
                <p:cNvPr id="64674" name="Groupe 155">
                  <a:extLst>
                    <a:ext uri="{FF2B5EF4-FFF2-40B4-BE49-F238E27FC236}">
                      <a16:creationId xmlns:a16="http://schemas.microsoft.com/office/drawing/2014/main" id="{442977A5-E3F8-1847-A6BF-4C6BFEF38A48}"/>
                    </a:ext>
                  </a:extLst>
                </p:cNvPr>
                <p:cNvGrpSpPr>
                  <a:grpSpLocks/>
                </p:cNvGrpSpPr>
                <p:nvPr/>
              </p:nvGrpSpPr>
              <p:grpSpPr bwMode="auto">
                <a:xfrm>
                  <a:off x="17203660" y="13689187"/>
                  <a:ext cx="760900" cy="3188558"/>
                  <a:chOff x="17382653" y="14333458"/>
                  <a:chExt cx="760900" cy="3188558"/>
                </a:xfrm>
              </p:grpSpPr>
              <p:sp>
                <p:nvSpPr>
                  <p:cNvPr id="64676" name="Arc 234">
                    <a:extLst>
                      <a:ext uri="{FF2B5EF4-FFF2-40B4-BE49-F238E27FC236}">
                        <a16:creationId xmlns:a16="http://schemas.microsoft.com/office/drawing/2014/main" id="{57CFC269-292D-514E-8538-D34C6357F3D5}"/>
                      </a:ext>
                    </a:extLst>
                  </p:cNvPr>
                  <p:cNvSpPr>
                    <a:spLocks noChangeArrowheads="1"/>
                  </p:cNvSpPr>
                  <p:nvPr/>
                </p:nvSpPr>
                <p:spPr bwMode="auto">
                  <a:xfrm flipV="1">
                    <a:off x="17551640" y="14333458"/>
                    <a:ext cx="210389" cy="2739381"/>
                  </a:xfrm>
                  <a:custGeom>
                    <a:avLst/>
                    <a:gdLst>
                      <a:gd name="T0" fmla="*/ 2147483647 w 183503"/>
                      <a:gd name="T1" fmla="*/ 0 h 2739386"/>
                      <a:gd name="T2" fmla="*/ 2147483647 w 183503"/>
                      <a:gd name="T3" fmla="*/ 1369547 h 2739386"/>
                      <a:gd name="T4" fmla="*/ 2147483647 w 183503"/>
                      <a:gd name="T5" fmla="*/ 1369547 h 2739386"/>
                      <a:gd name="T6" fmla="*/ 11796480 60000 65536"/>
                      <a:gd name="T7" fmla="*/ 11796480 60000 65536"/>
                      <a:gd name="T8" fmla="*/ 5898240 60000 65536"/>
                      <a:gd name="T9" fmla="*/ 91753 w 183503"/>
                      <a:gd name="T10" fmla="*/ 0 h 2739386"/>
                      <a:gd name="T11" fmla="*/ 183503 w 183503"/>
                      <a:gd name="T12" fmla="*/ 1369694 h 2739386"/>
                    </a:gdLst>
                    <a:ahLst/>
                    <a:cxnLst>
                      <a:cxn ang="T6">
                        <a:pos x="T0" y="T1"/>
                      </a:cxn>
                      <a:cxn ang="T7">
                        <a:pos x="T2" y="T3"/>
                      </a:cxn>
                      <a:cxn ang="T8">
                        <a:pos x="T4" y="T5"/>
                      </a:cxn>
                    </a:cxnLst>
                    <a:rect l="T9" t="T10" r="T11" b="T12"/>
                    <a:pathLst>
                      <a:path w="183503" h="2739386" stroke="0">
                        <a:moveTo>
                          <a:pt x="91753" y="0"/>
                        </a:moveTo>
                        <a:lnTo>
                          <a:pt x="91752" y="0"/>
                        </a:lnTo>
                        <a:cubicBezTo>
                          <a:pt x="142425" y="16"/>
                          <a:pt x="183503" y="613244"/>
                          <a:pt x="183503" y="1369693"/>
                        </a:cubicBezTo>
                        <a:lnTo>
                          <a:pt x="91752" y="1369693"/>
                        </a:lnTo>
                        <a:lnTo>
                          <a:pt x="91753" y="0"/>
                        </a:lnTo>
                        <a:close/>
                      </a:path>
                      <a:path w="183503" h="2739386" fill="none">
                        <a:moveTo>
                          <a:pt x="91753" y="0"/>
                        </a:moveTo>
                        <a:lnTo>
                          <a:pt x="91752" y="0"/>
                        </a:lnTo>
                        <a:cubicBezTo>
                          <a:pt x="142425" y="16"/>
                          <a:pt x="183503" y="613244"/>
                          <a:pt x="183503" y="1369693"/>
                        </a:cubicBezTo>
                      </a:path>
                    </a:pathLst>
                  </a:custGeom>
                  <a:solidFill>
                    <a:srgbClr val="964B00"/>
                  </a:solidFill>
                  <a:ln w="9525">
                    <a:solidFill>
                      <a:srgbClr val="964B00"/>
                    </a:solidFill>
                    <a:round/>
                    <a:headEnd/>
                    <a:tailEnd/>
                  </a:ln>
                </p:spPr>
                <p:txBody>
                  <a:bodyPr rot="10800000"/>
                  <a:lstStyle/>
                  <a:p>
                    <a:endParaRPr lang="en-US" sz="2700" dirty="0">
                      <a:latin typeface="Calibri Light" panose="020F0502020204030204" pitchFamily="34" charset="0"/>
                    </a:endParaRPr>
                  </a:p>
                </p:txBody>
              </p:sp>
              <p:grpSp>
                <p:nvGrpSpPr>
                  <p:cNvPr id="64677" name="Groupe 150">
                    <a:extLst>
                      <a:ext uri="{FF2B5EF4-FFF2-40B4-BE49-F238E27FC236}">
                        <a16:creationId xmlns:a16="http://schemas.microsoft.com/office/drawing/2014/main" id="{62B5E89C-8A7D-DD4C-BE4C-52D7E3FFDB01}"/>
                      </a:ext>
                    </a:extLst>
                  </p:cNvPr>
                  <p:cNvGrpSpPr>
                    <a:grpSpLocks/>
                  </p:cNvGrpSpPr>
                  <p:nvPr/>
                </p:nvGrpSpPr>
                <p:grpSpPr bwMode="auto">
                  <a:xfrm>
                    <a:off x="17418871" y="16026783"/>
                    <a:ext cx="724682" cy="1495233"/>
                    <a:chOff x="17501912" y="15896158"/>
                    <a:chExt cx="532421" cy="1495233"/>
                  </a:xfrm>
                </p:grpSpPr>
                <p:sp>
                  <p:nvSpPr>
                    <p:cNvPr id="85" name="Arc 84">
                      <a:extLst>
                        <a:ext uri="{FF2B5EF4-FFF2-40B4-BE49-F238E27FC236}">
                          <a16:creationId xmlns:a16="http://schemas.microsoft.com/office/drawing/2014/main" id="{340F5D28-E0E2-214C-8ED4-0AC8B41DD79F}"/>
                        </a:ext>
                      </a:extLst>
                    </p:cNvPr>
                    <p:cNvSpPr/>
                    <p:nvPr/>
                  </p:nvSpPr>
                  <p:spPr bwMode="auto">
                    <a:xfrm>
                      <a:off x="17502982" y="15746429"/>
                      <a:ext cx="444802" cy="1644799"/>
                    </a:xfrm>
                    <a:prstGeom prst="arc">
                      <a:avLst>
                        <a:gd name="adj1" fmla="val 16200004"/>
                        <a:gd name="adj2" fmla="val 0"/>
                      </a:avLst>
                    </a:prstGeom>
                    <a:noFill/>
                    <a:ln w="1905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sp>
                  <p:nvSpPr>
                    <p:cNvPr id="86" name="Arc 85">
                      <a:extLst>
                        <a:ext uri="{FF2B5EF4-FFF2-40B4-BE49-F238E27FC236}">
                          <a16:creationId xmlns:a16="http://schemas.microsoft.com/office/drawing/2014/main" id="{5002550B-9893-8F4E-A266-7117BE7B03B7}"/>
                        </a:ext>
                      </a:extLst>
                    </p:cNvPr>
                    <p:cNvSpPr/>
                    <p:nvPr/>
                  </p:nvSpPr>
                  <p:spPr bwMode="auto">
                    <a:xfrm flipH="1">
                      <a:off x="17825264" y="16301909"/>
                      <a:ext cx="207752" cy="523018"/>
                    </a:xfrm>
                    <a:prstGeom prst="arc">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nvGrpSpPr>
                  <p:cNvPr id="64678" name="Groupe 151">
                    <a:extLst>
                      <a:ext uri="{FF2B5EF4-FFF2-40B4-BE49-F238E27FC236}">
                        <a16:creationId xmlns:a16="http://schemas.microsoft.com/office/drawing/2014/main" id="{DFC779E0-1DE9-5148-ABE8-3FE9D83FBBA6}"/>
                      </a:ext>
                    </a:extLst>
                  </p:cNvPr>
                  <p:cNvGrpSpPr>
                    <a:grpSpLocks/>
                  </p:cNvGrpSpPr>
                  <p:nvPr/>
                </p:nvGrpSpPr>
                <p:grpSpPr bwMode="auto">
                  <a:xfrm flipH="1">
                    <a:off x="17382653" y="15814047"/>
                    <a:ext cx="565254" cy="1464844"/>
                    <a:chOff x="17459038" y="16033785"/>
                    <a:chExt cx="466649" cy="1204427"/>
                  </a:xfrm>
                </p:grpSpPr>
                <p:sp>
                  <p:nvSpPr>
                    <p:cNvPr id="83" name="Arc 82">
                      <a:extLst>
                        <a:ext uri="{FF2B5EF4-FFF2-40B4-BE49-F238E27FC236}">
                          <a16:creationId xmlns:a16="http://schemas.microsoft.com/office/drawing/2014/main" id="{D8F5EEF8-E9FF-2046-9EE6-EC31CD601AD2}"/>
                        </a:ext>
                      </a:extLst>
                    </p:cNvPr>
                    <p:cNvSpPr/>
                    <p:nvPr/>
                  </p:nvSpPr>
                  <p:spPr bwMode="auto">
                    <a:xfrm>
                      <a:off x="17475579" y="15910611"/>
                      <a:ext cx="442947" cy="1328664"/>
                    </a:xfrm>
                    <a:prstGeom prst="arc">
                      <a:avLst>
                        <a:gd name="adj1" fmla="val 16200000"/>
                        <a:gd name="adj2" fmla="val 18510562"/>
                      </a:avLst>
                    </a:prstGeom>
                    <a:noFill/>
                    <a:ln w="1905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sp>
                  <p:nvSpPr>
                    <p:cNvPr id="84" name="Arc 83">
                      <a:extLst>
                        <a:ext uri="{FF2B5EF4-FFF2-40B4-BE49-F238E27FC236}">
                          <a16:creationId xmlns:a16="http://schemas.microsoft.com/office/drawing/2014/main" id="{553E663A-5BAC-EF49-9688-297BC176A9A2}"/>
                        </a:ext>
                      </a:extLst>
                    </p:cNvPr>
                    <p:cNvSpPr/>
                    <p:nvPr/>
                  </p:nvSpPr>
                  <p:spPr bwMode="auto">
                    <a:xfrm flipH="1">
                      <a:off x="17747933" y="16162700"/>
                      <a:ext cx="176579" cy="619847"/>
                    </a:xfrm>
                    <a:prstGeom prst="arc">
                      <a:avLst>
                        <a:gd name="adj1" fmla="val 16200000"/>
                        <a:gd name="adj2" fmla="val 0"/>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sp>
              <p:nvSpPr>
                <p:cNvPr id="79" name="Arc 78">
                  <a:extLst>
                    <a:ext uri="{FF2B5EF4-FFF2-40B4-BE49-F238E27FC236}">
                      <a16:creationId xmlns:a16="http://schemas.microsoft.com/office/drawing/2014/main" id="{EB2A75E6-2916-E743-991D-FE227569B6DF}"/>
                    </a:ext>
                  </a:extLst>
                </p:cNvPr>
                <p:cNvSpPr/>
                <p:nvPr/>
              </p:nvSpPr>
              <p:spPr bwMode="auto">
                <a:xfrm flipH="1">
                  <a:off x="17375470" y="15838761"/>
                  <a:ext cx="217517" cy="753867"/>
                </a:xfrm>
                <a:prstGeom prst="arc">
                  <a:avLst>
                    <a:gd name="adj1" fmla="val 16200000"/>
                    <a:gd name="adj2" fmla="val 0"/>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sp>
          <p:nvSpPr>
            <p:cNvPr id="26" name="Rectangle 170">
              <a:extLst>
                <a:ext uri="{FF2B5EF4-FFF2-40B4-BE49-F238E27FC236}">
                  <a16:creationId xmlns:a16="http://schemas.microsoft.com/office/drawing/2014/main" id="{5556549D-EF7D-674C-89AB-2B81CD92FB31}"/>
                </a:ext>
              </a:extLst>
            </p:cNvPr>
            <p:cNvSpPr/>
            <p:nvPr/>
          </p:nvSpPr>
          <p:spPr bwMode="auto">
            <a:xfrm>
              <a:off x="5704152" y="3644884"/>
              <a:ext cx="1253894" cy="38241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dirty="0">
                <a:latin typeface="Calibri Light" panose="020F0302020204030204" pitchFamily="34" charset="0"/>
                <a:cs typeface="Calibri Light" panose="020F0302020204030204" pitchFamily="34" charset="0"/>
              </a:endParaRPr>
            </a:p>
          </p:txBody>
        </p:sp>
        <p:sp>
          <p:nvSpPr>
            <p:cNvPr id="27" name="Forme libre 26">
              <a:extLst>
                <a:ext uri="{FF2B5EF4-FFF2-40B4-BE49-F238E27FC236}">
                  <a16:creationId xmlns:a16="http://schemas.microsoft.com/office/drawing/2014/main" id="{F6F51884-8252-6E49-BDB3-45535EC387A0}"/>
                </a:ext>
              </a:extLst>
            </p:cNvPr>
            <p:cNvSpPr/>
            <p:nvPr/>
          </p:nvSpPr>
          <p:spPr>
            <a:xfrm rot="1177781">
              <a:off x="5708913" y="3451299"/>
              <a:ext cx="328552" cy="209453"/>
            </a:xfrm>
            <a:custGeom>
              <a:avLst/>
              <a:gdLst>
                <a:gd name="connsiteX0" fmla="*/ 171450 w 329300"/>
                <a:gd name="connsiteY0" fmla="*/ 19050 h 209550"/>
                <a:gd name="connsiteX1" fmla="*/ 104775 w 329300"/>
                <a:gd name="connsiteY1" fmla="*/ 66675 h 209550"/>
                <a:gd name="connsiteX2" fmla="*/ 66675 w 329300"/>
                <a:gd name="connsiteY2" fmla="*/ 85725 h 209550"/>
                <a:gd name="connsiteX3" fmla="*/ 0 w 329300"/>
                <a:gd name="connsiteY3" fmla="*/ 133350 h 209550"/>
                <a:gd name="connsiteX4" fmla="*/ 76200 w 329300"/>
                <a:gd name="connsiteY4" fmla="*/ 209550 h 209550"/>
                <a:gd name="connsiteX5" fmla="*/ 180975 w 329300"/>
                <a:gd name="connsiteY5" fmla="*/ 200025 h 209550"/>
                <a:gd name="connsiteX6" fmla="*/ 219075 w 329300"/>
                <a:gd name="connsiteY6" fmla="*/ 180975 h 209550"/>
                <a:gd name="connsiteX7" fmla="*/ 314325 w 329300"/>
                <a:gd name="connsiteY7" fmla="*/ 161925 h 209550"/>
                <a:gd name="connsiteX8" fmla="*/ 295275 w 329300"/>
                <a:gd name="connsiteY8" fmla="*/ 9525 h 209550"/>
                <a:gd name="connsiteX9" fmla="*/ 257175 w 329300"/>
                <a:gd name="connsiteY9" fmla="*/ 0 h 209550"/>
                <a:gd name="connsiteX10" fmla="*/ 209550 w 329300"/>
                <a:gd name="connsiteY10" fmla="*/ 19050 h 209550"/>
                <a:gd name="connsiteX11" fmla="*/ 171450 w 329300"/>
                <a:gd name="connsiteY11" fmla="*/ 28575 h 209550"/>
                <a:gd name="connsiteX12" fmla="*/ 123825 w 329300"/>
                <a:gd name="connsiteY12" fmla="*/ 4762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300" h="209550">
                  <a:moveTo>
                    <a:pt x="171450" y="19050"/>
                  </a:moveTo>
                  <a:cubicBezTo>
                    <a:pt x="47630" y="68578"/>
                    <a:pt x="177208" y="6314"/>
                    <a:pt x="104775" y="66675"/>
                  </a:cubicBezTo>
                  <a:cubicBezTo>
                    <a:pt x="93867" y="75765"/>
                    <a:pt x="79003" y="78680"/>
                    <a:pt x="66675" y="85725"/>
                  </a:cubicBezTo>
                  <a:cubicBezTo>
                    <a:pt x="47176" y="96867"/>
                    <a:pt x="16355" y="121084"/>
                    <a:pt x="0" y="133350"/>
                  </a:cubicBezTo>
                  <a:cubicBezTo>
                    <a:pt x="45976" y="202314"/>
                    <a:pt x="17622" y="180261"/>
                    <a:pt x="76200" y="209550"/>
                  </a:cubicBezTo>
                  <a:cubicBezTo>
                    <a:pt x="111125" y="206375"/>
                    <a:pt x="146587" y="206903"/>
                    <a:pt x="180975" y="200025"/>
                  </a:cubicBezTo>
                  <a:cubicBezTo>
                    <a:pt x="194898" y="197240"/>
                    <a:pt x="205780" y="185961"/>
                    <a:pt x="219075" y="180975"/>
                  </a:cubicBezTo>
                  <a:cubicBezTo>
                    <a:pt x="241809" y="172450"/>
                    <a:pt x="294572" y="165217"/>
                    <a:pt x="314325" y="161925"/>
                  </a:cubicBezTo>
                  <a:cubicBezTo>
                    <a:pt x="333835" y="103395"/>
                    <a:pt x="340496" y="99967"/>
                    <a:pt x="295275" y="9525"/>
                  </a:cubicBezTo>
                  <a:cubicBezTo>
                    <a:pt x="289421" y="-2184"/>
                    <a:pt x="269875" y="3175"/>
                    <a:pt x="257175" y="0"/>
                  </a:cubicBezTo>
                  <a:cubicBezTo>
                    <a:pt x="241300" y="6350"/>
                    <a:pt x="225770" y="13643"/>
                    <a:pt x="209550" y="19050"/>
                  </a:cubicBezTo>
                  <a:cubicBezTo>
                    <a:pt x="197131" y="23190"/>
                    <a:pt x="184037" y="24979"/>
                    <a:pt x="171450" y="28575"/>
                  </a:cubicBezTo>
                  <a:cubicBezTo>
                    <a:pt x="143987" y="36422"/>
                    <a:pt x="146307" y="36384"/>
                    <a:pt x="123825" y="47625"/>
                  </a:cubicBezTo>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28" name="Forme libre 27">
              <a:extLst>
                <a:ext uri="{FF2B5EF4-FFF2-40B4-BE49-F238E27FC236}">
                  <a16:creationId xmlns:a16="http://schemas.microsoft.com/office/drawing/2014/main" id="{F3D16A22-EE66-1940-B7A3-BC1673204FC2}"/>
                </a:ext>
              </a:extLst>
            </p:cNvPr>
            <p:cNvSpPr/>
            <p:nvPr/>
          </p:nvSpPr>
          <p:spPr>
            <a:xfrm>
              <a:off x="6286656" y="3467167"/>
              <a:ext cx="412674" cy="177718"/>
            </a:xfrm>
            <a:custGeom>
              <a:avLst/>
              <a:gdLst>
                <a:gd name="connsiteX0" fmla="*/ 235544 w 413934"/>
                <a:gd name="connsiteY0" fmla="*/ 25853 h 178253"/>
                <a:gd name="connsiteX1" fmla="*/ 197444 w 413934"/>
                <a:gd name="connsiteY1" fmla="*/ 453 h 178253"/>
                <a:gd name="connsiteX2" fmla="*/ 178394 w 413934"/>
                <a:gd name="connsiteY2" fmla="*/ 6803 h 178253"/>
                <a:gd name="connsiteX3" fmla="*/ 152994 w 413934"/>
                <a:gd name="connsiteY3" fmla="*/ 19503 h 178253"/>
                <a:gd name="connsiteX4" fmla="*/ 95844 w 413934"/>
                <a:gd name="connsiteY4" fmla="*/ 51253 h 178253"/>
                <a:gd name="connsiteX5" fmla="*/ 51394 w 413934"/>
                <a:gd name="connsiteY5" fmla="*/ 63953 h 178253"/>
                <a:gd name="connsiteX6" fmla="*/ 32344 w 413934"/>
                <a:gd name="connsiteY6" fmla="*/ 70303 h 178253"/>
                <a:gd name="connsiteX7" fmla="*/ 594 w 413934"/>
                <a:gd name="connsiteY7" fmla="*/ 108403 h 178253"/>
                <a:gd name="connsiteX8" fmla="*/ 19644 w 413934"/>
                <a:gd name="connsiteY8" fmla="*/ 133803 h 178253"/>
                <a:gd name="connsiteX9" fmla="*/ 64094 w 413934"/>
                <a:gd name="connsiteY9" fmla="*/ 171903 h 178253"/>
                <a:gd name="connsiteX10" fmla="*/ 89494 w 413934"/>
                <a:gd name="connsiteY10" fmla="*/ 178253 h 178253"/>
                <a:gd name="connsiteX11" fmla="*/ 400644 w 413934"/>
                <a:gd name="connsiteY11" fmla="*/ 171903 h 178253"/>
                <a:gd name="connsiteX12" fmla="*/ 413344 w 413934"/>
                <a:gd name="connsiteY12" fmla="*/ 152853 h 178253"/>
                <a:gd name="connsiteX13" fmla="*/ 406994 w 413934"/>
                <a:gd name="connsiteY13" fmla="*/ 89353 h 178253"/>
                <a:gd name="connsiteX14" fmla="*/ 381594 w 413934"/>
                <a:gd name="connsiteY14" fmla="*/ 51253 h 178253"/>
                <a:gd name="connsiteX15" fmla="*/ 349844 w 413934"/>
                <a:gd name="connsiteY15" fmla="*/ 6803 h 178253"/>
                <a:gd name="connsiteX16" fmla="*/ 229194 w 413934"/>
                <a:gd name="connsiteY16" fmla="*/ 13153 h 178253"/>
                <a:gd name="connsiteX17" fmla="*/ 235544 w 413934"/>
                <a:gd name="connsiteY17" fmla="*/ 25853 h 17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3934" h="178253">
                  <a:moveTo>
                    <a:pt x="235544" y="25853"/>
                  </a:moveTo>
                  <a:cubicBezTo>
                    <a:pt x="230252" y="23736"/>
                    <a:pt x="211924" y="5280"/>
                    <a:pt x="197444" y="453"/>
                  </a:cubicBezTo>
                  <a:cubicBezTo>
                    <a:pt x="191094" y="-1664"/>
                    <a:pt x="184546" y="4166"/>
                    <a:pt x="178394" y="6803"/>
                  </a:cubicBezTo>
                  <a:cubicBezTo>
                    <a:pt x="169693" y="10532"/>
                    <a:pt x="161269" y="14906"/>
                    <a:pt x="152994" y="19503"/>
                  </a:cubicBezTo>
                  <a:cubicBezTo>
                    <a:pt x="125898" y="34556"/>
                    <a:pt x="122488" y="39834"/>
                    <a:pt x="95844" y="51253"/>
                  </a:cubicBezTo>
                  <a:cubicBezTo>
                    <a:pt x="80619" y="57778"/>
                    <a:pt x="67506" y="59350"/>
                    <a:pt x="51394" y="63953"/>
                  </a:cubicBezTo>
                  <a:cubicBezTo>
                    <a:pt x="44958" y="65792"/>
                    <a:pt x="38694" y="68186"/>
                    <a:pt x="32344" y="70303"/>
                  </a:cubicBezTo>
                  <a:cubicBezTo>
                    <a:pt x="25038" y="75783"/>
                    <a:pt x="-4540" y="90436"/>
                    <a:pt x="594" y="108403"/>
                  </a:cubicBezTo>
                  <a:cubicBezTo>
                    <a:pt x="3501" y="118579"/>
                    <a:pt x="12756" y="125768"/>
                    <a:pt x="19644" y="133803"/>
                  </a:cubicBezTo>
                  <a:cubicBezTo>
                    <a:pt x="29176" y="144924"/>
                    <a:pt x="51546" y="165629"/>
                    <a:pt x="64094" y="171903"/>
                  </a:cubicBezTo>
                  <a:cubicBezTo>
                    <a:pt x="71900" y="175806"/>
                    <a:pt x="81027" y="176136"/>
                    <a:pt x="89494" y="178253"/>
                  </a:cubicBezTo>
                  <a:cubicBezTo>
                    <a:pt x="193211" y="176136"/>
                    <a:pt x="297223" y="180014"/>
                    <a:pt x="400644" y="171903"/>
                  </a:cubicBezTo>
                  <a:cubicBezTo>
                    <a:pt x="408252" y="171306"/>
                    <a:pt x="412759" y="160462"/>
                    <a:pt x="413344" y="152853"/>
                  </a:cubicBezTo>
                  <a:cubicBezTo>
                    <a:pt x="414976" y="131643"/>
                    <a:pt x="413339" y="109657"/>
                    <a:pt x="406994" y="89353"/>
                  </a:cubicBezTo>
                  <a:cubicBezTo>
                    <a:pt x="402441" y="74784"/>
                    <a:pt x="386421" y="65733"/>
                    <a:pt x="381594" y="51253"/>
                  </a:cubicBezTo>
                  <a:cubicBezTo>
                    <a:pt x="366777" y="6803"/>
                    <a:pt x="381594" y="17386"/>
                    <a:pt x="349844" y="6803"/>
                  </a:cubicBezTo>
                  <a:cubicBezTo>
                    <a:pt x="309627" y="8920"/>
                    <a:pt x="268755" y="5618"/>
                    <a:pt x="229194" y="13153"/>
                  </a:cubicBezTo>
                  <a:cubicBezTo>
                    <a:pt x="221697" y="14581"/>
                    <a:pt x="240836" y="27970"/>
                    <a:pt x="235544" y="25853"/>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29" name="Forme libre 28">
              <a:extLst>
                <a:ext uri="{FF2B5EF4-FFF2-40B4-BE49-F238E27FC236}">
                  <a16:creationId xmlns:a16="http://schemas.microsoft.com/office/drawing/2014/main" id="{EAC9DBC5-2CA9-8849-9A32-67251FC48348}"/>
                </a:ext>
              </a:extLst>
            </p:cNvPr>
            <p:cNvSpPr/>
            <p:nvPr/>
          </p:nvSpPr>
          <p:spPr>
            <a:xfrm rot="1169006">
              <a:off x="6692982" y="3471928"/>
              <a:ext cx="263476" cy="172957"/>
            </a:xfrm>
            <a:custGeom>
              <a:avLst/>
              <a:gdLst>
                <a:gd name="connsiteX0" fmla="*/ 107950 w 263419"/>
                <a:gd name="connsiteY0" fmla="*/ 7598 h 172698"/>
                <a:gd name="connsiteX1" fmla="*/ 12700 w 263419"/>
                <a:gd name="connsiteY1" fmla="*/ 32998 h 172698"/>
                <a:gd name="connsiteX2" fmla="*/ 0 w 263419"/>
                <a:gd name="connsiteY2" fmla="*/ 52048 h 172698"/>
                <a:gd name="connsiteX3" fmla="*/ 19050 w 263419"/>
                <a:gd name="connsiteY3" fmla="*/ 90148 h 172698"/>
                <a:gd name="connsiteX4" fmla="*/ 25400 w 263419"/>
                <a:gd name="connsiteY4" fmla="*/ 109198 h 172698"/>
                <a:gd name="connsiteX5" fmla="*/ 31750 w 263419"/>
                <a:gd name="connsiteY5" fmla="*/ 134598 h 172698"/>
                <a:gd name="connsiteX6" fmla="*/ 57150 w 263419"/>
                <a:gd name="connsiteY6" fmla="*/ 172698 h 172698"/>
                <a:gd name="connsiteX7" fmla="*/ 146050 w 263419"/>
                <a:gd name="connsiteY7" fmla="*/ 166348 h 172698"/>
                <a:gd name="connsiteX8" fmla="*/ 171450 w 263419"/>
                <a:gd name="connsiteY8" fmla="*/ 153648 h 172698"/>
                <a:gd name="connsiteX9" fmla="*/ 203200 w 263419"/>
                <a:gd name="connsiteY9" fmla="*/ 147298 h 172698"/>
                <a:gd name="connsiteX10" fmla="*/ 222250 w 263419"/>
                <a:gd name="connsiteY10" fmla="*/ 134598 h 172698"/>
                <a:gd name="connsiteX11" fmla="*/ 260350 w 263419"/>
                <a:gd name="connsiteY11" fmla="*/ 128248 h 172698"/>
                <a:gd name="connsiteX12" fmla="*/ 254000 w 263419"/>
                <a:gd name="connsiteY12" fmla="*/ 71098 h 172698"/>
                <a:gd name="connsiteX13" fmla="*/ 247650 w 263419"/>
                <a:gd name="connsiteY13" fmla="*/ 52048 h 172698"/>
                <a:gd name="connsiteX14" fmla="*/ 203200 w 263419"/>
                <a:gd name="connsiteY14" fmla="*/ 1248 h 172698"/>
                <a:gd name="connsiteX15" fmla="*/ 107950 w 263419"/>
                <a:gd name="connsiteY15" fmla="*/ 7598 h 17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419" h="172698">
                  <a:moveTo>
                    <a:pt x="107950" y="7598"/>
                  </a:moveTo>
                  <a:cubicBezTo>
                    <a:pt x="76200" y="12890"/>
                    <a:pt x="43133" y="-3521"/>
                    <a:pt x="12700" y="32998"/>
                  </a:cubicBezTo>
                  <a:cubicBezTo>
                    <a:pt x="7814" y="38861"/>
                    <a:pt x="4233" y="45698"/>
                    <a:pt x="0" y="52048"/>
                  </a:cubicBezTo>
                  <a:cubicBezTo>
                    <a:pt x="15961" y="99931"/>
                    <a:pt x="-5569" y="40909"/>
                    <a:pt x="19050" y="90148"/>
                  </a:cubicBezTo>
                  <a:cubicBezTo>
                    <a:pt x="22043" y="96135"/>
                    <a:pt x="23561" y="102762"/>
                    <a:pt x="25400" y="109198"/>
                  </a:cubicBezTo>
                  <a:cubicBezTo>
                    <a:pt x="27798" y="117589"/>
                    <a:pt x="27847" y="126792"/>
                    <a:pt x="31750" y="134598"/>
                  </a:cubicBezTo>
                  <a:cubicBezTo>
                    <a:pt x="38576" y="148250"/>
                    <a:pt x="57150" y="172698"/>
                    <a:pt x="57150" y="172698"/>
                  </a:cubicBezTo>
                  <a:cubicBezTo>
                    <a:pt x="86783" y="170581"/>
                    <a:pt x="116745" y="171232"/>
                    <a:pt x="146050" y="166348"/>
                  </a:cubicBezTo>
                  <a:cubicBezTo>
                    <a:pt x="155387" y="164792"/>
                    <a:pt x="162470" y="156641"/>
                    <a:pt x="171450" y="153648"/>
                  </a:cubicBezTo>
                  <a:cubicBezTo>
                    <a:pt x="181689" y="150235"/>
                    <a:pt x="192617" y="149415"/>
                    <a:pt x="203200" y="147298"/>
                  </a:cubicBezTo>
                  <a:cubicBezTo>
                    <a:pt x="209550" y="143065"/>
                    <a:pt x="215010" y="137011"/>
                    <a:pt x="222250" y="134598"/>
                  </a:cubicBezTo>
                  <a:cubicBezTo>
                    <a:pt x="234464" y="130527"/>
                    <a:pt x="254592" y="139764"/>
                    <a:pt x="260350" y="128248"/>
                  </a:cubicBezTo>
                  <a:cubicBezTo>
                    <a:pt x="268922" y="111104"/>
                    <a:pt x="257151" y="90004"/>
                    <a:pt x="254000" y="71098"/>
                  </a:cubicBezTo>
                  <a:cubicBezTo>
                    <a:pt x="252900" y="64496"/>
                    <a:pt x="250901" y="57899"/>
                    <a:pt x="247650" y="52048"/>
                  </a:cubicBezTo>
                  <a:cubicBezTo>
                    <a:pt x="244298" y="46014"/>
                    <a:pt x="221810" y="3207"/>
                    <a:pt x="203200" y="1248"/>
                  </a:cubicBezTo>
                  <a:cubicBezTo>
                    <a:pt x="169519" y="-2297"/>
                    <a:pt x="139700" y="2306"/>
                    <a:pt x="107950" y="7598"/>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30" name="Forme libre 29">
              <a:extLst>
                <a:ext uri="{FF2B5EF4-FFF2-40B4-BE49-F238E27FC236}">
                  <a16:creationId xmlns:a16="http://schemas.microsoft.com/office/drawing/2014/main" id="{88071EDA-5862-F243-81F4-8FDF2C7B7B7C}"/>
                </a:ext>
              </a:extLst>
            </p:cNvPr>
            <p:cNvSpPr/>
            <p:nvPr/>
          </p:nvSpPr>
          <p:spPr>
            <a:xfrm>
              <a:off x="6266023" y="3487795"/>
              <a:ext cx="263476" cy="172957"/>
            </a:xfrm>
            <a:custGeom>
              <a:avLst/>
              <a:gdLst>
                <a:gd name="connsiteX0" fmla="*/ 107950 w 263419"/>
                <a:gd name="connsiteY0" fmla="*/ 7598 h 172698"/>
                <a:gd name="connsiteX1" fmla="*/ 12700 w 263419"/>
                <a:gd name="connsiteY1" fmla="*/ 32998 h 172698"/>
                <a:gd name="connsiteX2" fmla="*/ 0 w 263419"/>
                <a:gd name="connsiteY2" fmla="*/ 52048 h 172698"/>
                <a:gd name="connsiteX3" fmla="*/ 19050 w 263419"/>
                <a:gd name="connsiteY3" fmla="*/ 90148 h 172698"/>
                <a:gd name="connsiteX4" fmla="*/ 25400 w 263419"/>
                <a:gd name="connsiteY4" fmla="*/ 109198 h 172698"/>
                <a:gd name="connsiteX5" fmla="*/ 31750 w 263419"/>
                <a:gd name="connsiteY5" fmla="*/ 134598 h 172698"/>
                <a:gd name="connsiteX6" fmla="*/ 57150 w 263419"/>
                <a:gd name="connsiteY6" fmla="*/ 172698 h 172698"/>
                <a:gd name="connsiteX7" fmla="*/ 146050 w 263419"/>
                <a:gd name="connsiteY7" fmla="*/ 166348 h 172698"/>
                <a:gd name="connsiteX8" fmla="*/ 171450 w 263419"/>
                <a:gd name="connsiteY8" fmla="*/ 153648 h 172698"/>
                <a:gd name="connsiteX9" fmla="*/ 203200 w 263419"/>
                <a:gd name="connsiteY9" fmla="*/ 147298 h 172698"/>
                <a:gd name="connsiteX10" fmla="*/ 222250 w 263419"/>
                <a:gd name="connsiteY10" fmla="*/ 134598 h 172698"/>
                <a:gd name="connsiteX11" fmla="*/ 260350 w 263419"/>
                <a:gd name="connsiteY11" fmla="*/ 128248 h 172698"/>
                <a:gd name="connsiteX12" fmla="*/ 254000 w 263419"/>
                <a:gd name="connsiteY12" fmla="*/ 71098 h 172698"/>
                <a:gd name="connsiteX13" fmla="*/ 247650 w 263419"/>
                <a:gd name="connsiteY13" fmla="*/ 52048 h 172698"/>
                <a:gd name="connsiteX14" fmla="*/ 203200 w 263419"/>
                <a:gd name="connsiteY14" fmla="*/ 1248 h 172698"/>
                <a:gd name="connsiteX15" fmla="*/ 107950 w 263419"/>
                <a:gd name="connsiteY15" fmla="*/ 7598 h 17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419" h="172698">
                  <a:moveTo>
                    <a:pt x="107950" y="7598"/>
                  </a:moveTo>
                  <a:cubicBezTo>
                    <a:pt x="76200" y="12890"/>
                    <a:pt x="43133" y="-3521"/>
                    <a:pt x="12700" y="32998"/>
                  </a:cubicBezTo>
                  <a:cubicBezTo>
                    <a:pt x="7814" y="38861"/>
                    <a:pt x="4233" y="45698"/>
                    <a:pt x="0" y="52048"/>
                  </a:cubicBezTo>
                  <a:cubicBezTo>
                    <a:pt x="15961" y="99931"/>
                    <a:pt x="-5569" y="40909"/>
                    <a:pt x="19050" y="90148"/>
                  </a:cubicBezTo>
                  <a:cubicBezTo>
                    <a:pt x="22043" y="96135"/>
                    <a:pt x="23561" y="102762"/>
                    <a:pt x="25400" y="109198"/>
                  </a:cubicBezTo>
                  <a:cubicBezTo>
                    <a:pt x="27798" y="117589"/>
                    <a:pt x="27847" y="126792"/>
                    <a:pt x="31750" y="134598"/>
                  </a:cubicBezTo>
                  <a:cubicBezTo>
                    <a:pt x="38576" y="148250"/>
                    <a:pt x="57150" y="172698"/>
                    <a:pt x="57150" y="172698"/>
                  </a:cubicBezTo>
                  <a:cubicBezTo>
                    <a:pt x="86783" y="170581"/>
                    <a:pt x="116745" y="171232"/>
                    <a:pt x="146050" y="166348"/>
                  </a:cubicBezTo>
                  <a:cubicBezTo>
                    <a:pt x="155387" y="164792"/>
                    <a:pt x="162470" y="156641"/>
                    <a:pt x="171450" y="153648"/>
                  </a:cubicBezTo>
                  <a:cubicBezTo>
                    <a:pt x="181689" y="150235"/>
                    <a:pt x="192617" y="149415"/>
                    <a:pt x="203200" y="147298"/>
                  </a:cubicBezTo>
                  <a:cubicBezTo>
                    <a:pt x="209550" y="143065"/>
                    <a:pt x="215010" y="137011"/>
                    <a:pt x="222250" y="134598"/>
                  </a:cubicBezTo>
                  <a:cubicBezTo>
                    <a:pt x="234464" y="130527"/>
                    <a:pt x="254592" y="139764"/>
                    <a:pt x="260350" y="128248"/>
                  </a:cubicBezTo>
                  <a:cubicBezTo>
                    <a:pt x="268922" y="111104"/>
                    <a:pt x="257151" y="90004"/>
                    <a:pt x="254000" y="71098"/>
                  </a:cubicBezTo>
                  <a:cubicBezTo>
                    <a:pt x="252900" y="64496"/>
                    <a:pt x="250901" y="57899"/>
                    <a:pt x="247650" y="52048"/>
                  </a:cubicBezTo>
                  <a:cubicBezTo>
                    <a:pt x="244298" y="46014"/>
                    <a:pt x="221810" y="3207"/>
                    <a:pt x="203200" y="1248"/>
                  </a:cubicBezTo>
                  <a:cubicBezTo>
                    <a:pt x="169519" y="-2297"/>
                    <a:pt x="139700" y="2306"/>
                    <a:pt x="107950" y="7598"/>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31" name="Forme libre 30">
              <a:extLst>
                <a:ext uri="{FF2B5EF4-FFF2-40B4-BE49-F238E27FC236}">
                  <a16:creationId xmlns:a16="http://schemas.microsoft.com/office/drawing/2014/main" id="{5A63C4FC-A05C-B143-83C7-DEF9B61D6467}"/>
                </a:ext>
              </a:extLst>
            </p:cNvPr>
            <p:cNvSpPr/>
            <p:nvPr/>
          </p:nvSpPr>
          <p:spPr>
            <a:xfrm rot="16756904">
              <a:off x="6062095" y="3437777"/>
              <a:ext cx="199932" cy="255540"/>
            </a:xfrm>
            <a:custGeom>
              <a:avLst/>
              <a:gdLst>
                <a:gd name="connsiteX0" fmla="*/ 107950 w 263419"/>
                <a:gd name="connsiteY0" fmla="*/ 7598 h 172698"/>
                <a:gd name="connsiteX1" fmla="*/ 12700 w 263419"/>
                <a:gd name="connsiteY1" fmla="*/ 32998 h 172698"/>
                <a:gd name="connsiteX2" fmla="*/ 0 w 263419"/>
                <a:gd name="connsiteY2" fmla="*/ 52048 h 172698"/>
                <a:gd name="connsiteX3" fmla="*/ 19050 w 263419"/>
                <a:gd name="connsiteY3" fmla="*/ 90148 h 172698"/>
                <a:gd name="connsiteX4" fmla="*/ 25400 w 263419"/>
                <a:gd name="connsiteY4" fmla="*/ 109198 h 172698"/>
                <a:gd name="connsiteX5" fmla="*/ 31750 w 263419"/>
                <a:gd name="connsiteY5" fmla="*/ 134598 h 172698"/>
                <a:gd name="connsiteX6" fmla="*/ 57150 w 263419"/>
                <a:gd name="connsiteY6" fmla="*/ 172698 h 172698"/>
                <a:gd name="connsiteX7" fmla="*/ 146050 w 263419"/>
                <a:gd name="connsiteY7" fmla="*/ 166348 h 172698"/>
                <a:gd name="connsiteX8" fmla="*/ 171450 w 263419"/>
                <a:gd name="connsiteY8" fmla="*/ 153648 h 172698"/>
                <a:gd name="connsiteX9" fmla="*/ 203200 w 263419"/>
                <a:gd name="connsiteY9" fmla="*/ 147298 h 172698"/>
                <a:gd name="connsiteX10" fmla="*/ 222250 w 263419"/>
                <a:gd name="connsiteY10" fmla="*/ 134598 h 172698"/>
                <a:gd name="connsiteX11" fmla="*/ 260350 w 263419"/>
                <a:gd name="connsiteY11" fmla="*/ 128248 h 172698"/>
                <a:gd name="connsiteX12" fmla="*/ 254000 w 263419"/>
                <a:gd name="connsiteY12" fmla="*/ 71098 h 172698"/>
                <a:gd name="connsiteX13" fmla="*/ 247650 w 263419"/>
                <a:gd name="connsiteY13" fmla="*/ 52048 h 172698"/>
                <a:gd name="connsiteX14" fmla="*/ 203200 w 263419"/>
                <a:gd name="connsiteY14" fmla="*/ 1248 h 172698"/>
                <a:gd name="connsiteX15" fmla="*/ 107950 w 263419"/>
                <a:gd name="connsiteY15" fmla="*/ 7598 h 17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419" h="172698">
                  <a:moveTo>
                    <a:pt x="107950" y="7598"/>
                  </a:moveTo>
                  <a:cubicBezTo>
                    <a:pt x="76200" y="12890"/>
                    <a:pt x="43133" y="-3521"/>
                    <a:pt x="12700" y="32998"/>
                  </a:cubicBezTo>
                  <a:cubicBezTo>
                    <a:pt x="7814" y="38861"/>
                    <a:pt x="4233" y="45698"/>
                    <a:pt x="0" y="52048"/>
                  </a:cubicBezTo>
                  <a:cubicBezTo>
                    <a:pt x="15961" y="99931"/>
                    <a:pt x="-5569" y="40909"/>
                    <a:pt x="19050" y="90148"/>
                  </a:cubicBezTo>
                  <a:cubicBezTo>
                    <a:pt x="22043" y="96135"/>
                    <a:pt x="23561" y="102762"/>
                    <a:pt x="25400" y="109198"/>
                  </a:cubicBezTo>
                  <a:cubicBezTo>
                    <a:pt x="27798" y="117589"/>
                    <a:pt x="27847" y="126792"/>
                    <a:pt x="31750" y="134598"/>
                  </a:cubicBezTo>
                  <a:cubicBezTo>
                    <a:pt x="38576" y="148250"/>
                    <a:pt x="57150" y="172698"/>
                    <a:pt x="57150" y="172698"/>
                  </a:cubicBezTo>
                  <a:cubicBezTo>
                    <a:pt x="86783" y="170581"/>
                    <a:pt x="116745" y="171232"/>
                    <a:pt x="146050" y="166348"/>
                  </a:cubicBezTo>
                  <a:cubicBezTo>
                    <a:pt x="155387" y="164792"/>
                    <a:pt x="162470" y="156641"/>
                    <a:pt x="171450" y="153648"/>
                  </a:cubicBezTo>
                  <a:cubicBezTo>
                    <a:pt x="181689" y="150235"/>
                    <a:pt x="192617" y="149415"/>
                    <a:pt x="203200" y="147298"/>
                  </a:cubicBezTo>
                  <a:cubicBezTo>
                    <a:pt x="209550" y="143065"/>
                    <a:pt x="215010" y="137011"/>
                    <a:pt x="222250" y="134598"/>
                  </a:cubicBezTo>
                  <a:cubicBezTo>
                    <a:pt x="234464" y="130527"/>
                    <a:pt x="254592" y="139764"/>
                    <a:pt x="260350" y="128248"/>
                  </a:cubicBezTo>
                  <a:cubicBezTo>
                    <a:pt x="268922" y="111104"/>
                    <a:pt x="257151" y="90004"/>
                    <a:pt x="254000" y="71098"/>
                  </a:cubicBezTo>
                  <a:cubicBezTo>
                    <a:pt x="252900" y="64496"/>
                    <a:pt x="250901" y="57899"/>
                    <a:pt x="247650" y="52048"/>
                  </a:cubicBezTo>
                  <a:cubicBezTo>
                    <a:pt x="244298" y="46014"/>
                    <a:pt x="221810" y="3207"/>
                    <a:pt x="203200" y="1248"/>
                  </a:cubicBezTo>
                  <a:cubicBezTo>
                    <a:pt x="169519" y="-2297"/>
                    <a:pt x="139700" y="2306"/>
                    <a:pt x="107950" y="7598"/>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32" name="Forme libre 31">
              <a:extLst>
                <a:ext uri="{FF2B5EF4-FFF2-40B4-BE49-F238E27FC236}">
                  <a16:creationId xmlns:a16="http://schemas.microsoft.com/office/drawing/2014/main" id="{F34BA7BB-22B5-2F47-BF16-56B81B9F9534}"/>
                </a:ext>
              </a:extLst>
            </p:cNvPr>
            <p:cNvSpPr/>
            <p:nvPr/>
          </p:nvSpPr>
          <p:spPr>
            <a:xfrm>
              <a:off x="5693041" y="3632190"/>
              <a:ext cx="365058" cy="179305"/>
            </a:xfrm>
            <a:custGeom>
              <a:avLst/>
              <a:gdLst>
                <a:gd name="connsiteX0" fmla="*/ 3330 w 365792"/>
                <a:gd name="connsiteY0" fmla="*/ 19050 h 178818"/>
                <a:gd name="connsiteX1" fmla="*/ 162080 w 365792"/>
                <a:gd name="connsiteY1" fmla="*/ 19050 h 178818"/>
                <a:gd name="connsiteX2" fmla="*/ 187480 w 365792"/>
                <a:gd name="connsiteY2" fmla="*/ 57150 h 178818"/>
                <a:gd name="connsiteX3" fmla="*/ 206530 w 365792"/>
                <a:gd name="connsiteY3" fmla="*/ 69850 h 178818"/>
                <a:gd name="connsiteX4" fmla="*/ 219230 w 365792"/>
                <a:gd name="connsiteY4" fmla="*/ 95250 h 178818"/>
                <a:gd name="connsiteX5" fmla="*/ 231930 w 365792"/>
                <a:gd name="connsiteY5" fmla="*/ 133350 h 178818"/>
                <a:gd name="connsiteX6" fmla="*/ 238280 w 365792"/>
                <a:gd name="connsiteY6" fmla="*/ 152400 h 178818"/>
                <a:gd name="connsiteX7" fmla="*/ 257330 w 365792"/>
                <a:gd name="connsiteY7" fmla="*/ 177800 h 178818"/>
                <a:gd name="connsiteX8" fmla="*/ 244630 w 365792"/>
                <a:gd name="connsiteY8" fmla="*/ 158750 h 178818"/>
                <a:gd name="connsiteX9" fmla="*/ 231930 w 365792"/>
                <a:gd name="connsiteY9" fmla="*/ 120650 h 178818"/>
                <a:gd name="connsiteX10" fmla="*/ 238280 w 365792"/>
                <a:gd name="connsiteY10" fmla="*/ 31750 h 178818"/>
                <a:gd name="connsiteX11" fmla="*/ 333530 w 365792"/>
                <a:gd name="connsiteY11" fmla="*/ 6350 h 178818"/>
                <a:gd name="connsiteX12" fmla="*/ 314480 w 365792"/>
                <a:gd name="connsiteY12" fmla="*/ 0 h 178818"/>
                <a:gd name="connsiteX13" fmla="*/ 149380 w 365792"/>
                <a:gd name="connsiteY13" fmla="*/ 6350 h 178818"/>
                <a:gd name="connsiteX14" fmla="*/ 54130 w 365792"/>
                <a:gd name="connsiteY14" fmla="*/ 19050 h 178818"/>
                <a:gd name="connsiteX15" fmla="*/ 3330 w 365792"/>
                <a:gd name="connsiteY15" fmla="*/ 19050 h 17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92" h="178818">
                  <a:moveTo>
                    <a:pt x="3330" y="19050"/>
                  </a:moveTo>
                  <a:cubicBezTo>
                    <a:pt x="21322" y="19050"/>
                    <a:pt x="127134" y="4660"/>
                    <a:pt x="162080" y="19050"/>
                  </a:cubicBezTo>
                  <a:cubicBezTo>
                    <a:pt x="176194" y="24862"/>
                    <a:pt x="174780" y="48683"/>
                    <a:pt x="187480" y="57150"/>
                  </a:cubicBezTo>
                  <a:lnTo>
                    <a:pt x="206530" y="69850"/>
                  </a:lnTo>
                  <a:cubicBezTo>
                    <a:pt x="210763" y="78317"/>
                    <a:pt x="215714" y="86461"/>
                    <a:pt x="219230" y="95250"/>
                  </a:cubicBezTo>
                  <a:cubicBezTo>
                    <a:pt x="224202" y="107679"/>
                    <a:pt x="227697" y="120650"/>
                    <a:pt x="231930" y="133350"/>
                  </a:cubicBezTo>
                  <a:cubicBezTo>
                    <a:pt x="234047" y="139700"/>
                    <a:pt x="234264" y="147045"/>
                    <a:pt x="238280" y="152400"/>
                  </a:cubicBezTo>
                  <a:cubicBezTo>
                    <a:pt x="244630" y="160867"/>
                    <a:pt x="249846" y="170316"/>
                    <a:pt x="257330" y="177800"/>
                  </a:cubicBezTo>
                  <a:cubicBezTo>
                    <a:pt x="262726" y="183196"/>
                    <a:pt x="247730" y="165724"/>
                    <a:pt x="244630" y="158750"/>
                  </a:cubicBezTo>
                  <a:cubicBezTo>
                    <a:pt x="239193" y="146517"/>
                    <a:pt x="231930" y="120650"/>
                    <a:pt x="231930" y="120650"/>
                  </a:cubicBezTo>
                  <a:cubicBezTo>
                    <a:pt x="234047" y="91017"/>
                    <a:pt x="214649" y="49755"/>
                    <a:pt x="238280" y="31750"/>
                  </a:cubicBezTo>
                  <a:cubicBezTo>
                    <a:pt x="290232" y="-7832"/>
                    <a:pt x="427927" y="41749"/>
                    <a:pt x="333530" y="6350"/>
                  </a:cubicBezTo>
                  <a:cubicBezTo>
                    <a:pt x="327263" y="4000"/>
                    <a:pt x="320830" y="2117"/>
                    <a:pt x="314480" y="0"/>
                  </a:cubicBezTo>
                  <a:lnTo>
                    <a:pt x="149380" y="6350"/>
                  </a:lnTo>
                  <a:cubicBezTo>
                    <a:pt x="35502" y="12857"/>
                    <a:pt x="140647" y="10398"/>
                    <a:pt x="54130" y="19050"/>
                  </a:cubicBezTo>
                  <a:cubicBezTo>
                    <a:pt x="45705" y="19892"/>
                    <a:pt x="-14662" y="19050"/>
                    <a:pt x="3330" y="19050"/>
                  </a:cubicBezTo>
                  <a:close/>
                </a:path>
              </a:pathLst>
            </a:custGeom>
            <a:solidFill>
              <a:srgbClr val="A67C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33" name="Forme libre 32">
              <a:extLst>
                <a:ext uri="{FF2B5EF4-FFF2-40B4-BE49-F238E27FC236}">
                  <a16:creationId xmlns:a16="http://schemas.microsoft.com/office/drawing/2014/main" id="{A106BB15-464D-D84A-A750-5084F72A75F1}"/>
                </a:ext>
              </a:extLst>
            </p:cNvPr>
            <p:cNvSpPr/>
            <p:nvPr/>
          </p:nvSpPr>
          <p:spPr>
            <a:xfrm>
              <a:off x="6077145" y="3621083"/>
              <a:ext cx="320616" cy="177718"/>
            </a:xfrm>
            <a:custGeom>
              <a:avLst/>
              <a:gdLst>
                <a:gd name="connsiteX0" fmla="*/ 3330 w 365792"/>
                <a:gd name="connsiteY0" fmla="*/ 19050 h 178818"/>
                <a:gd name="connsiteX1" fmla="*/ 162080 w 365792"/>
                <a:gd name="connsiteY1" fmla="*/ 19050 h 178818"/>
                <a:gd name="connsiteX2" fmla="*/ 187480 w 365792"/>
                <a:gd name="connsiteY2" fmla="*/ 57150 h 178818"/>
                <a:gd name="connsiteX3" fmla="*/ 206530 w 365792"/>
                <a:gd name="connsiteY3" fmla="*/ 69850 h 178818"/>
                <a:gd name="connsiteX4" fmla="*/ 219230 w 365792"/>
                <a:gd name="connsiteY4" fmla="*/ 95250 h 178818"/>
                <a:gd name="connsiteX5" fmla="*/ 231930 w 365792"/>
                <a:gd name="connsiteY5" fmla="*/ 133350 h 178818"/>
                <a:gd name="connsiteX6" fmla="*/ 238280 w 365792"/>
                <a:gd name="connsiteY6" fmla="*/ 152400 h 178818"/>
                <a:gd name="connsiteX7" fmla="*/ 257330 w 365792"/>
                <a:gd name="connsiteY7" fmla="*/ 177800 h 178818"/>
                <a:gd name="connsiteX8" fmla="*/ 244630 w 365792"/>
                <a:gd name="connsiteY8" fmla="*/ 158750 h 178818"/>
                <a:gd name="connsiteX9" fmla="*/ 231930 w 365792"/>
                <a:gd name="connsiteY9" fmla="*/ 120650 h 178818"/>
                <a:gd name="connsiteX10" fmla="*/ 238280 w 365792"/>
                <a:gd name="connsiteY10" fmla="*/ 31750 h 178818"/>
                <a:gd name="connsiteX11" fmla="*/ 333530 w 365792"/>
                <a:gd name="connsiteY11" fmla="*/ 6350 h 178818"/>
                <a:gd name="connsiteX12" fmla="*/ 314480 w 365792"/>
                <a:gd name="connsiteY12" fmla="*/ 0 h 178818"/>
                <a:gd name="connsiteX13" fmla="*/ 149380 w 365792"/>
                <a:gd name="connsiteY13" fmla="*/ 6350 h 178818"/>
                <a:gd name="connsiteX14" fmla="*/ 54130 w 365792"/>
                <a:gd name="connsiteY14" fmla="*/ 19050 h 178818"/>
                <a:gd name="connsiteX15" fmla="*/ 3330 w 365792"/>
                <a:gd name="connsiteY15" fmla="*/ 19050 h 17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92" h="178818">
                  <a:moveTo>
                    <a:pt x="3330" y="19050"/>
                  </a:moveTo>
                  <a:cubicBezTo>
                    <a:pt x="21322" y="19050"/>
                    <a:pt x="127134" y="4660"/>
                    <a:pt x="162080" y="19050"/>
                  </a:cubicBezTo>
                  <a:cubicBezTo>
                    <a:pt x="176194" y="24862"/>
                    <a:pt x="174780" y="48683"/>
                    <a:pt x="187480" y="57150"/>
                  </a:cubicBezTo>
                  <a:lnTo>
                    <a:pt x="206530" y="69850"/>
                  </a:lnTo>
                  <a:cubicBezTo>
                    <a:pt x="210763" y="78317"/>
                    <a:pt x="215714" y="86461"/>
                    <a:pt x="219230" y="95250"/>
                  </a:cubicBezTo>
                  <a:cubicBezTo>
                    <a:pt x="224202" y="107679"/>
                    <a:pt x="227697" y="120650"/>
                    <a:pt x="231930" y="133350"/>
                  </a:cubicBezTo>
                  <a:cubicBezTo>
                    <a:pt x="234047" y="139700"/>
                    <a:pt x="234264" y="147045"/>
                    <a:pt x="238280" y="152400"/>
                  </a:cubicBezTo>
                  <a:cubicBezTo>
                    <a:pt x="244630" y="160867"/>
                    <a:pt x="249846" y="170316"/>
                    <a:pt x="257330" y="177800"/>
                  </a:cubicBezTo>
                  <a:cubicBezTo>
                    <a:pt x="262726" y="183196"/>
                    <a:pt x="247730" y="165724"/>
                    <a:pt x="244630" y="158750"/>
                  </a:cubicBezTo>
                  <a:cubicBezTo>
                    <a:pt x="239193" y="146517"/>
                    <a:pt x="231930" y="120650"/>
                    <a:pt x="231930" y="120650"/>
                  </a:cubicBezTo>
                  <a:cubicBezTo>
                    <a:pt x="234047" y="91017"/>
                    <a:pt x="214649" y="49755"/>
                    <a:pt x="238280" y="31750"/>
                  </a:cubicBezTo>
                  <a:cubicBezTo>
                    <a:pt x="290232" y="-7832"/>
                    <a:pt x="427927" y="41749"/>
                    <a:pt x="333530" y="6350"/>
                  </a:cubicBezTo>
                  <a:cubicBezTo>
                    <a:pt x="327263" y="4000"/>
                    <a:pt x="320830" y="2117"/>
                    <a:pt x="314480" y="0"/>
                  </a:cubicBezTo>
                  <a:lnTo>
                    <a:pt x="149380" y="6350"/>
                  </a:lnTo>
                  <a:cubicBezTo>
                    <a:pt x="35502" y="12857"/>
                    <a:pt x="140647" y="10398"/>
                    <a:pt x="54130" y="19050"/>
                  </a:cubicBezTo>
                  <a:cubicBezTo>
                    <a:pt x="45705" y="19892"/>
                    <a:pt x="-14662" y="19050"/>
                    <a:pt x="3330" y="19050"/>
                  </a:cubicBezTo>
                  <a:close/>
                </a:path>
              </a:pathLst>
            </a:custGeom>
            <a:solidFill>
              <a:srgbClr val="A67C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34" name="Forme libre 33">
              <a:extLst>
                <a:ext uri="{FF2B5EF4-FFF2-40B4-BE49-F238E27FC236}">
                  <a16:creationId xmlns:a16="http://schemas.microsoft.com/office/drawing/2014/main" id="{429AC305-CC9B-AA44-BD63-BF8E00152C75}"/>
                </a:ext>
              </a:extLst>
            </p:cNvPr>
            <p:cNvSpPr/>
            <p:nvPr/>
          </p:nvSpPr>
          <p:spPr>
            <a:xfrm rot="21190546">
              <a:off x="6413633" y="3611563"/>
              <a:ext cx="357122" cy="272923"/>
            </a:xfrm>
            <a:custGeom>
              <a:avLst/>
              <a:gdLst>
                <a:gd name="connsiteX0" fmla="*/ 0 w 358513"/>
                <a:gd name="connsiteY0" fmla="*/ 6350 h 273050"/>
                <a:gd name="connsiteX1" fmla="*/ 88900 w 358513"/>
                <a:gd name="connsiteY1" fmla="*/ 12700 h 273050"/>
                <a:gd name="connsiteX2" fmla="*/ 120650 w 358513"/>
                <a:gd name="connsiteY2" fmla="*/ 25400 h 273050"/>
                <a:gd name="connsiteX3" fmla="*/ 158750 w 358513"/>
                <a:gd name="connsiteY3" fmla="*/ 38100 h 273050"/>
                <a:gd name="connsiteX4" fmla="*/ 171450 w 358513"/>
                <a:gd name="connsiteY4" fmla="*/ 57150 h 273050"/>
                <a:gd name="connsiteX5" fmla="*/ 177800 w 358513"/>
                <a:gd name="connsiteY5" fmla="*/ 82550 h 273050"/>
                <a:gd name="connsiteX6" fmla="*/ 196850 w 358513"/>
                <a:gd name="connsiteY6" fmla="*/ 101600 h 273050"/>
                <a:gd name="connsiteX7" fmla="*/ 209550 w 358513"/>
                <a:gd name="connsiteY7" fmla="*/ 171450 h 273050"/>
                <a:gd name="connsiteX8" fmla="*/ 228600 w 358513"/>
                <a:gd name="connsiteY8" fmla="*/ 273050 h 273050"/>
                <a:gd name="connsiteX9" fmla="*/ 215900 w 358513"/>
                <a:gd name="connsiteY9" fmla="*/ 222250 h 273050"/>
                <a:gd name="connsiteX10" fmla="*/ 209550 w 358513"/>
                <a:gd name="connsiteY10" fmla="*/ 203200 h 273050"/>
                <a:gd name="connsiteX11" fmla="*/ 190500 w 358513"/>
                <a:gd name="connsiteY11" fmla="*/ 177800 h 273050"/>
                <a:gd name="connsiteX12" fmla="*/ 209550 w 358513"/>
                <a:gd name="connsiteY12" fmla="*/ 82550 h 273050"/>
                <a:gd name="connsiteX13" fmla="*/ 215900 w 358513"/>
                <a:gd name="connsiteY13" fmla="*/ 63500 h 273050"/>
                <a:gd name="connsiteX14" fmla="*/ 241300 w 358513"/>
                <a:gd name="connsiteY14" fmla="*/ 38100 h 273050"/>
                <a:gd name="connsiteX15" fmla="*/ 342900 w 358513"/>
                <a:gd name="connsiteY15" fmla="*/ 25400 h 273050"/>
                <a:gd name="connsiteX16" fmla="*/ 273050 w 358513"/>
                <a:gd name="connsiteY16" fmla="*/ 38100 h 273050"/>
                <a:gd name="connsiteX17" fmla="*/ 247650 w 358513"/>
                <a:gd name="connsiteY17" fmla="*/ 19050 h 273050"/>
                <a:gd name="connsiteX18" fmla="*/ 196850 w 358513"/>
                <a:gd name="connsiteY18" fmla="*/ 6350 h 273050"/>
                <a:gd name="connsiteX19" fmla="*/ 76200 w 358513"/>
                <a:gd name="connsiteY19"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8513" h="273050">
                  <a:moveTo>
                    <a:pt x="0" y="6350"/>
                  </a:moveTo>
                  <a:cubicBezTo>
                    <a:pt x="29633" y="8467"/>
                    <a:pt x="59555" y="8067"/>
                    <a:pt x="88900" y="12700"/>
                  </a:cubicBezTo>
                  <a:cubicBezTo>
                    <a:pt x="100159" y="14478"/>
                    <a:pt x="109938" y="21505"/>
                    <a:pt x="120650" y="25400"/>
                  </a:cubicBezTo>
                  <a:cubicBezTo>
                    <a:pt x="133231" y="29975"/>
                    <a:pt x="158750" y="38100"/>
                    <a:pt x="158750" y="38100"/>
                  </a:cubicBezTo>
                  <a:cubicBezTo>
                    <a:pt x="162983" y="44450"/>
                    <a:pt x="168444" y="50135"/>
                    <a:pt x="171450" y="57150"/>
                  </a:cubicBezTo>
                  <a:cubicBezTo>
                    <a:pt x="174888" y="65172"/>
                    <a:pt x="173470" y="74973"/>
                    <a:pt x="177800" y="82550"/>
                  </a:cubicBezTo>
                  <a:cubicBezTo>
                    <a:pt x="182255" y="90347"/>
                    <a:pt x="190500" y="95250"/>
                    <a:pt x="196850" y="101600"/>
                  </a:cubicBezTo>
                  <a:cubicBezTo>
                    <a:pt x="200428" y="119490"/>
                    <a:pt x="207745" y="154299"/>
                    <a:pt x="209550" y="171450"/>
                  </a:cubicBezTo>
                  <a:cubicBezTo>
                    <a:pt x="219520" y="266161"/>
                    <a:pt x="199752" y="229779"/>
                    <a:pt x="228600" y="273050"/>
                  </a:cubicBezTo>
                  <a:cubicBezTo>
                    <a:pt x="224367" y="256117"/>
                    <a:pt x="221420" y="238809"/>
                    <a:pt x="215900" y="222250"/>
                  </a:cubicBezTo>
                  <a:cubicBezTo>
                    <a:pt x="213783" y="215900"/>
                    <a:pt x="212871" y="209012"/>
                    <a:pt x="209550" y="203200"/>
                  </a:cubicBezTo>
                  <a:cubicBezTo>
                    <a:pt x="204299" y="194011"/>
                    <a:pt x="196850" y="186267"/>
                    <a:pt x="190500" y="177800"/>
                  </a:cubicBezTo>
                  <a:cubicBezTo>
                    <a:pt x="196566" y="144440"/>
                    <a:pt x="200483" y="114285"/>
                    <a:pt x="209550" y="82550"/>
                  </a:cubicBezTo>
                  <a:cubicBezTo>
                    <a:pt x="211389" y="76114"/>
                    <a:pt x="212009" y="68947"/>
                    <a:pt x="215900" y="63500"/>
                  </a:cubicBezTo>
                  <a:cubicBezTo>
                    <a:pt x="222860" y="53757"/>
                    <a:pt x="229831" y="41541"/>
                    <a:pt x="241300" y="38100"/>
                  </a:cubicBezTo>
                  <a:cubicBezTo>
                    <a:pt x="273991" y="28293"/>
                    <a:pt x="309033" y="29633"/>
                    <a:pt x="342900" y="25400"/>
                  </a:cubicBezTo>
                  <a:cubicBezTo>
                    <a:pt x="367787" y="62730"/>
                    <a:pt x="374499" y="61970"/>
                    <a:pt x="273050" y="38100"/>
                  </a:cubicBezTo>
                  <a:cubicBezTo>
                    <a:pt x="262748" y="35676"/>
                    <a:pt x="256839" y="24301"/>
                    <a:pt x="247650" y="19050"/>
                  </a:cubicBezTo>
                  <a:cubicBezTo>
                    <a:pt x="238328" y="13723"/>
                    <a:pt x="202968" y="6860"/>
                    <a:pt x="196850" y="6350"/>
                  </a:cubicBezTo>
                  <a:cubicBezTo>
                    <a:pt x="156717" y="3006"/>
                    <a:pt x="76200" y="0"/>
                    <a:pt x="76200" y="0"/>
                  </a:cubicBezTo>
                </a:path>
              </a:pathLst>
            </a:custGeom>
            <a:solidFill>
              <a:srgbClr val="A67C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nvGrpSpPr>
            <p:cNvPr id="64631" name="Groupe 46">
              <a:extLst>
                <a:ext uri="{FF2B5EF4-FFF2-40B4-BE49-F238E27FC236}">
                  <a16:creationId xmlns:a16="http://schemas.microsoft.com/office/drawing/2014/main" id="{309B01DA-E913-F341-A86C-0B64E59FFBB2}"/>
                </a:ext>
              </a:extLst>
            </p:cNvPr>
            <p:cNvGrpSpPr>
              <a:grpSpLocks/>
            </p:cNvGrpSpPr>
            <p:nvPr/>
          </p:nvGrpSpPr>
          <p:grpSpPr bwMode="auto">
            <a:xfrm flipV="1">
              <a:off x="5703416" y="2652271"/>
              <a:ext cx="78693" cy="80374"/>
              <a:chOff x="7222925" y="3466647"/>
              <a:chExt cx="914400" cy="915189"/>
            </a:xfrm>
          </p:grpSpPr>
          <p:sp>
            <p:nvSpPr>
              <p:cNvPr id="74" name="Arc 73">
                <a:extLst>
                  <a:ext uri="{FF2B5EF4-FFF2-40B4-BE49-F238E27FC236}">
                    <a16:creationId xmlns:a16="http://schemas.microsoft.com/office/drawing/2014/main" id="{AC2956D6-D17E-C842-9D4C-8ABBA5913C23}"/>
                  </a:ext>
                </a:extLst>
              </p:cNvPr>
              <p:cNvSpPr/>
              <p:nvPr/>
            </p:nvSpPr>
            <p:spPr>
              <a:xfrm>
                <a:off x="7231476"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75" name="Arc 74">
                <a:extLst>
                  <a:ext uri="{FF2B5EF4-FFF2-40B4-BE49-F238E27FC236}">
                    <a16:creationId xmlns:a16="http://schemas.microsoft.com/office/drawing/2014/main" id="{956FF482-2554-904A-8B30-9498CAB5F6EB}"/>
                  </a:ext>
                </a:extLst>
              </p:cNvPr>
              <p:cNvSpPr/>
              <p:nvPr/>
            </p:nvSpPr>
            <p:spPr>
              <a:xfrm flipH="1">
                <a:off x="7231476"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632" name="Groupe 47">
              <a:extLst>
                <a:ext uri="{FF2B5EF4-FFF2-40B4-BE49-F238E27FC236}">
                  <a16:creationId xmlns:a16="http://schemas.microsoft.com/office/drawing/2014/main" id="{8C0243AC-AE78-9947-87B7-6C6EC9AB6DA4}"/>
                </a:ext>
              </a:extLst>
            </p:cNvPr>
            <p:cNvGrpSpPr>
              <a:grpSpLocks/>
            </p:cNvGrpSpPr>
            <p:nvPr/>
          </p:nvGrpSpPr>
          <p:grpSpPr bwMode="auto">
            <a:xfrm flipV="1">
              <a:off x="5798666" y="2652271"/>
              <a:ext cx="78693" cy="80374"/>
              <a:chOff x="7222925" y="3466647"/>
              <a:chExt cx="914400" cy="915189"/>
            </a:xfrm>
          </p:grpSpPr>
          <p:sp>
            <p:nvSpPr>
              <p:cNvPr id="72" name="Arc 71">
                <a:extLst>
                  <a:ext uri="{FF2B5EF4-FFF2-40B4-BE49-F238E27FC236}">
                    <a16:creationId xmlns:a16="http://schemas.microsoft.com/office/drawing/2014/main" id="{F2171698-19EF-FD43-A8BD-343BDD6AE2A9}"/>
                  </a:ext>
                </a:extLst>
              </p:cNvPr>
              <p:cNvSpPr/>
              <p:nvPr/>
            </p:nvSpPr>
            <p:spPr>
              <a:xfrm>
                <a:off x="7231267"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73" name="Arc 72">
                <a:extLst>
                  <a:ext uri="{FF2B5EF4-FFF2-40B4-BE49-F238E27FC236}">
                    <a16:creationId xmlns:a16="http://schemas.microsoft.com/office/drawing/2014/main" id="{801F3A41-7CAA-AE49-A1A9-7058BE870524}"/>
                  </a:ext>
                </a:extLst>
              </p:cNvPr>
              <p:cNvSpPr/>
              <p:nvPr/>
            </p:nvSpPr>
            <p:spPr>
              <a:xfrm flipH="1">
                <a:off x="7231267"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633" name="Groupe 48">
              <a:extLst>
                <a:ext uri="{FF2B5EF4-FFF2-40B4-BE49-F238E27FC236}">
                  <a16:creationId xmlns:a16="http://schemas.microsoft.com/office/drawing/2014/main" id="{655D71E3-2312-C349-B436-B699AF77B715}"/>
                </a:ext>
              </a:extLst>
            </p:cNvPr>
            <p:cNvGrpSpPr>
              <a:grpSpLocks/>
            </p:cNvGrpSpPr>
            <p:nvPr/>
          </p:nvGrpSpPr>
          <p:grpSpPr bwMode="auto">
            <a:xfrm flipV="1">
              <a:off x="5881216" y="2652271"/>
              <a:ext cx="78693" cy="80374"/>
              <a:chOff x="7222925" y="3466647"/>
              <a:chExt cx="914400" cy="915189"/>
            </a:xfrm>
          </p:grpSpPr>
          <p:sp>
            <p:nvSpPr>
              <p:cNvPr id="70" name="Arc 69">
                <a:extLst>
                  <a:ext uri="{FF2B5EF4-FFF2-40B4-BE49-F238E27FC236}">
                    <a16:creationId xmlns:a16="http://schemas.microsoft.com/office/drawing/2014/main" id="{6F5A2623-96E5-F04F-AB86-203F8D1812F5}"/>
                  </a:ext>
                </a:extLst>
              </p:cNvPr>
              <p:cNvSpPr/>
              <p:nvPr/>
            </p:nvSpPr>
            <p:spPr>
              <a:xfrm>
                <a:off x="7231092"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71" name="Arc 70">
                <a:extLst>
                  <a:ext uri="{FF2B5EF4-FFF2-40B4-BE49-F238E27FC236}">
                    <a16:creationId xmlns:a16="http://schemas.microsoft.com/office/drawing/2014/main" id="{24722E9A-D991-4B46-B945-D1EA53F73BA8}"/>
                  </a:ext>
                </a:extLst>
              </p:cNvPr>
              <p:cNvSpPr/>
              <p:nvPr/>
            </p:nvSpPr>
            <p:spPr>
              <a:xfrm flipH="1">
                <a:off x="7231092"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634" name="Groupe 49">
              <a:extLst>
                <a:ext uri="{FF2B5EF4-FFF2-40B4-BE49-F238E27FC236}">
                  <a16:creationId xmlns:a16="http://schemas.microsoft.com/office/drawing/2014/main" id="{684DA312-E1AF-4144-95F2-F404DBB1DA71}"/>
                </a:ext>
              </a:extLst>
            </p:cNvPr>
            <p:cNvGrpSpPr>
              <a:grpSpLocks/>
            </p:cNvGrpSpPr>
            <p:nvPr/>
          </p:nvGrpSpPr>
          <p:grpSpPr bwMode="auto">
            <a:xfrm flipV="1">
              <a:off x="6059016" y="2652271"/>
              <a:ext cx="78693" cy="80374"/>
              <a:chOff x="7222925" y="3466647"/>
              <a:chExt cx="914400" cy="915189"/>
            </a:xfrm>
          </p:grpSpPr>
          <p:sp>
            <p:nvSpPr>
              <p:cNvPr id="68" name="Arc 67">
                <a:extLst>
                  <a:ext uri="{FF2B5EF4-FFF2-40B4-BE49-F238E27FC236}">
                    <a16:creationId xmlns:a16="http://schemas.microsoft.com/office/drawing/2014/main" id="{8E2389A9-6D20-9C43-83C3-537B6CD4F055}"/>
                  </a:ext>
                </a:extLst>
              </p:cNvPr>
              <p:cNvSpPr/>
              <p:nvPr/>
            </p:nvSpPr>
            <p:spPr>
              <a:xfrm>
                <a:off x="7230709"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69" name="Arc 68">
                <a:extLst>
                  <a:ext uri="{FF2B5EF4-FFF2-40B4-BE49-F238E27FC236}">
                    <a16:creationId xmlns:a16="http://schemas.microsoft.com/office/drawing/2014/main" id="{6BC59C55-8330-074D-AD8C-BDEC6717A9BA}"/>
                  </a:ext>
                </a:extLst>
              </p:cNvPr>
              <p:cNvSpPr/>
              <p:nvPr/>
            </p:nvSpPr>
            <p:spPr>
              <a:xfrm flipH="1">
                <a:off x="7230709"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635" name="Groupe 50">
              <a:extLst>
                <a:ext uri="{FF2B5EF4-FFF2-40B4-BE49-F238E27FC236}">
                  <a16:creationId xmlns:a16="http://schemas.microsoft.com/office/drawing/2014/main" id="{3B8D1E63-71B8-494B-972E-B76ED2AA0E1B}"/>
                </a:ext>
              </a:extLst>
            </p:cNvPr>
            <p:cNvGrpSpPr>
              <a:grpSpLocks/>
            </p:cNvGrpSpPr>
            <p:nvPr/>
          </p:nvGrpSpPr>
          <p:grpSpPr bwMode="auto">
            <a:xfrm flipV="1">
              <a:off x="6154266" y="2652271"/>
              <a:ext cx="78693" cy="80374"/>
              <a:chOff x="7222925" y="3466647"/>
              <a:chExt cx="914400" cy="915189"/>
            </a:xfrm>
          </p:grpSpPr>
          <p:sp>
            <p:nvSpPr>
              <p:cNvPr id="66" name="Arc 65">
                <a:extLst>
                  <a:ext uri="{FF2B5EF4-FFF2-40B4-BE49-F238E27FC236}">
                    <a16:creationId xmlns:a16="http://schemas.microsoft.com/office/drawing/2014/main" id="{E2D20BE2-D6CE-D140-B385-CDD407DE48EE}"/>
                  </a:ext>
                </a:extLst>
              </p:cNvPr>
              <p:cNvSpPr/>
              <p:nvPr/>
            </p:nvSpPr>
            <p:spPr>
              <a:xfrm>
                <a:off x="7230511"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67" name="Arc 66">
                <a:extLst>
                  <a:ext uri="{FF2B5EF4-FFF2-40B4-BE49-F238E27FC236}">
                    <a16:creationId xmlns:a16="http://schemas.microsoft.com/office/drawing/2014/main" id="{2C26E211-D69A-154E-9475-1F7FFACF3AE5}"/>
                  </a:ext>
                </a:extLst>
              </p:cNvPr>
              <p:cNvSpPr/>
              <p:nvPr/>
            </p:nvSpPr>
            <p:spPr>
              <a:xfrm flipH="1">
                <a:off x="7230511"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636" name="Groupe 51">
              <a:extLst>
                <a:ext uri="{FF2B5EF4-FFF2-40B4-BE49-F238E27FC236}">
                  <a16:creationId xmlns:a16="http://schemas.microsoft.com/office/drawing/2014/main" id="{E9EB691D-02FA-0A41-8778-D5C9C1B5737B}"/>
                </a:ext>
              </a:extLst>
            </p:cNvPr>
            <p:cNvGrpSpPr>
              <a:grpSpLocks/>
            </p:cNvGrpSpPr>
            <p:nvPr/>
          </p:nvGrpSpPr>
          <p:grpSpPr bwMode="auto">
            <a:xfrm flipV="1">
              <a:off x="6249516" y="2652271"/>
              <a:ext cx="78693" cy="80374"/>
              <a:chOff x="7222925" y="3466647"/>
              <a:chExt cx="914400" cy="915189"/>
            </a:xfrm>
          </p:grpSpPr>
          <p:sp>
            <p:nvSpPr>
              <p:cNvPr id="64" name="Arc 63">
                <a:extLst>
                  <a:ext uri="{FF2B5EF4-FFF2-40B4-BE49-F238E27FC236}">
                    <a16:creationId xmlns:a16="http://schemas.microsoft.com/office/drawing/2014/main" id="{98D6AAE0-C66E-8A46-A222-3B7C449E03A3}"/>
                  </a:ext>
                </a:extLst>
              </p:cNvPr>
              <p:cNvSpPr/>
              <p:nvPr/>
            </p:nvSpPr>
            <p:spPr>
              <a:xfrm>
                <a:off x="7230302"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65" name="Arc 64">
                <a:extLst>
                  <a:ext uri="{FF2B5EF4-FFF2-40B4-BE49-F238E27FC236}">
                    <a16:creationId xmlns:a16="http://schemas.microsoft.com/office/drawing/2014/main" id="{F5AD0C7B-976C-2443-8BD7-E56A7D10D6EC}"/>
                  </a:ext>
                </a:extLst>
              </p:cNvPr>
              <p:cNvSpPr/>
              <p:nvPr/>
            </p:nvSpPr>
            <p:spPr>
              <a:xfrm flipH="1">
                <a:off x="7230302"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637" name="Groupe 52">
              <a:extLst>
                <a:ext uri="{FF2B5EF4-FFF2-40B4-BE49-F238E27FC236}">
                  <a16:creationId xmlns:a16="http://schemas.microsoft.com/office/drawing/2014/main" id="{40FD1F8C-EBBD-0744-A52F-4C5FFD929A7C}"/>
                </a:ext>
              </a:extLst>
            </p:cNvPr>
            <p:cNvGrpSpPr>
              <a:grpSpLocks/>
            </p:cNvGrpSpPr>
            <p:nvPr/>
          </p:nvGrpSpPr>
          <p:grpSpPr bwMode="auto">
            <a:xfrm flipV="1">
              <a:off x="6338416" y="2652271"/>
              <a:ext cx="78693" cy="80374"/>
              <a:chOff x="7222925" y="3466647"/>
              <a:chExt cx="914400" cy="915189"/>
            </a:xfrm>
          </p:grpSpPr>
          <p:sp>
            <p:nvSpPr>
              <p:cNvPr id="62" name="Arc 61">
                <a:extLst>
                  <a:ext uri="{FF2B5EF4-FFF2-40B4-BE49-F238E27FC236}">
                    <a16:creationId xmlns:a16="http://schemas.microsoft.com/office/drawing/2014/main" id="{7AB2A807-F47D-9A4F-A1F4-B48B26220781}"/>
                  </a:ext>
                </a:extLst>
              </p:cNvPr>
              <p:cNvSpPr/>
              <p:nvPr/>
            </p:nvSpPr>
            <p:spPr>
              <a:xfrm>
                <a:off x="7230116"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63" name="Arc 62">
                <a:extLst>
                  <a:ext uri="{FF2B5EF4-FFF2-40B4-BE49-F238E27FC236}">
                    <a16:creationId xmlns:a16="http://schemas.microsoft.com/office/drawing/2014/main" id="{FB11A3AB-7DB5-7643-AA1E-E13E91758C29}"/>
                  </a:ext>
                </a:extLst>
              </p:cNvPr>
              <p:cNvSpPr/>
              <p:nvPr/>
            </p:nvSpPr>
            <p:spPr>
              <a:xfrm flipH="1">
                <a:off x="7230116"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638" name="Groupe 53">
              <a:extLst>
                <a:ext uri="{FF2B5EF4-FFF2-40B4-BE49-F238E27FC236}">
                  <a16:creationId xmlns:a16="http://schemas.microsoft.com/office/drawing/2014/main" id="{FC412560-5073-2640-A6F0-AC2CBA9608EC}"/>
                </a:ext>
              </a:extLst>
            </p:cNvPr>
            <p:cNvGrpSpPr>
              <a:grpSpLocks/>
            </p:cNvGrpSpPr>
            <p:nvPr/>
          </p:nvGrpSpPr>
          <p:grpSpPr bwMode="auto">
            <a:xfrm flipV="1">
              <a:off x="6433666" y="2652271"/>
              <a:ext cx="78693" cy="80374"/>
              <a:chOff x="7222925" y="3466647"/>
              <a:chExt cx="914400" cy="915189"/>
            </a:xfrm>
          </p:grpSpPr>
          <p:sp>
            <p:nvSpPr>
              <p:cNvPr id="60" name="Arc 59">
                <a:extLst>
                  <a:ext uri="{FF2B5EF4-FFF2-40B4-BE49-F238E27FC236}">
                    <a16:creationId xmlns:a16="http://schemas.microsoft.com/office/drawing/2014/main" id="{AD1041C2-48E5-7C46-9BEA-73C856C831DB}"/>
                  </a:ext>
                </a:extLst>
              </p:cNvPr>
              <p:cNvSpPr/>
              <p:nvPr/>
            </p:nvSpPr>
            <p:spPr>
              <a:xfrm>
                <a:off x="7229907"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61" name="Arc 60">
                <a:extLst>
                  <a:ext uri="{FF2B5EF4-FFF2-40B4-BE49-F238E27FC236}">
                    <a16:creationId xmlns:a16="http://schemas.microsoft.com/office/drawing/2014/main" id="{42212720-2A60-9446-A099-FBBC80B20001}"/>
                  </a:ext>
                </a:extLst>
              </p:cNvPr>
              <p:cNvSpPr/>
              <p:nvPr/>
            </p:nvSpPr>
            <p:spPr>
              <a:xfrm flipH="1">
                <a:off x="7229907"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639" name="Groupe 54">
              <a:extLst>
                <a:ext uri="{FF2B5EF4-FFF2-40B4-BE49-F238E27FC236}">
                  <a16:creationId xmlns:a16="http://schemas.microsoft.com/office/drawing/2014/main" id="{5ABC59E2-B47F-8B47-A75E-A886EAB10CE1}"/>
                </a:ext>
              </a:extLst>
            </p:cNvPr>
            <p:cNvGrpSpPr>
              <a:grpSpLocks/>
            </p:cNvGrpSpPr>
            <p:nvPr/>
          </p:nvGrpSpPr>
          <p:grpSpPr bwMode="auto">
            <a:xfrm flipV="1">
              <a:off x="6528916" y="2652271"/>
              <a:ext cx="78693" cy="80374"/>
              <a:chOff x="7222925" y="3466647"/>
              <a:chExt cx="914400" cy="915189"/>
            </a:xfrm>
          </p:grpSpPr>
          <p:sp>
            <p:nvSpPr>
              <p:cNvPr id="58" name="Arc 57">
                <a:extLst>
                  <a:ext uri="{FF2B5EF4-FFF2-40B4-BE49-F238E27FC236}">
                    <a16:creationId xmlns:a16="http://schemas.microsoft.com/office/drawing/2014/main" id="{F5426DDC-4AB7-0B4F-8B33-8B4D25E83D61}"/>
                  </a:ext>
                </a:extLst>
              </p:cNvPr>
              <p:cNvSpPr/>
              <p:nvPr/>
            </p:nvSpPr>
            <p:spPr>
              <a:xfrm>
                <a:off x="7229710"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59" name="Arc 58">
                <a:extLst>
                  <a:ext uri="{FF2B5EF4-FFF2-40B4-BE49-F238E27FC236}">
                    <a16:creationId xmlns:a16="http://schemas.microsoft.com/office/drawing/2014/main" id="{AC81457C-17C3-3F40-8CA1-C6BC175FC2BE}"/>
                  </a:ext>
                </a:extLst>
              </p:cNvPr>
              <p:cNvSpPr/>
              <p:nvPr/>
            </p:nvSpPr>
            <p:spPr>
              <a:xfrm flipH="1">
                <a:off x="7229710"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640" name="Groupe 55">
              <a:extLst>
                <a:ext uri="{FF2B5EF4-FFF2-40B4-BE49-F238E27FC236}">
                  <a16:creationId xmlns:a16="http://schemas.microsoft.com/office/drawing/2014/main" id="{E4A9F0E8-5BA9-9B44-98E9-707F3CA23527}"/>
                </a:ext>
              </a:extLst>
            </p:cNvPr>
            <p:cNvGrpSpPr>
              <a:grpSpLocks/>
            </p:cNvGrpSpPr>
            <p:nvPr/>
          </p:nvGrpSpPr>
          <p:grpSpPr bwMode="auto">
            <a:xfrm flipV="1">
              <a:off x="6700366" y="2652271"/>
              <a:ext cx="78693" cy="80374"/>
              <a:chOff x="7222925" y="3466647"/>
              <a:chExt cx="914400" cy="915189"/>
            </a:xfrm>
          </p:grpSpPr>
          <p:sp>
            <p:nvSpPr>
              <p:cNvPr id="56" name="Arc 55">
                <a:extLst>
                  <a:ext uri="{FF2B5EF4-FFF2-40B4-BE49-F238E27FC236}">
                    <a16:creationId xmlns:a16="http://schemas.microsoft.com/office/drawing/2014/main" id="{E03153CF-84B5-3648-8C51-87A58E06F3E7}"/>
                  </a:ext>
                </a:extLst>
              </p:cNvPr>
              <p:cNvSpPr/>
              <p:nvPr/>
            </p:nvSpPr>
            <p:spPr>
              <a:xfrm>
                <a:off x="7229338"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57" name="Arc 56">
                <a:extLst>
                  <a:ext uri="{FF2B5EF4-FFF2-40B4-BE49-F238E27FC236}">
                    <a16:creationId xmlns:a16="http://schemas.microsoft.com/office/drawing/2014/main" id="{C55FD101-FF7E-4547-9E0F-99A5F83AD8CC}"/>
                  </a:ext>
                </a:extLst>
              </p:cNvPr>
              <p:cNvSpPr/>
              <p:nvPr/>
            </p:nvSpPr>
            <p:spPr>
              <a:xfrm flipH="1">
                <a:off x="7229338"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641" name="Groupe 56">
              <a:extLst>
                <a:ext uri="{FF2B5EF4-FFF2-40B4-BE49-F238E27FC236}">
                  <a16:creationId xmlns:a16="http://schemas.microsoft.com/office/drawing/2014/main" id="{E8032AC2-AE9E-2046-851F-592D17007327}"/>
                </a:ext>
              </a:extLst>
            </p:cNvPr>
            <p:cNvGrpSpPr>
              <a:grpSpLocks/>
            </p:cNvGrpSpPr>
            <p:nvPr/>
          </p:nvGrpSpPr>
          <p:grpSpPr bwMode="auto">
            <a:xfrm flipV="1">
              <a:off x="6789266" y="2652271"/>
              <a:ext cx="78693" cy="80374"/>
              <a:chOff x="7222925" y="3466647"/>
              <a:chExt cx="914400" cy="915189"/>
            </a:xfrm>
          </p:grpSpPr>
          <p:sp>
            <p:nvSpPr>
              <p:cNvPr id="54" name="Arc 53">
                <a:extLst>
                  <a:ext uri="{FF2B5EF4-FFF2-40B4-BE49-F238E27FC236}">
                    <a16:creationId xmlns:a16="http://schemas.microsoft.com/office/drawing/2014/main" id="{E58B16E7-0C8E-7A45-A629-6CCCB309B697}"/>
                  </a:ext>
                </a:extLst>
              </p:cNvPr>
              <p:cNvSpPr/>
              <p:nvPr/>
            </p:nvSpPr>
            <p:spPr>
              <a:xfrm>
                <a:off x="7229152"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55" name="Arc 54">
                <a:extLst>
                  <a:ext uri="{FF2B5EF4-FFF2-40B4-BE49-F238E27FC236}">
                    <a16:creationId xmlns:a16="http://schemas.microsoft.com/office/drawing/2014/main" id="{AC9EA0BF-F9D9-2F41-B4B8-8F00FAE20567}"/>
                  </a:ext>
                </a:extLst>
              </p:cNvPr>
              <p:cNvSpPr/>
              <p:nvPr/>
            </p:nvSpPr>
            <p:spPr>
              <a:xfrm flipH="1">
                <a:off x="7229152"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642" name="Groupe 57">
              <a:extLst>
                <a:ext uri="{FF2B5EF4-FFF2-40B4-BE49-F238E27FC236}">
                  <a16:creationId xmlns:a16="http://schemas.microsoft.com/office/drawing/2014/main" id="{0210D96A-E493-0542-A1A4-7F4954E5D662}"/>
                </a:ext>
              </a:extLst>
            </p:cNvPr>
            <p:cNvGrpSpPr>
              <a:grpSpLocks/>
            </p:cNvGrpSpPr>
            <p:nvPr/>
          </p:nvGrpSpPr>
          <p:grpSpPr bwMode="auto">
            <a:xfrm flipV="1">
              <a:off x="6878166" y="2652271"/>
              <a:ext cx="78693" cy="80374"/>
              <a:chOff x="7222925" y="3466647"/>
              <a:chExt cx="914400" cy="915189"/>
            </a:xfrm>
          </p:grpSpPr>
          <p:sp>
            <p:nvSpPr>
              <p:cNvPr id="52" name="Arc 51">
                <a:extLst>
                  <a:ext uri="{FF2B5EF4-FFF2-40B4-BE49-F238E27FC236}">
                    <a16:creationId xmlns:a16="http://schemas.microsoft.com/office/drawing/2014/main" id="{D600F484-BDCE-684A-B008-65D6732ADBF4}"/>
                  </a:ext>
                </a:extLst>
              </p:cNvPr>
              <p:cNvSpPr/>
              <p:nvPr/>
            </p:nvSpPr>
            <p:spPr>
              <a:xfrm>
                <a:off x="7228966"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53" name="Arc 52">
                <a:extLst>
                  <a:ext uri="{FF2B5EF4-FFF2-40B4-BE49-F238E27FC236}">
                    <a16:creationId xmlns:a16="http://schemas.microsoft.com/office/drawing/2014/main" id="{FBB25FCC-85D5-9D47-B882-F0FD549DAAD9}"/>
                  </a:ext>
                </a:extLst>
              </p:cNvPr>
              <p:cNvSpPr/>
              <p:nvPr/>
            </p:nvSpPr>
            <p:spPr>
              <a:xfrm flipH="1">
                <a:off x="7228966" y="3468343"/>
                <a:ext cx="903712" cy="92147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sp>
          <p:nvSpPr>
            <p:cNvPr id="47" name="Forme libre 46">
              <a:extLst>
                <a:ext uri="{FF2B5EF4-FFF2-40B4-BE49-F238E27FC236}">
                  <a16:creationId xmlns:a16="http://schemas.microsoft.com/office/drawing/2014/main" id="{6F146049-44CB-BA4B-BEEE-6FA12B755D56}"/>
                </a:ext>
              </a:extLst>
            </p:cNvPr>
            <p:cNvSpPr/>
            <p:nvPr/>
          </p:nvSpPr>
          <p:spPr>
            <a:xfrm rot="390344">
              <a:off x="5931122" y="3337052"/>
              <a:ext cx="211099" cy="136462"/>
            </a:xfrm>
            <a:custGeom>
              <a:avLst/>
              <a:gdLst>
                <a:gd name="connsiteX0" fmla="*/ 95534 w 212037"/>
                <a:gd name="connsiteY0" fmla="*/ 13648 h 136478"/>
                <a:gd name="connsiteX1" fmla="*/ 54591 w 212037"/>
                <a:gd name="connsiteY1" fmla="*/ 20472 h 136478"/>
                <a:gd name="connsiteX2" fmla="*/ 34119 w 212037"/>
                <a:gd name="connsiteY2" fmla="*/ 34120 h 136478"/>
                <a:gd name="connsiteX3" fmla="*/ 0 w 212037"/>
                <a:gd name="connsiteY3" fmla="*/ 40944 h 136478"/>
                <a:gd name="connsiteX4" fmla="*/ 20471 w 212037"/>
                <a:gd name="connsiteY4" fmla="*/ 81887 h 136478"/>
                <a:gd name="connsiteX5" fmla="*/ 54591 w 212037"/>
                <a:gd name="connsiteY5" fmla="*/ 122830 h 136478"/>
                <a:gd name="connsiteX6" fmla="*/ 75062 w 212037"/>
                <a:gd name="connsiteY6" fmla="*/ 136478 h 136478"/>
                <a:gd name="connsiteX7" fmla="*/ 109182 w 212037"/>
                <a:gd name="connsiteY7" fmla="*/ 129654 h 136478"/>
                <a:gd name="connsiteX8" fmla="*/ 170597 w 212037"/>
                <a:gd name="connsiteY8" fmla="*/ 109182 h 136478"/>
                <a:gd name="connsiteX9" fmla="*/ 184244 w 212037"/>
                <a:gd name="connsiteY9" fmla="*/ 88711 h 136478"/>
                <a:gd name="connsiteX10" fmla="*/ 211540 w 212037"/>
                <a:gd name="connsiteY10" fmla="*/ 81887 h 136478"/>
                <a:gd name="connsiteX11" fmla="*/ 177420 w 212037"/>
                <a:gd name="connsiteY11" fmla="*/ 13648 h 136478"/>
                <a:gd name="connsiteX12" fmla="*/ 150125 w 212037"/>
                <a:gd name="connsiteY12" fmla="*/ 0 h 136478"/>
                <a:gd name="connsiteX13" fmla="*/ 116006 w 212037"/>
                <a:gd name="connsiteY13" fmla="*/ 6824 h 136478"/>
                <a:gd name="connsiteX14" fmla="*/ 95534 w 212037"/>
                <a:gd name="connsiteY14" fmla="*/ 13648 h 13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37" h="136478">
                  <a:moveTo>
                    <a:pt x="95534" y="13648"/>
                  </a:moveTo>
                  <a:cubicBezTo>
                    <a:pt x="85298" y="15923"/>
                    <a:pt x="67717" y="16097"/>
                    <a:pt x="54591" y="20472"/>
                  </a:cubicBezTo>
                  <a:cubicBezTo>
                    <a:pt x="46810" y="23066"/>
                    <a:pt x="41798" y="31240"/>
                    <a:pt x="34119" y="34120"/>
                  </a:cubicBezTo>
                  <a:cubicBezTo>
                    <a:pt x="23259" y="38192"/>
                    <a:pt x="11373" y="38669"/>
                    <a:pt x="0" y="40944"/>
                  </a:cubicBezTo>
                  <a:cubicBezTo>
                    <a:pt x="39115" y="99619"/>
                    <a:pt x="-7785" y="25376"/>
                    <a:pt x="20471" y="81887"/>
                  </a:cubicBezTo>
                  <a:cubicBezTo>
                    <a:pt x="28139" y="97222"/>
                    <a:pt x="41656" y="112051"/>
                    <a:pt x="54591" y="122830"/>
                  </a:cubicBezTo>
                  <a:cubicBezTo>
                    <a:pt x="60891" y="128080"/>
                    <a:pt x="68238" y="131929"/>
                    <a:pt x="75062" y="136478"/>
                  </a:cubicBezTo>
                  <a:cubicBezTo>
                    <a:pt x="86435" y="134203"/>
                    <a:pt x="98030" y="132840"/>
                    <a:pt x="109182" y="129654"/>
                  </a:cubicBezTo>
                  <a:cubicBezTo>
                    <a:pt x="129931" y="123726"/>
                    <a:pt x="170597" y="109182"/>
                    <a:pt x="170597" y="109182"/>
                  </a:cubicBezTo>
                  <a:cubicBezTo>
                    <a:pt x="175146" y="102358"/>
                    <a:pt x="177420" y="93260"/>
                    <a:pt x="184244" y="88711"/>
                  </a:cubicBezTo>
                  <a:cubicBezTo>
                    <a:pt x="192048" y="83509"/>
                    <a:pt x="208963" y="90905"/>
                    <a:pt x="211540" y="81887"/>
                  </a:cubicBezTo>
                  <a:cubicBezTo>
                    <a:pt x="215998" y="66286"/>
                    <a:pt x="189366" y="23888"/>
                    <a:pt x="177420" y="13648"/>
                  </a:cubicBezTo>
                  <a:cubicBezTo>
                    <a:pt x="169697" y="7028"/>
                    <a:pt x="159223" y="4549"/>
                    <a:pt x="150125" y="0"/>
                  </a:cubicBezTo>
                  <a:cubicBezTo>
                    <a:pt x="138752" y="2275"/>
                    <a:pt x="127009" y="3156"/>
                    <a:pt x="116006" y="6824"/>
                  </a:cubicBezTo>
                  <a:cubicBezTo>
                    <a:pt x="106355" y="10041"/>
                    <a:pt x="105770" y="11373"/>
                    <a:pt x="95534" y="13648"/>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48" name="Forme libre 47">
              <a:extLst>
                <a:ext uri="{FF2B5EF4-FFF2-40B4-BE49-F238E27FC236}">
                  <a16:creationId xmlns:a16="http://schemas.microsoft.com/office/drawing/2014/main" id="{B5881C74-0AD2-3444-A99F-A539431F15BA}"/>
                </a:ext>
              </a:extLst>
            </p:cNvPr>
            <p:cNvSpPr/>
            <p:nvPr/>
          </p:nvSpPr>
          <p:spPr>
            <a:xfrm rot="20603551" flipH="1">
              <a:off x="6294593" y="3338640"/>
              <a:ext cx="115866" cy="104726"/>
            </a:xfrm>
            <a:custGeom>
              <a:avLst/>
              <a:gdLst>
                <a:gd name="connsiteX0" fmla="*/ 95534 w 212037"/>
                <a:gd name="connsiteY0" fmla="*/ 13648 h 136478"/>
                <a:gd name="connsiteX1" fmla="*/ 54591 w 212037"/>
                <a:gd name="connsiteY1" fmla="*/ 20472 h 136478"/>
                <a:gd name="connsiteX2" fmla="*/ 34119 w 212037"/>
                <a:gd name="connsiteY2" fmla="*/ 34120 h 136478"/>
                <a:gd name="connsiteX3" fmla="*/ 0 w 212037"/>
                <a:gd name="connsiteY3" fmla="*/ 40944 h 136478"/>
                <a:gd name="connsiteX4" fmla="*/ 20471 w 212037"/>
                <a:gd name="connsiteY4" fmla="*/ 81887 h 136478"/>
                <a:gd name="connsiteX5" fmla="*/ 54591 w 212037"/>
                <a:gd name="connsiteY5" fmla="*/ 122830 h 136478"/>
                <a:gd name="connsiteX6" fmla="*/ 75062 w 212037"/>
                <a:gd name="connsiteY6" fmla="*/ 136478 h 136478"/>
                <a:gd name="connsiteX7" fmla="*/ 109182 w 212037"/>
                <a:gd name="connsiteY7" fmla="*/ 129654 h 136478"/>
                <a:gd name="connsiteX8" fmla="*/ 170597 w 212037"/>
                <a:gd name="connsiteY8" fmla="*/ 109182 h 136478"/>
                <a:gd name="connsiteX9" fmla="*/ 184244 w 212037"/>
                <a:gd name="connsiteY9" fmla="*/ 88711 h 136478"/>
                <a:gd name="connsiteX10" fmla="*/ 211540 w 212037"/>
                <a:gd name="connsiteY10" fmla="*/ 81887 h 136478"/>
                <a:gd name="connsiteX11" fmla="*/ 177420 w 212037"/>
                <a:gd name="connsiteY11" fmla="*/ 13648 h 136478"/>
                <a:gd name="connsiteX12" fmla="*/ 150125 w 212037"/>
                <a:gd name="connsiteY12" fmla="*/ 0 h 136478"/>
                <a:gd name="connsiteX13" fmla="*/ 116006 w 212037"/>
                <a:gd name="connsiteY13" fmla="*/ 6824 h 136478"/>
                <a:gd name="connsiteX14" fmla="*/ 95534 w 212037"/>
                <a:gd name="connsiteY14" fmla="*/ 13648 h 13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37" h="136478">
                  <a:moveTo>
                    <a:pt x="95534" y="13648"/>
                  </a:moveTo>
                  <a:cubicBezTo>
                    <a:pt x="85298" y="15923"/>
                    <a:pt x="67717" y="16097"/>
                    <a:pt x="54591" y="20472"/>
                  </a:cubicBezTo>
                  <a:cubicBezTo>
                    <a:pt x="46810" y="23066"/>
                    <a:pt x="41798" y="31240"/>
                    <a:pt x="34119" y="34120"/>
                  </a:cubicBezTo>
                  <a:cubicBezTo>
                    <a:pt x="23259" y="38192"/>
                    <a:pt x="11373" y="38669"/>
                    <a:pt x="0" y="40944"/>
                  </a:cubicBezTo>
                  <a:cubicBezTo>
                    <a:pt x="39115" y="99619"/>
                    <a:pt x="-7785" y="25376"/>
                    <a:pt x="20471" y="81887"/>
                  </a:cubicBezTo>
                  <a:cubicBezTo>
                    <a:pt x="28139" y="97222"/>
                    <a:pt x="41656" y="112051"/>
                    <a:pt x="54591" y="122830"/>
                  </a:cubicBezTo>
                  <a:cubicBezTo>
                    <a:pt x="60891" y="128080"/>
                    <a:pt x="68238" y="131929"/>
                    <a:pt x="75062" y="136478"/>
                  </a:cubicBezTo>
                  <a:cubicBezTo>
                    <a:pt x="86435" y="134203"/>
                    <a:pt x="98030" y="132840"/>
                    <a:pt x="109182" y="129654"/>
                  </a:cubicBezTo>
                  <a:cubicBezTo>
                    <a:pt x="129931" y="123726"/>
                    <a:pt x="170597" y="109182"/>
                    <a:pt x="170597" y="109182"/>
                  </a:cubicBezTo>
                  <a:cubicBezTo>
                    <a:pt x="175146" y="102358"/>
                    <a:pt x="177420" y="93260"/>
                    <a:pt x="184244" y="88711"/>
                  </a:cubicBezTo>
                  <a:cubicBezTo>
                    <a:pt x="192048" y="83509"/>
                    <a:pt x="208963" y="90905"/>
                    <a:pt x="211540" y="81887"/>
                  </a:cubicBezTo>
                  <a:cubicBezTo>
                    <a:pt x="215998" y="66286"/>
                    <a:pt x="189366" y="23888"/>
                    <a:pt x="177420" y="13648"/>
                  </a:cubicBezTo>
                  <a:cubicBezTo>
                    <a:pt x="169697" y="7028"/>
                    <a:pt x="159223" y="4549"/>
                    <a:pt x="150125" y="0"/>
                  </a:cubicBezTo>
                  <a:cubicBezTo>
                    <a:pt x="138752" y="2275"/>
                    <a:pt x="127009" y="3156"/>
                    <a:pt x="116006" y="6824"/>
                  </a:cubicBezTo>
                  <a:cubicBezTo>
                    <a:pt x="106355" y="10041"/>
                    <a:pt x="105770" y="11373"/>
                    <a:pt x="95534" y="13648"/>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49" name="Forme libre 48">
              <a:extLst>
                <a:ext uri="{FF2B5EF4-FFF2-40B4-BE49-F238E27FC236}">
                  <a16:creationId xmlns:a16="http://schemas.microsoft.com/office/drawing/2014/main" id="{B0FFC41E-38A8-2244-8E93-0C744500FCF7}"/>
                </a:ext>
              </a:extLst>
            </p:cNvPr>
            <p:cNvSpPr/>
            <p:nvPr/>
          </p:nvSpPr>
          <p:spPr>
            <a:xfrm>
              <a:off x="6754883" y="3370375"/>
              <a:ext cx="198400" cy="88859"/>
            </a:xfrm>
            <a:custGeom>
              <a:avLst/>
              <a:gdLst>
                <a:gd name="connsiteX0" fmla="*/ 0 w 198089"/>
                <a:gd name="connsiteY0" fmla="*/ 13648 h 88711"/>
                <a:gd name="connsiteX1" fmla="*/ 13648 w 198089"/>
                <a:gd name="connsiteY1" fmla="*/ 47767 h 88711"/>
                <a:gd name="connsiteX2" fmla="*/ 20472 w 198089"/>
                <a:gd name="connsiteY2" fmla="*/ 68239 h 88711"/>
                <a:gd name="connsiteX3" fmla="*/ 61415 w 198089"/>
                <a:gd name="connsiteY3" fmla="*/ 88711 h 88711"/>
                <a:gd name="connsiteX4" fmla="*/ 191069 w 198089"/>
                <a:gd name="connsiteY4" fmla="*/ 81887 h 88711"/>
                <a:gd name="connsiteX5" fmla="*/ 197893 w 198089"/>
                <a:gd name="connsiteY5" fmla="*/ 61415 h 88711"/>
                <a:gd name="connsiteX6" fmla="*/ 184245 w 198089"/>
                <a:gd name="connsiteY6" fmla="*/ 0 h 88711"/>
                <a:gd name="connsiteX7" fmla="*/ 61415 w 198089"/>
                <a:gd name="connsiteY7" fmla="*/ 6824 h 88711"/>
                <a:gd name="connsiteX8" fmla="*/ 0 w 198089"/>
                <a:gd name="connsiteY8" fmla="*/ 13648 h 88711"/>
                <a:gd name="connsiteX9" fmla="*/ 0 w 198089"/>
                <a:gd name="connsiteY9" fmla="*/ 13648 h 8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089" h="88711">
                  <a:moveTo>
                    <a:pt x="0" y="13648"/>
                  </a:moveTo>
                  <a:cubicBezTo>
                    <a:pt x="2275" y="19334"/>
                    <a:pt x="9347" y="36298"/>
                    <a:pt x="13648" y="47767"/>
                  </a:cubicBezTo>
                  <a:cubicBezTo>
                    <a:pt x="16174" y="54502"/>
                    <a:pt x="15978" y="62622"/>
                    <a:pt x="20472" y="68239"/>
                  </a:cubicBezTo>
                  <a:cubicBezTo>
                    <a:pt x="30092" y="80264"/>
                    <a:pt x="47929" y="84216"/>
                    <a:pt x="61415" y="88711"/>
                  </a:cubicBezTo>
                  <a:cubicBezTo>
                    <a:pt x="104633" y="86436"/>
                    <a:pt x="148632" y="90375"/>
                    <a:pt x="191069" y="81887"/>
                  </a:cubicBezTo>
                  <a:cubicBezTo>
                    <a:pt x="198122" y="80476"/>
                    <a:pt x="198490" y="68583"/>
                    <a:pt x="197893" y="61415"/>
                  </a:cubicBezTo>
                  <a:cubicBezTo>
                    <a:pt x="196151" y="40516"/>
                    <a:pt x="188794" y="20472"/>
                    <a:pt x="184245" y="0"/>
                  </a:cubicBezTo>
                  <a:lnTo>
                    <a:pt x="61415" y="6824"/>
                  </a:lnTo>
                  <a:cubicBezTo>
                    <a:pt x="40874" y="8346"/>
                    <a:pt x="19124" y="5998"/>
                    <a:pt x="0" y="13648"/>
                  </a:cubicBezTo>
                  <a:lnTo>
                    <a:pt x="0" y="13648"/>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50" name="Forme libre 49">
              <a:extLst>
                <a:ext uri="{FF2B5EF4-FFF2-40B4-BE49-F238E27FC236}">
                  <a16:creationId xmlns:a16="http://schemas.microsoft.com/office/drawing/2014/main" id="{7217DF84-D796-7841-8355-0175C3C6A916}"/>
                </a:ext>
              </a:extLst>
            </p:cNvPr>
            <p:cNvSpPr/>
            <p:nvPr/>
          </p:nvSpPr>
          <p:spPr>
            <a:xfrm flipH="1">
              <a:off x="5720024" y="3357681"/>
              <a:ext cx="157133" cy="136462"/>
            </a:xfrm>
            <a:custGeom>
              <a:avLst/>
              <a:gdLst>
                <a:gd name="connsiteX0" fmla="*/ 20536 w 158139"/>
                <a:gd name="connsiteY0" fmla="*/ 40943 h 136478"/>
                <a:gd name="connsiteX1" fmla="*/ 64 w 158139"/>
                <a:gd name="connsiteY1" fmla="*/ 75063 h 136478"/>
                <a:gd name="connsiteX2" fmla="*/ 47832 w 158139"/>
                <a:gd name="connsiteY2" fmla="*/ 136478 h 136478"/>
                <a:gd name="connsiteX3" fmla="*/ 136542 w 158139"/>
                <a:gd name="connsiteY3" fmla="*/ 122830 h 136478"/>
                <a:gd name="connsiteX4" fmla="*/ 157014 w 158139"/>
                <a:gd name="connsiteY4" fmla="*/ 109182 h 136478"/>
                <a:gd name="connsiteX5" fmla="*/ 150190 w 158139"/>
                <a:gd name="connsiteY5" fmla="*/ 27295 h 136478"/>
                <a:gd name="connsiteX6" fmla="*/ 143366 w 158139"/>
                <a:gd name="connsiteY6" fmla="*/ 6824 h 136478"/>
                <a:gd name="connsiteX7" fmla="*/ 116070 w 158139"/>
                <a:gd name="connsiteY7" fmla="*/ 0 h 136478"/>
                <a:gd name="connsiteX8" fmla="*/ 68303 w 158139"/>
                <a:gd name="connsiteY8" fmla="*/ 13648 h 136478"/>
                <a:gd name="connsiteX9" fmla="*/ 34184 w 158139"/>
                <a:gd name="connsiteY9" fmla="*/ 20472 h 136478"/>
                <a:gd name="connsiteX10" fmla="*/ 20536 w 158139"/>
                <a:gd name="connsiteY10" fmla="*/ 40943 h 13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139" h="136478">
                  <a:moveTo>
                    <a:pt x="20536" y="40943"/>
                  </a:moveTo>
                  <a:cubicBezTo>
                    <a:pt x="14849" y="50041"/>
                    <a:pt x="-1137" y="61854"/>
                    <a:pt x="64" y="75063"/>
                  </a:cubicBezTo>
                  <a:cubicBezTo>
                    <a:pt x="1696" y="93019"/>
                    <a:pt x="34011" y="122657"/>
                    <a:pt x="47832" y="136478"/>
                  </a:cubicBezTo>
                  <a:cubicBezTo>
                    <a:pt x="77402" y="131929"/>
                    <a:pt x="107517" y="130086"/>
                    <a:pt x="136542" y="122830"/>
                  </a:cubicBezTo>
                  <a:cubicBezTo>
                    <a:pt x="144499" y="120841"/>
                    <a:pt x="155854" y="117301"/>
                    <a:pt x="157014" y="109182"/>
                  </a:cubicBezTo>
                  <a:cubicBezTo>
                    <a:pt x="160888" y="82067"/>
                    <a:pt x="153810" y="54445"/>
                    <a:pt x="150190" y="27295"/>
                  </a:cubicBezTo>
                  <a:cubicBezTo>
                    <a:pt x="149239" y="20165"/>
                    <a:pt x="148983" y="11317"/>
                    <a:pt x="143366" y="6824"/>
                  </a:cubicBezTo>
                  <a:cubicBezTo>
                    <a:pt x="136042" y="965"/>
                    <a:pt x="125169" y="2275"/>
                    <a:pt x="116070" y="0"/>
                  </a:cubicBezTo>
                  <a:cubicBezTo>
                    <a:pt x="100148" y="4549"/>
                    <a:pt x="84368" y="9632"/>
                    <a:pt x="68303" y="13648"/>
                  </a:cubicBezTo>
                  <a:cubicBezTo>
                    <a:pt x="57051" y="16461"/>
                    <a:pt x="44845" y="15903"/>
                    <a:pt x="34184" y="20472"/>
                  </a:cubicBezTo>
                  <a:cubicBezTo>
                    <a:pt x="28271" y="23006"/>
                    <a:pt x="26223" y="31845"/>
                    <a:pt x="20536" y="40943"/>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sp>
          <p:nvSpPr>
            <p:cNvPr id="51" name="Forme libre 50">
              <a:extLst>
                <a:ext uri="{FF2B5EF4-FFF2-40B4-BE49-F238E27FC236}">
                  <a16:creationId xmlns:a16="http://schemas.microsoft.com/office/drawing/2014/main" id="{CF109B1D-8C94-5440-85B8-1AF25A390EB3}"/>
                </a:ext>
              </a:extLst>
            </p:cNvPr>
            <p:cNvSpPr/>
            <p:nvPr/>
          </p:nvSpPr>
          <p:spPr>
            <a:xfrm rot="20603551" flipH="1">
              <a:off x="6537435" y="3357681"/>
              <a:ext cx="165070" cy="125354"/>
            </a:xfrm>
            <a:custGeom>
              <a:avLst/>
              <a:gdLst>
                <a:gd name="connsiteX0" fmla="*/ 95534 w 212037"/>
                <a:gd name="connsiteY0" fmla="*/ 13648 h 136478"/>
                <a:gd name="connsiteX1" fmla="*/ 54591 w 212037"/>
                <a:gd name="connsiteY1" fmla="*/ 20472 h 136478"/>
                <a:gd name="connsiteX2" fmla="*/ 34119 w 212037"/>
                <a:gd name="connsiteY2" fmla="*/ 34120 h 136478"/>
                <a:gd name="connsiteX3" fmla="*/ 0 w 212037"/>
                <a:gd name="connsiteY3" fmla="*/ 40944 h 136478"/>
                <a:gd name="connsiteX4" fmla="*/ 20471 w 212037"/>
                <a:gd name="connsiteY4" fmla="*/ 81887 h 136478"/>
                <a:gd name="connsiteX5" fmla="*/ 54591 w 212037"/>
                <a:gd name="connsiteY5" fmla="*/ 122830 h 136478"/>
                <a:gd name="connsiteX6" fmla="*/ 75062 w 212037"/>
                <a:gd name="connsiteY6" fmla="*/ 136478 h 136478"/>
                <a:gd name="connsiteX7" fmla="*/ 109182 w 212037"/>
                <a:gd name="connsiteY7" fmla="*/ 129654 h 136478"/>
                <a:gd name="connsiteX8" fmla="*/ 170597 w 212037"/>
                <a:gd name="connsiteY8" fmla="*/ 109182 h 136478"/>
                <a:gd name="connsiteX9" fmla="*/ 184244 w 212037"/>
                <a:gd name="connsiteY9" fmla="*/ 88711 h 136478"/>
                <a:gd name="connsiteX10" fmla="*/ 211540 w 212037"/>
                <a:gd name="connsiteY10" fmla="*/ 81887 h 136478"/>
                <a:gd name="connsiteX11" fmla="*/ 177420 w 212037"/>
                <a:gd name="connsiteY11" fmla="*/ 13648 h 136478"/>
                <a:gd name="connsiteX12" fmla="*/ 150125 w 212037"/>
                <a:gd name="connsiteY12" fmla="*/ 0 h 136478"/>
                <a:gd name="connsiteX13" fmla="*/ 116006 w 212037"/>
                <a:gd name="connsiteY13" fmla="*/ 6824 h 136478"/>
                <a:gd name="connsiteX14" fmla="*/ 95534 w 212037"/>
                <a:gd name="connsiteY14" fmla="*/ 13648 h 13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37" h="136478">
                  <a:moveTo>
                    <a:pt x="95534" y="13648"/>
                  </a:moveTo>
                  <a:cubicBezTo>
                    <a:pt x="85298" y="15923"/>
                    <a:pt x="67717" y="16097"/>
                    <a:pt x="54591" y="20472"/>
                  </a:cubicBezTo>
                  <a:cubicBezTo>
                    <a:pt x="46810" y="23066"/>
                    <a:pt x="41798" y="31240"/>
                    <a:pt x="34119" y="34120"/>
                  </a:cubicBezTo>
                  <a:cubicBezTo>
                    <a:pt x="23259" y="38192"/>
                    <a:pt x="11373" y="38669"/>
                    <a:pt x="0" y="40944"/>
                  </a:cubicBezTo>
                  <a:cubicBezTo>
                    <a:pt x="39115" y="99619"/>
                    <a:pt x="-7785" y="25376"/>
                    <a:pt x="20471" y="81887"/>
                  </a:cubicBezTo>
                  <a:cubicBezTo>
                    <a:pt x="28139" y="97222"/>
                    <a:pt x="41656" y="112051"/>
                    <a:pt x="54591" y="122830"/>
                  </a:cubicBezTo>
                  <a:cubicBezTo>
                    <a:pt x="60891" y="128080"/>
                    <a:pt x="68238" y="131929"/>
                    <a:pt x="75062" y="136478"/>
                  </a:cubicBezTo>
                  <a:cubicBezTo>
                    <a:pt x="86435" y="134203"/>
                    <a:pt x="98030" y="132840"/>
                    <a:pt x="109182" y="129654"/>
                  </a:cubicBezTo>
                  <a:cubicBezTo>
                    <a:pt x="129931" y="123726"/>
                    <a:pt x="170597" y="109182"/>
                    <a:pt x="170597" y="109182"/>
                  </a:cubicBezTo>
                  <a:cubicBezTo>
                    <a:pt x="175146" y="102358"/>
                    <a:pt x="177420" y="93260"/>
                    <a:pt x="184244" y="88711"/>
                  </a:cubicBezTo>
                  <a:cubicBezTo>
                    <a:pt x="192048" y="83509"/>
                    <a:pt x="208963" y="90905"/>
                    <a:pt x="211540" y="81887"/>
                  </a:cubicBezTo>
                  <a:cubicBezTo>
                    <a:pt x="215998" y="66286"/>
                    <a:pt x="189366" y="23888"/>
                    <a:pt x="177420" y="13648"/>
                  </a:cubicBezTo>
                  <a:cubicBezTo>
                    <a:pt x="169697" y="7028"/>
                    <a:pt x="159223" y="4549"/>
                    <a:pt x="150125" y="0"/>
                  </a:cubicBezTo>
                  <a:cubicBezTo>
                    <a:pt x="138752" y="2275"/>
                    <a:pt x="127009" y="3156"/>
                    <a:pt x="116006" y="6824"/>
                  </a:cubicBezTo>
                  <a:cubicBezTo>
                    <a:pt x="106355" y="10041"/>
                    <a:pt x="105770" y="11373"/>
                    <a:pt x="95534" y="13648"/>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302020204030204" pitchFamily="34" charset="0"/>
                <a:cs typeface="Calibri Light" panose="020F0302020204030204" pitchFamily="34" charset="0"/>
              </a:endParaRPr>
            </a:p>
          </p:txBody>
        </p:sp>
      </p:grpSp>
      <p:grpSp>
        <p:nvGrpSpPr>
          <p:cNvPr id="64523" name="Groupe 11">
            <a:extLst>
              <a:ext uri="{FF2B5EF4-FFF2-40B4-BE49-F238E27FC236}">
                <a16:creationId xmlns:a16="http://schemas.microsoft.com/office/drawing/2014/main" id="{5248781F-1460-7A49-AB39-53257A7B5D19}"/>
              </a:ext>
            </a:extLst>
          </p:cNvPr>
          <p:cNvGrpSpPr>
            <a:grpSpLocks/>
          </p:cNvGrpSpPr>
          <p:nvPr/>
        </p:nvGrpSpPr>
        <p:grpSpPr bwMode="auto">
          <a:xfrm>
            <a:off x="3293272" y="6672265"/>
            <a:ext cx="1688306" cy="1824038"/>
            <a:chOff x="707594" y="3301411"/>
            <a:chExt cx="1126146" cy="1214943"/>
          </a:xfrm>
        </p:grpSpPr>
        <p:grpSp>
          <p:nvGrpSpPr>
            <p:cNvPr id="64608" name="Groupe 342">
              <a:extLst>
                <a:ext uri="{FF2B5EF4-FFF2-40B4-BE49-F238E27FC236}">
                  <a16:creationId xmlns:a16="http://schemas.microsoft.com/office/drawing/2014/main" id="{96EFC974-53CF-D749-8861-2F63955B3E39}"/>
                </a:ext>
              </a:extLst>
            </p:cNvPr>
            <p:cNvGrpSpPr>
              <a:grpSpLocks/>
            </p:cNvGrpSpPr>
            <p:nvPr/>
          </p:nvGrpSpPr>
          <p:grpSpPr bwMode="auto">
            <a:xfrm>
              <a:off x="707594" y="3301411"/>
              <a:ext cx="1126146" cy="1214943"/>
              <a:chOff x="3596028" y="15335848"/>
              <a:chExt cx="2878699" cy="2472883"/>
            </a:xfrm>
          </p:grpSpPr>
          <p:sp>
            <p:nvSpPr>
              <p:cNvPr id="113" name="Rectangle 170">
                <a:extLst>
                  <a:ext uri="{FF2B5EF4-FFF2-40B4-BE49-F238E27FC236}">
                    <a16:creationId xmlns:a16="http://schemas.microsoft.com/office/drawing/2014/main" id="{E4E765A0-F430-DD48-AA56-419873C3019A}"/>
                  </a:ext>
                </a:extLst>
              </p:cNvPr>
              <p:cNvSpPr/>
              <p:nvPr/>
            </p:nvSpPr>
            <p:spPr bwMode="auto">
              <a:xfrm>
                <a:off x="3596028" y="15335848"/>
                <a:ext cx="2878699" cy="24406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dirty="0">
                  <a:latin typeface="Calibri Light" panose="020F0302020204030204" pitchFamily="34" charset="0"/>
                  <a:cs typeface="Calibri Light" panose="020F0302020204030204" pitchFamily="34" charset="0"/>
                </a:endParaRPr>
              </a:p>
            </p:txBody>
          </p:sp>
          <p:sp>
            <p:nvSpPr>
              <p:cNvPr id="114" name="Rectangle 113">
                <a:extLst>
                  <a:ext uri="{FF2B5EF4-FFF2-40B4-BE49-F238E27FC236}">
                    <a16:creationId xmlns:a16="http://schemas.microsoft.com/office/drawing/2014/main" id="{95657591-DF65-6E45-8F4D-CF78114E920E}"/>
                  </a:ext>
                </a:extLst>
              </p:cNvPr>
              <p:cNvSpPr/>
              <p:nvPr/>
            </p:nvSpPr>
            <p:spPr bwMode="auto">
              <a:xfrm>
                <a:off x="3596028" y="15345534"/>
                <a:ext cx="2878699" cy="2463197"/>
              </a:xfrm>
              <a:prstGeom prst="rect">
                <a:avLst/>
              </a:prstGeom>
              <a:noFill/>
              <a:ln w="28575">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defTabSz="1252538">
                  <a:defRPr/>
                </a:pPr>
                <a:endParaRPr lang="fr-FR" dirty="0">
                  <a:solidFill>
                    <a:schemeClr val="tx1"/>
                  </a:solidFill>
                  <a:latin typeface="Calibri Light" panose="020F0302020204030204" pitchFamily="34" charset="0"/>
                  <a:cs typeface="Calibri Light" panose="020F0302020204030204" pitchFamily="34" charset="0"/>
                </a:endParaRPr>
              </a:p>
            </p:txBody>
          </p:sp>
        </p:grpSp>
        <p:cxnSp>
          <p:nvCxnSpPr>
            <p:cNvPr id="107" name="Connecteur droit 106">
              <a:extLst>
                <a:ext uri="{FF2B5EF4-FFF2-40B4-BE49-F238E27FC236}">
                  <a16:creationId xmlns:a16="http://schemas.microsoft.com/office/drawing/2014/main" id="{101A26C3-9918-594D-9C20-D5CE8A086DB6}"/>
                </a:ext>
              </a:extLst>
            </p:cNvPr>
            <p:cNvCxnSpPr/>
            <p:nvPr/>
          </p:nvCxnSpPr>
          <p:spPr>
            <a:xfrm>
              <a:off x="847370" y="3509189"/>
              <a:ext cx="4320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1341FA38-6981-F146-902F-D73183D56541}"/>
                </a:ext>
              </a:extLst>
            </p:cNvPr>
            <p:cNvCxnSpPr/>
            <p:nvPr/>
          </p:nvCxnSpPr>
          <p:spPr>
            <a:xfrm flipV="1">
              <a:off x="1304817" y="3878747"/>
              <a:ext cx="4320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D545274C-ED8B-574F-A072-EDA1C93B36B0}"/>
                </a:ext>
              </a:extLst>
            </p:cNvPr>
            <p:cNvCxnSpPr/>
            <p:nvPr/>
          </p:nvCxnSpPr>
          <p:spPr>
            <a:xfrm>
              <a:off x="861664" y="4207067"/>
              <a:ext cx="4320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a:extLst>
                <a:ext uri="{FF2B5EF4-FFF2-40B4-BE49-F238E27FC236}">
                  <a16:creationId xmlns:a16="http://schemas.microsoft.com/office/drawing/2014/main" id="{2FF77318-0EE7-C440-A233-0E5CAE81C02C}"/>
                </a:ext>
              </a:extLst>
            </p:cNvPr>
            <p:cNvCxnSpPr/>
            <p:nvPr/>
          </p:nvCxnSpPr>
          <p:spPr>
            <a:xfrm>
              <a:off x="1066563" y="3406093"/>
              <a:ext cx="0" cy="2299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FC6D6611-1072-1446-A58A-012955E61FFF}"/>
                </a:ext>
              </a:extLst>
            </p:cNvPr>
            <p:cNvCxnSpPr/>
            <p:nvPr/>
          </p:nvCxnSpPr>
          <p:spPr>
            <a:xfrm>
              <a:off x="1530364" y="3762963"/>
              <a:ext cx="0" cy="229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90C00F3B-7531-8946-B066-B05C5E27579A}"/>
                </a:ext>
              </a:extLst>
            </p:cNvPr>
            <p:cNvCxnSpPr/>
            <p:nvPr/>
          </p:nvCxnSpPr>
          <p:spPr>
            <a:xfrm>
              <a:off x="1079270" y="4080180"/>
              <a:ext cx="0" cy="231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5" name="ZoneTexte 125">
            <a:extLst>
              <a:ext uri="{FF2B5EF4-FFF2-40B4-BE49-F238E27FC236}">
                <a16:creationId xmlns:a16="http://schemas.microsoft.com/office/drawing/2014/main" id="{16C727C3-74FE-1B4A-9363-887158DCEC4A}"/>
              </a:ext>
            </a:extLst>
          </p:cNvPr>
          <p:cNvSpPr txBox="1">
            <a:spLocks noChangeArrowheads="1"/>
          </p:cNvSpPr>
          <p:nvPr/>
        </p:nvSpPr>
        <p:spPr bwMode="auto">
          <a:xfrm rot="18155916">
            <a:off x="7421166" y="3772051"/>
            <a:ext cx="1838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dirty="0" err="1">
                <a:latin typeface="Calibri Light" panose="020F0502020204030204" pitchFamily="34" charset="0"/>
              </a:rPr>
              <a:t>organisms</a:t>
            </a:r>
            <a:endParaRPr lang="fr-FR" altLang="en-US" sz="2100" dirty="0">
              <a:latin typeface="Calibri Light" panose="020F0502020204030204" pitchFamily="34" charset="0"/>
            </a:endParaRPr>
          </a:p>
        </p:txBody>
      </p:sp>
      <p:sp>
        <p:nvSpPr>
          <p:cNvPr id="116" name="ZoneTexte 126">
            <a:extLst>
              <a:ext uri="{FF2B5EF4-FFF2-40B4-BE49-F238E27FC236}">
                <a16:creationId xmlns:a16="http://schemas.microsoft.com/office/drawing/2014/main" id="{005C31A3-0FEE-E440-87FE-CE5733B0467F}"/>
              </a:ext>
            </a:extLst>
          </p:cNvPr>
          <p:cNvSpPr txBox="1">
            <a:spLocks noChangeArrowheads="1"/>
          </p:cNvSpPr>
          <p:nvPr/>
        </p:nvSpPr>
        <p:spPr bwMode="auto">
          <a:xfrm rot="18162596">
            <a:off x="8670133" y="3754192"/>
            <a:ext cx="20550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dirty="0" err="1">
                <a:latin typeface="Calibri Light" panose="020F0502020204030204" pitchFamily="34" charset="0"/>
              </a:rPr>
              <a:t>topography</a:t>
            </a:r>
            <a:endParaRPr lang="fr-FR" altLang="en-US" dirty="0">
              <a:latin typeface="Calibri Light" panose="020F0502020204030204" pitchFamily="34" charset="0"/>
            </a:endParaRPr>
          </a:p>
        </p:txBody>
      </p:sp>
      <p:sp>
        <p:nvSpPr>
          <p:cNvPr id="117" name="Rectangle 116">
            <a:extLst>
              <a:ext uri="{FF2B5EF4-FFF2-40B4-BE49-F238E27FC236}">
                <a16:creationId xmlns:a16="http://schemas.microsoft.com/office/drawing/2014/main" id="{85A42351-3444-0843-A906-1C55014724DC}"/>
              </a:ext>
            </a:extLst>
          </p:cNvPr>
          <p:cNvSpPr/>
          <p:nvPr/>
        </p:nvSpPr>
        <p:spPr>
          <a:xfrm>
            <a:off x="3276602" y="6646072"/>
            <a:ext cx="1681163" cy="18145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502020204030204" pitchFamily="34" charset="0"/>
            </a:endParaRPr>
          </a:p>
        </p:txBody>
      </p:sp>
      <p:grpSp>
        <p:nvGrpSpPr>
          <p:cNvPr id="64527" name="Groupe 136">
            <a:extLst>
              <a:ext uri="{FF2B5EF4-FFF2-40B4-BE49-F238E27FC236}">
                <a16:creationId xmlns:a16="http://schemas.microsoft.com/office/drawing/2014/main" id="{8D28C5BE-6B6B-E944-AFB6-FA74796EF720}"/>
              </a:ext>
            </a:extLst>
          </p:cNvPr>
          <p:cNvGrpSpPr>
            <a:grpSpLocks/>
          </p:cNvGrpSpPr>
          <p:nvPr/>
        </p:nvGrpSpPr>
        <p:grpSpPr bwMode="auto">
          <a:xfrm>
            <a:off x="12077700" y="5610225"/>
            <a:ext cx="2476500" cy="3088482"/>
            <a:chOff x="6496864" y="3758136"/>
            <a:chExt cx="1650696" cy="2059618"/>
          </a:xfrm>
        </p:grpSpPr>
        <p:sp>
          <p:nvSpPr>
            <p:cNvPr id="64539" name="Flèche courbée vers la droite 283">
              <a:extLst>
                <a:ext uri="{FF2B5EF4-FFF2-40B4-BE49-F238E27FC236}">
                  <a16:creationId xmlns:a16="http://schemas.microsoft.com/office/drawing/2014/main" id="{E2C9E64D-1E17-3E4A-8B44-FD16080E741B}"/>
                </a:ext>
              </a:extLst>
            </p:cNvPr>
            <p:cNvSpPr>
              <a:spLocks noChangeArrowheads="1"/>
            </p:cNvSpPr>
            <p:nvPr/>
          </p:nvSpPr>
          <p:spPr bwMode="auto">
            <a:xfrm flipH="1">
              <a:off x="7972016" y="3963567"/>
              <a:ext cx="175544" cy="522982"/>
            </a:xfrm>
            <a:prstGeom prst="curvedRightArrow">
              <a:avLst>
                <a:gd name="adj1" fmla="val 25006"/>
                <a:gd name="adj2" fmla="val 50026"/>
                <a:gd name="adj3" fmla="val 25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defTabSz="8350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350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350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350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350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latin typeface="Calibri Light" panose="020F0502020204030204" pitchFamily="34" charset="0"/>
              </a:endParaRPr>
            </a:p>
          </p:txBody>
        </p:sp>
        <p:grpSp>
          <p:nvGrpSpPr>
            <p:cNvPr id="64540" name="Groupe 165">
              <a:extLst>
                <a:ext uri="{FF2B5EF4-FFF2-40B4-BE49-F238E27FC236}">
                  <a16:creationId xmlns:a16="http://schemas.microsoft.com/office/drawing/2014/main" id="{4F466041-A64A-DE4E-91BF-EDB1648102F9}"/>
                </a:ext>
              </a:extLst>
            </p:cNvPr>
            <p:cNvGrpSpPr>
              <a:grpSpLocks/>
            </p:cNvGrpSpPr>
            <p:nvPr/>
          </p:nvGrpSpPr>
          <p:grpSpPr bwMode="auto">
            <a:xfrm flipV="1">
              <a:off x="6551681" y="4430036"/>
              <a:ext cx="78693" cy="80374"/>
              <a:chOff x="7222925" y="3466647"/>
              <a:chExt cx="914400" cy="915189"/>
            </a:xfrm>
          </p:grpSpPr>
          <p:sp>
            <p:nvSpPr>
              <p:cNvPr id="186" name="Arc 185">
                <a:extLst>
                  <a:ext uri="{FF2B5EF4-FFF2-40B4-BE49-F238E27FC236}">
                    <a16:creationId xmlns:a16="http://schemas.microsoft.com/office/drawing/2014/main" id="{3D39C5F1-17FF-504C-A28E-6DBF6EDEE127}"/>
                  </a:ext>
                </a:extLst>
              </p:cNvPr>
              <p:cNvSpPr/>
              <p:nvPr/>
            </p:nvSpPr>
            <p:spPr>
              <a:xfrm>
                <a:off x="7231476"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87" name="Arc 186">
                <a:extLst>
                  <a:ext uri="{FF2B5EF4-FFF2-40B4-BE49-F238E27FC236}">
                    <a16:creationId xmlns:a16="http://schemas.microsoft.com/office/drawing/2014/main" id="{CE922128-CE92-8543-BC0A-F530E0C663E9}"/>
                  </a:ext>
                </a:extLst>
              </p:cNvPr>
              <p:cNvSpPr/>
              <p:nvPr/>
            </p:nvSpPr>
            <p:spPr>
              <a:xfrm flipH="1">
                <a:off x="7231476"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41" name="Groupe 166">
              <a:extLst>
                <a:ext uri="{FF2B5EF4-FFF2-40B4-BE49-F238E27FC236}">
                  <a16:creationId xmlns:a16="http://schemas.microsoft.com/office/drawing/2014/main" id="{70C8BCD0-EFDB-8B40-B726-4B247A1FFFC6}"/>
                </a:ext>
              </a:extLst>
            </p:cNvPr>
            <p:cNvGrpSpPr>
              <a:grpSpLocks/>
            </p:cNvGrpSpPr>
            <p:nvPr/>
          </p:nvGrpSpPr>
          <p:grpSpPr bwMode="auto">
            <a:xfrm flipV="1">
              <a:off x="6646931" y="4430036"/>
              <a:ext cx="78693" cy="80374"/>
              <a:chOff x="7222925" y="3466647"/>
              <a:chExt cx="914400" cy="915189"/>
            </a:xfrm>
          </p:grpSpPr>
          <p:sp>
            <p:nvSpPr>
              <p:cNvPr id="184" name="Arc 183">
                <a:extLst>
                  <a:ext uri="{FF2B5EF4-FFF2-40B4-BE49-F238E27FC236}">
                    <a16:creationId xmlns:a16="http://schemas.microsoft.com/office/drawing/2014/main" id="{E51DC5F0-4C86-634C-93F6-E6F0C631D0D8}"/>
                  </a:ext>
                </a:extLst>
              </p:cNvPr>
              <p:cNvSpPr/>
              <p:nvPr/>
            </p:nvSpPr>
            <p:spPr>
              <a:xfrm>
                <a:off x="7231267"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85" name="Arc 184">
                <a:extLst>
                  <a:ext uri="{FF2B5EF4-FFF2-40B4-BE49-F238E27FC236}">
                    <a16:creationId xmlns:a16="http://schemas.microsoft.com/office/drawing/2014/main" id="{3240F1E9-1500-C545-A1EE-9C596CBFA30A}"/>
                  </a:ext>
                </a:extLst>
              </p:cNvPr>
              <p:cNvSpPr/>
              <p:nvPr/>
            </p:nvSpPr>
            <p:spPr>
              <a:xfrm flipH="1">
                <a:off x="7231267"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42" name="Groupe 167">
              <a:extLst>
                <a:ext uri="{FF2B5EF4-FFF2-40B4-BE49-F238E27FC236}">
                  <a16:creationId xmlns:a16="http://schemas.microsoft.com/office/drawing/2014/main" id="{5E0E5565-9BFA-BB48-8968-8D8AAF56C5AE}"/>
                </a:ext>
              </a:extLst>
            </p:cNvPr>
            <p:cNvGrpSpPr>
              <a:grpSpLocks/>
            </p:cNvGrpSpPr>
            <p:nvPr/>
          </p:nvGrpSpPr>
          <p:grpSpPr bwMode="auto">
            <a:xfrm flipV="1">
              <a:off x="6729481" y="4430036"/>
              <a:ext cx="78693" cy="80374"/>
              <a:chOff x="7222925" y="3466647"/>
              <a:chExt cx="914400" cy="915189"/>
            </a:xfrm>
          </p:grpSpPr>
          <p:sp>
            <p:nvSpPr>
              <p:cNvPr id="182" name="Arc 181">
                <a:extLst>
                  <a:ext uri="{FF2B5EF4-FFF2-40B4-BE49-F238E27FC236}">
                    <a16:creationId xmlns:a16="http://schemas.microsoft.com/office/drawing/2014/main" id="{0EF185F5-E0EB-A944-8AFC-A876A4AF4EDE}"/>
                  </a:ext>
                </a:extLst>
              </p:cNvPr>
              <p:cNvSpPr/>
              <p:nvPr/>
            </p:nvSpPr>
            <p:spPr>
              <a:xfrm>
                <a:off x="7231092"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83" name="Arc 182">
                <a:extLst>
                  <a:ext uri="{FF2B5EF4-FFF2-40B4-BE49-F238E27FC236}">
                    <a16:creationId xmlns:a16="http://schemas.microsoft.com/office/drawing/2014/main" id="{7EB1AF64-FFC3-E842-BCD7-FA82E2601D14}"/>
                  </a:ext>
                </a:extLst>
              </p:cNvPr>
              <p:cNvSpPr/>
              <p:nvPr/>
            </p:nvSpPr>
            <p:spPr>
              <a:xfrm flipH="1">
                <a:off x="7231092"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43" name="Groupe 168">
              <a:extLst>
                <a:ext uri="{FF2B5EF4-FFF2-40B4-BE49-F238E27FC236}">
                  <a16:creationId xmlns:a16="http://schemas.microsoft.com/office/drawing/2014/main" id="{C990BDBA-2879-BB42-AD7A-EEAF4BB104DE}"/>
                </a:ext>
              </a:extLst>
            </p:cNvPr>
            <p:cNvGrpSpPr>
              <a:grpSpLocks/>
            </p:cNvGrpSpPr>
            <p:nvPr/>
          </p:nvGrpSpPr>
          <p:grpSpPr bwMode="auto">
            <a:xfrm flipV="1">
              <a:off x="6907281" y="4430036"/>
              <a:ext cx="78693" cy="80374"/>
              <a:chOff x="7222925" y="3466647"/>
              <a:chExt cx="914400" cy="915189"/>
            </a:xfrm>
          </p:grpSpPr>
          <p:sp>
            <p:nvSpPr>
              <p:cNvPr id="180" name="Arc 179">
                <a:extLst>
                  <a:ext uri="{FF2B5EF4-FFF2-40B4-BE49-F238E27FC236}">
                    <a16:creationId xmlns:a16="http://schemas.microsoft.com/office/drawing/2014/main" id="{C3895BB8-6D14-744D-B043-31D25465E85D}"/>
                  </a:ext>
                </a:extLst>
              </p:cNvPr>
              <p:cNvSpPr/>
              <p:nvPr/>
            </p:nvSpPr>
            <p:spPr>
              <a:xfrm>
                <a:off x="7230709"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81" name="Arc 180">
                <a:extLst>
                  <a:ext uri="{FF2B5EF4-FFF2-40B4-BE49-F238E27FC236}">
                    <a16:creationId xmlns:a16="http://schemas.microsoft.com/office/drawing/2014/main" id="{BE75DCF4-CFBB-734E-8BE8-77CEE8969B35}"/>
                  </a:ext>
                </a:extLst>
              </p:cNvPr>
              <p:cNvSpPr/>
              <p:nvPr/>
            </p:nvSpPr>
            <p:spPr>
              <a:xfrm flipH="1">
                <a:off x="7230709"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44" name="Groupe 169">
              <a:extLst>
                <a:ext uri="{FF2B5EF4-FFF2-40B4-BE49-F238E27FC236}">
                  <a16:creationId xmlns:a16="http://schemas.microsoft.com/office/drawing/2014/main" id="{94B82D28-FEC7-2C45-81A6-812E8CD85DC2}"/>
                </a:ext>
              </a:extLst>
            </p:cNvPr>
            <p:cNvGrpSpPr>
              <a:grpSpLocks/>
            </p:cNvGrpSpPr>
            <p:nvPr/>
          </p:nvGrpSpPr>
          <p:grpSpPr bwMode="auto">
            <a:xfrm flipV="1">
              <a:off x="7002531" y="4430036"/>
              <a:ext cx="78693" cy="80374"/>
              <a:chOff x="7222925" y="3466647"/>
              <a:chExt cx="914400" cy="915189"/>
            </a:xfrm>
          </p:grpSpPr>
          <p:sp>
            <p:nvSpPr>
              <p:cNvPr id="178" name="Arc 177">
                <a:extLst>
                  <a:ext uri="{FF2B5EF4-FFF2-40B4-BE49-F238E27FC236}">
                    <a16:creationId xmlns:a16="http://schemas.microsoft.com/office/drawing/2014/main" id="{2B83FD60-3318-1D41-BC3D-CFFCC2C858F6}"/>
                  </a:ext>
                </a:extLst>
              </p:cNvPr>
              <p:cNvSpPr/>
              <p:nvPr/>
            </p:nvSpPr>
            <p:spPr>
              <a:xfrm>
                <a:off x="7230511"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79" name="Arc 178">
                <a:extLst>
                  <a:ext uri="{FF2B5EF4-FFF2-40B4-BE49-F238E27FC236}">
                    <a16:creationId xmlns:a16="http://schemas.microsoft.com/office/drawing/2014/main" id="{37BDD9B5-932B-C24C-A63B-B752DDCE8E98}"/>
                  </a:ext>
                </a:extLst>
              </p:cNvPr>
              <p:cNvSpPr/>
              <p:nvPr/>
            </p:nvSpPr>
            <p:spPr>
              <a:xfrm flipH="1">
                <a:off x="7230511"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45" name="Groupe 170">
              <a:extLst>
                <a:ext uri="{FF2B5EF4-FFF2-40B4-BE49-F238E27FC236}">
                  <a16:creationId xmlns:a16="http://schemas.microsoft.com/office/drawing/2014/main" id="{75A8B2C2-2CC0-924F-A6FE-0E1D3BD9E001}"/>
                </a:ext>
              </a:extLst>
            </p:cNvPr>
            <p:cNvGrpSpPr>
              <a:grpSpLocks/>
            </p:cNvGrpSpPr>
            <p:nvPr/>
          </p:nvGrpSpPr>
          <p:grpSpPr bwMode="auto">
            <a:xfrm flipV="1">
              <a:off x="7097781" y="4430036"/>
              <a:ext cx="78693" cy="80374"/>
              <a:chOff x="7222925" y="3466647"/>
              <a:chExt cx="914400" cy="915189"/>
            </a:xfrm>
          </p:grpSpPr>
          <p:sp>
            <p:nvSpPr>
              <p:cNvPr id="176" name="Arc 175">
                <a:extLst>
                  <a:ext uri="{FF2B5EF4-FFF2-40B4-BE49-F238E27FC236}">
                    <a16:creationId xmlns:a16="http://schemas.microsoft.com/office/drawing/2014/main" id="{6FD4F375-54A0-F146-8FC6-A3D02C7AAEFB}"/>
                  </a:ext>
                </a:extLst>
              </p:cNvPr>
              <p:cNvSpPr/>
              <p:nvPr/>
            </p:nvSpPr>
            <p:spPr>
              <a:xfrm>
                <a:off x="7230302"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77" name="Arc 176">
                <a:extLst>
                  <a:ext uri="{FF2B5EF4-FFF2-40B4-BE49-F238E27FC236}">
                    <a16:creationId xmlns:a16="http://schemas.microsoft.com/office/drawing/2014/main" id="{206A7406-53AE-6247-9E32-03F4D0071643}"/>
                  </a:ext>
                </a:extLst>
              </p:cNvPr>
              <p:cNvSpPr/>
              <p:nvPr/>
            </p:nvSpPr>
            <p:spPr>
              <a:xfrm flipH="1">
                <a:off x="7230302"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46" name="Groupe 171">
              <a:extLst>
                <a:ext uri="{FF2B5EF4-FFF2-40B4-BE49-F238E27FC236}">
                  <a16:creationId xmlns:a16="http://schemas.microsoft.com/office/drawing/2014/main" id="{35F19173-1673-2748-990C-B40D8A34CCEE}"/>
                </a:ext>
              </a:extLst>
            </p:cNvPr>
            <p:cNvGrpSpPr>
              <a:grpSpLocks/>
            </p:cNvGrpSpPr>
            <p:nvPr/>
          </p:nvGrpSpPr>
          <p:grpSpPr bwMode="auto">
            <a:xfrm flipV="1">
              <a:off x="7186681" y="4430036"/>
              <a:ext cx="78693" cy="80374"/>
              <a:chOff x="7222925" y="3466647"/>
              <a:chExt cx="914400" cy="915189"/>
            </a:xfrm>
          </p:grpSpPr>
          <p:sp>
            <p:nvSpPr>
              <p:cNvPr id="174" name="Arc 173">
                <a:extLst>
                  <a:ext uri="{FF2B5EF4-FFF2-40B4-BE49-F238E27FC236}">
                    <a16:creationId xmlns:a16="http://schemas.microsoft.com/office/drawing/2014/main" id="{7CE80AFA-8564-0049-9B6B-F47EF9F17CFC}"/>
                  </a:ext>
                </a:extLst>
              </p:cNvPr>
              <p:cNvSpPr/>
              <p:nvPr/>
            </p:nvSpPr>
            <p:spPr>
              <a:xfrm>
                <a:off x="7230116"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75" name="Arc 174">
                <a:extLst>
                  <a:ext uri="{FF2B5EF4-FFF2-40B4-BE49-F238E27FC236}">
                    <a16:creationId xmlns:a16="http://schemas.microsoft.com/office/drawing/2014/main" id="{F374642B-67EE-C84F-8FDF-0D39D70DA09A}"/>
                  </a:ext>
                </a:extLst>
              </p:cNvPr>
              <p:cNvSpPr/>
              <p:nvPr/>
            </p:nvSpPr>
            <p:spPr>
              <a:xfrm flipH="1">
                <a:off x="7230116"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47" name="Groupe 172">
              <a:extLst>
                <a:ext uri="{FF2B5EF4-FFF2-40B4-BE49-F238E27FC236}">
                  <a16:creationId xmlns:a16="http://schemas.microsoft.com/office/drawing/2014/main" id="{F84CD3F0-2CDB-1F47-AB17-D6228B1E8AA7}"/>
                </a:ext>
              </a:extLst>
            </p:cNvPr>
            <p:cNvGrpSpPr>
              <a:grpSpLocks/>
            </p:cNvGrpSpPr>
            <p:nvPr/>
          </p:nvGrpSpPr>
          <p:grpSpPr bwMode="auto">
            <a:xfrm flipV="1">
              <a:off x="7281931" y="4430036"/>
              <a:ext cx="78693" cy="80374"/>
              <a:chOff x="7222925" y="3466647"/>
              <a:chExt cx="914400" cy="915189"/>
            </a:xfrm>
          </p:grpSpPr>
          <p:sp>
            <p:nvSpPr>
              <p:cNvPr id="172" name="Arc 171">
                <a:extLst>
                  <a:ext uri="{FF2B5EF4-FFF2-40B4-BE49-F238E27FC236}">
                    <a16:creationId xmlns:a16="http://schemas.microsoft.com/office/drawing/2014/main" id="{8D482EAC-8837-BC40-A0D4-08373C4C9DF3}"/>
                  </a:ext>
                </a:extLst>
              </p:cNvPr>
              <p:cNvSpPr/>
              <p:nvPr/>
            </p:nvSpPr>
            <p:spPr>
              <a:xfrm>
                <a:off x="7229907"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73" name="Arc 172">
                <a:extLst>
                  <a:ext uri="{FF2B5EF4-FFF2-40B4-BE49-F238E27FC236}">
                    <a16:creationId xmlns:a16="http://schemas.microsoft.com/office/drawing/2014/main" id="{ED86A8DA-1A77-D747-B4D0-1F2905D57D71}"/>
                  </a:ext>
                </a:extLst>
              </p:cNvPr>
              <p:cNvSpPr/>
              <p:nvPr/>
            </p:nvSpPr>
            <p:spPr>
              <a:xfrm flipH="1">
                <a:off x="7229907"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48" name="Groupe 173">
              <a:extLst>
                <a:ext uri="{FF2B5EF4-FFF2-40B4-BE49-F238E27FC236}">
                  <a16:creationId xmlns:a16="http://schemas.microsoft.com/office/drawing/2014/main" id="{CB1D4B09-B840-C047-AB2C-84992932A9E5}"/>
                </a:ext>
              </a:extLst>
            </p:cNvPr>
            <p:cNvGrpSpPr>
              <a:grpSpLocks/>
            </p:cNvGrpSpPr>
            <p:nvPr/>
          </p:nvGrpSpPr>
          <p:grpSpPr bwMode="auto">
            <a:xfrm flipV="1">
              <a:off x="7377181" y="4430036"/>
              <a:ext cx="78693" cy="80374"/>
              <a:chOff x="7222925" y="3466647"/>
              <a:chExt cx="914400" cy="915189"/>
            </a:xfrm>
          </p:grpSpPr>
          <p:sp>
            <p:nvSpPr>
              <p:cNvPr id="170" name="Arc 169">
                <a:extLst>
                  <a:ext uri="{FF2B5EF4-FFF2-40B4-BE49-F238E27FC236}">
                    <a16:creationId xmlns:a16="http://schemas.microsoft.com/office/drawing/2014/main" id="{EF15AACB-2CF5-C644-B8A8-3EFE08DA4FF0}"/>
                  </a:ext>
                </a:extLst>
              </p:cNvPr>
              <p:cNvSpPr/>
              <p:nvPr/>
            </p:nvSpPr>
            <p:spPr>
              <a:xfrm>
                <a:off x="7229710"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71" name="Arc 170">
                <a:extLst>
                  <a:ext uri="{FF2B5EF4-FFF2-40B4-BE49-F238E27FC236}">
                    <a16:creationId xmlns:a16="http://schemas.microsoft.com/office/drawing/2014/main" id="{10444E48-0666-AE49-94A5-68EE6DB6D4DF}"/>
                  </a:ext>
                </a:extLst>
              </p:cNvPr>
              <p:cNvSpPr/>
              <p:nvPr/>
            </p:nvSpPr>
            <p:spPr>
              <a:xfrm flipH="1">
                <a:off x="7229710"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49" name="Groupe 174">
              <a:extLst>
                <a:ext uri="{FF2B5EF4-FFF2-40B4-BE49-F238E27FC236}">
                  <a16:creationId xmlns:a16="http://schemas.microsoft.com/office/drawing/2014/main" id="{76D784B6-62CF-8840-A82C-C8679343370A}"/>
                </a:ext>
              </a:extLst>
            </p:cNvPr>
            <p:cNvGrpSpPr>
              <a:grpSpLocks/>
            </p:cNvGrpSpPr>
            <p:nvPr/>
          </p:nvGrpSpPr>
          <p:grpSpPr bwMode="auto">
            <a:xfrm flipV="1">
              <a:off x="7548631" y="4430036"/>
              <a:ext cx="78693" cy="80374"/>
              <a:chOff x="7222925" y="3466647"/>
              <a:chExt cx="914400" cy="915189"/>
            </a:xfrm>
          </p:grpSpPr>
          <p:sp>
            <p:nvSpPr>
              <p:cNvPr id="168" name="Arc 167">
                <a:extLst>
                  <a:ext uri="{FF2B5EF4-FFF2-40B4-BE49-F238E27FC236}">
                    <a16:creationId xmlns:a16="http://schemas.microsoft.com/office/drawing/2014/main" id="{EA3AB1F9-8F1B-3B45-83A6-64FA9834A7F5}"/>
                  </a:ext>
                </a:extLst>
              </p:cNvPr>
              <p:cNvSpPr/>
              <p:nvPr/>
            </p:nvSpPr>
            <p:spPr>
              <a:xfrm>
                <a:off x="7229338"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69" name="Arc 168">
                <a:extLst>
                  <a:ext uri="{FF2B5EF4-FFF2-40B4-BE49-F238E27FC236}">
                    <a16:creationId xmlns:a16="http://schemas.microsoft.com/office/drawing/2014/main" id="{F9DE8C7E-4536-6E4F-8B4B-74717E5F30ED}"/>
                  </a:ext>
                </a:extLst>
              </p:cNvPr>
              <p:cNvSpPr/>
              <p:nvPr/>
            </p:nvSpPr>
            <p:spPr>
              <a:xfrm flipH="1">
                <a:off x="7229338"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50" name="Groupe 175">
              <a:extLst>
                <a:ext uri="{FF2B5EF4-FFF2-40B4-BE49-F238E27FC236}">
                  <a16:creationId xmlns:a16="http://schemas.microsoft.com/office/drawing/2014/main" id="{ADD5B681-1DBE-8243-BE0C-7BE7BF4D5B5D}"/>
                </a:ext>
              </a:extLst>
            </p:cNvPr>
            <p:cNvGrpSpPr>
              <a:grpSpLocks/>
            </p:cNvGrpSpPr>
            <p:nvPr/>
          </p:nvGrpSpPr>
          <p:grpSpPr bwMode="auto">
            <a:xfrm flipV="1">
              <a:off x="7637531" y="4430036"/>
              <a:ext cx="78693" cy="80374"/>
              <a:chOff x="7222925" y="3466647"/>
              <a:chExt cx="914400" cy="915189"/>
            </a:xfrm>
          </p:grpSpPr>
          <p:sp>
            <p:nvSpPr>
              <p:cNvPr id="166" name="Arc 165">
                <a:extLst>
                  <a:ext uri="{FF2B5EF4-FFF2-40B4-BE49-F238E27FC236}">
                    <a16:creationId xmlns:a16="http://schemas.microsoft.com/office/drawing/2014/main" id="{B83C0AB8-81B2-964B-AAFB-20CDDDEC2E20}"/>
                  </a:ext>
                </a:extLst>
              </p:cNvPr>
              <p:cNvSpPr/>
              <p:nvPr/>
            </p:nvSpPr>
            <p:spPr>
              <a:xfrm>
                <a:off x="7229152"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67" name="Arc 166">
                <a:extLst>
                  <a:ext uri="{FF2B5EF4-FFF2-40B4-BE49-F238E27FC236}">
                    <a16:creationId xmlns:a16="http://schemas.microsoft.com/office/drawing/2014/main" id="{E683D249-FCCC-E54C-8EB2-B745F569DF24}"/>
                  </a:ext>
                </a:extLst>
              </p:cNvPr>
              <p:cNvSpPr/>
              <p:nvPr/>
            </p:nvSpPr>
            <p:spPr>
              <a:xfrm flipH="1">
                <a:off x="7229152"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51" name="Groupe 176">
              <a:extLst>
                <a:ext uri="{FF2B5EF4-FFF2-40B4-BE49-F238E27FC236}">
                  <a16:creationId xmlns:a16="http://schemas.microsoft.com/office/drawing/2014/main" id="{97532C99-F154-2B40-B57B-75319BA28615}"/>
                </a:ext>
              </a:extLst>
            </p:cNvPr>
            <p:cNvGrpSpPr>
              <a:grpSpLocks/>
            </p:cNvGrpSpPr>
            <p:nvPr/>
          </p:nvGrpSpPr>
          <p:grpSpPr bwMode="auto">
            <a:xfrm flipV="1">
              <a:off x="7726431" y="4430036"/>
              <a:ext cx="78693" cy="80374"/>
              <a:chOff x="7222925" y="3466647"/>
              <a:chExt cx="914400" cy="915189"/>
            </a:xfrm>
          </p:grpSpPr>
          <p:sp>
            <p:nvSpPr>
              <p:cNvPr id="164" name="Arc 163">
                <a:extLst>
                  <a:ext uri="{FF2B5EF4-FFF2-40B4-BE49-F238E27FC236}">
                    <a16:creationId xmlns:a16="http://schemas.microsoft.com/office/drawing/2014/main" id="{E68B2472-F02C-1041-B84E-78DFABA1B601}"/>
                  </a:ext>
                </a:extLst>
              </p:cNvPr>
              <p:cNvSpPr/>
              <p:nvPr/>
            </p:nvSpPr>
            <p:spPr>
              <a:xfrm>
                <a:off x="7228966"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sp>
            <p:nvSpPr>
              <p:cNvPr id="165" name="Arc 164">
                <a:extLst>
                  <a:ext uri="{FF2B5EF4-FFF2-40B4-BE49-F238E27FC236}">
                    <a16:creationId xmlns:a16="http://schemas.microsoft.com/office/drawing/2014/main" id="{1E8D3BD2-7965-7F41-B947-56121FB85DC3}"/>
                  </a:ext>
                </a:extLst>
              </p:cNvPr>
              <p:cNvSpPr/>
              <p:nvPr/>
            </p:nvSpPr>
            <p:spPr>
              <a:xfrm flipH="1">
                <a:off x="7228966" y="3461726"/>
                <a:ext cx="903712" cy="92217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700" dirty="0">
                  <a:latin typeface="Calibri Light" panose="020F0502020204030204" pitchFamily="34" charset="0"/>
                </a:endParaRPr>
              </a:p>
            </p:txBody>
          </p:sp>
        </p:grpSp>
        <p:grpSp>
          <p:nvGrpSpPr>
            <p:cNvPr id="64552" name="Groupe 177">
              <a:extLst>
                <a:ext uri="{FF2B5EF4-FFF2-40B4-BE49-F238E27FC236}">
                  <a16:creationId xmlns:a16="http://schemas.microsoft.com/office/drawing/2014/main" id="{6D5F022D-44B9-FF47-8080-B098DC78DA41}"/>
                </a:ext>
              </a:extLst>
            </p:cNvPr>
            <p:cNvGrpSpPr>
              <a:grpSpLocks/>
            </p:cNvGrpSpPr>
            <p:nvPr/>
          </p:nvGrpSpPr>
          <p:grpSpPr bwMode="auto">
            <a:xfrm>
              <a:off x="6538131" y="4518781"/>
              <a:ext cx="1288813" cy="1298973"/>
              <a:chOff x="6538131" y="4518781"/>
              <a:chExt cx="1288813" cy="1298973"/>
            </a:xfrm>
          </p:grpSpPr>
          <p:sp>
            <p:nvSpPr>
              <p:cNvPr id="159" name="Rectangle 279">
                <a:extLst>
                  <a:ext uri="{FF2B5EF4-FFF2-40B4-BE49-F238E27FC236}">
                    <a16:creationId xmlns:a16="http://schemas.microsoft.com/office/drawing/2014/main" id="{2192BA63-ACDF-1746-A283-A3504AFB6ECE}"/>
                  </a:ext>
                </a:extLst>
              </p:cNvPr>
              <p:cNvSpPr>
                <a:spLocks noChangeArrowheads="1"/>
              </p:cNvSpPr>
              <p:nvPr/>
            </p:nvSpPr>
            <p:spPr bwMode="auto">
              <a:xfrm>
                <a:off x="6541305" y="4528310"/>
                <a:ext cx="1280877" cy="50816"/>
              </a:xfrm>
              <a:prstGeom prst="rect">
                <a:avLst/>
              </a:prstGeom>
              <a:solidFill>
                <a:schemeClr val="bg2">
                  <a:lumMod val="10000"/>
                </a:schemeClr>
              </a:solidFill>
              <a:ln w="9525" algn="ctr">
                <a:noFill/>
                <a:round/>
                <a:headEnd/>
                <a:tailEnd/>
              </a:ln>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nvGrpSpPr>
              <p:cNvPr id="64580" name="Groupe 73">
                <a:extLst>
                  <a:ext uri="{FF2B5EF4-FFF2-40B4-BE49-F238E27FC236}">
                    <a16:creationId xmlns:a16="http://schemas.microsoft.com/office/drawing/2014/main" id="{83C077D4-DC07-BD42-A424-AF732D3BE52D}"/>
                  </a:ext>
                </a:extLst>
              </p:cNvPr>
              <p:cNvGrpSpPr>
                <a:grpSpLocks/>
              </p:cNvGrpSpPr>
              <p:nvPr/>
            </p:nvGrpSpPr>
            <p:grpSpPr bwMode="auto">
              <a:xfrm>
                <a:off x="6538131" y="4523544"/>
                <a:ext cx="1284051" cy="1294210"/>
                <a:chOff x="3617912" y="14916808"/>
                <a:chExt cx="2846261" cy="2855119"/>
              </a:xfrm>
            </p:grpSpPr>
            <p:sp>
              <p:nvSpPr>
                <p:cNvPr id="162" name="Rectangle 161">
                  <a:extLst>
                    <a:ext uri="{FF2B5EF4-FFF2-40B4-BE49-F238E27FC236}">
                      <a16:creationId xmlns:a16="http://schemas.microsoft.com/office/drawing/2014/main" id="{4742738F-86E2-3147-91C5-6B688CC76141}"/>
                    </a:ext>
                  </a:extLst>
                </p:cNvPr>
                <p:cNvSpPr/>
                <p:nvPr/>
              </p:nvSpPr>
              <p:spPr bwMode="auto">
                <a:xfrm>
                  <a:off x="3617912" y="15021906"/>
                  <a:ext cx="2842744" cy="497456"/>
                </a:xfrm>
                <a:prstGeom prst="rect">
                  <a:avLst/>
                </a:prstGeom>
                <a:solidFill>
                  <a:srgbClr val="5249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dirty="0">
                    <a:latin typeface="Calibri Light" panose="020F0302020204030204" pitchFamily="34" charset="0"/>
                    <a:cs typeface="Calibri Light" panose="020F0302020204030204" pitchFamily="34" charset="0"/>
                  </a:endParaRPr>
                </a:p>
              </p:txBody>
            </p:sp>
            <p:sp>
              <p:nvSpPr>
                <p:cNvPr id="163" name="Rectangle 162">
                  <a:extLst>
                    <a:ext uri="{FF2B5EF4-FFF2-40B4-BE49-F238E27FC236}">
                      <a16:creationId xmlns:a16="http://schemas.microsoft.com/office/drawing/2014/main" id="{7EFCB24D-218F-5449-A7E4-3C3E971608DF}"/>
                    </a:ext>
                  </a:extLst>
                </p:cNvPr>
                <p:cNvSpPr/>
                <p:nvPr/>
              </p:nvSpPr>
              <p:spPr bwMode="auto">
                <a:xfrm>
                  <a:off x="3617912" y="14916810"/>
                  <a:ext cx="2846263" cy="2855117"/>
                </a:xfrm>
                <a:prstGeom prst="rect">
                  <a:avLst/>
                </a:prstGeom>
                <a:noFill/>
                <a:ln w="28575">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defTabSz="1252538">
                    <a:defRPr/>
                  </a:pPr>
                  <a:endParaRPr lang="fr-FR" dirty="0">
                    <a:solidFill>
                      <a:schemeClr val="tx1"/>
                    </a:solidFill>
                    <a:latin typeface="Calibri Light" panose="020F0302020204030204" pitchFamily="34" charset="0"/>
                    <a:cs typeface="Calibri Light" panose="020F0302020204030204" pitchFamily="34" charset="0"/>
                  </a:endParaRPr>
                </a:p>
              </p:txBody>
            </p:sp>
          </p:grpSp>
          <p:sp>
            <p:nvSpPr>
              <p:cNvPr id="161" name="Rectangle 160">
                <a:extLst>
                  <a:ext uri="{FF2B5EF4-FFF2-40B4-BE49-F238E27FC236}">
                    <a16:creationId xmlns:a16="http://schemas.microsoft.com/office/drawing/2014/main" id="{2F2C6C04-A280-D140-AE70-7C03BBDC6041}"/>
                  </a:ext>
                </a:extLst>
              </p:cNvPr>
              <p:cNvSpPr/>
              <p:nvPr/>
            </p:nvSpPr>
            <p:spPr bwMode="auto">
              <a:xfrm>
                <a:off x="6541305" y="4518782"/>
                <a:ext cx="1285639" cy="1298972"/>
              </a:xfrm>
              <a:prstGeom prst="rect">
                <a:avLst/>
              </a:prstGeom>
              <a:noFill/>
              <a:ln w="28575">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defTabSz="1252538">
                  <a:defRPr/>
                </a:pPr>
                <a:endParaRPr lang="fr-FR" dirty="0">
                  <a:solidFill>
                    <a:schemeClr val="tx1"/>
                  </a:solidFill>
                  <a:latin typeface="Calibri Light" panose="020F0302020204030204" pitchFamily="34" charset="0"/>
                  <a:cs typeface="Calibri Light" panose="020F0302020204030204" pitchFamily="34" charset="0"/>
                </a:endParaRPr>
              </a:p>
            </p:txBody>
          </p:sp>
        </p:grpSp>
        <p:grpSp>
          <p:nvGrpSpPr>
            <p:cNvPr id="64553" name="Groupe 178">
              <a:extLst>
                <a:ext uri="{FF2B5EF4-FFF2-40B4-BE49-F238E27FC236}">
                  <a16:creationId xmlns:a16="http://schemas.microsoft.com/office/drawing/2014/main" id="{0C761B74-641F-254A-85FD-95893AA68546}"/>
                </a:ext>
              </a:extLst>
            </p:cNvPr>
            <p:cNvGrpSpPr>
              <a:grpSpLocks noChangeAspect="1"/>
            </p:cNvGrpSpPr>
            <p:nvPr/>
          </p:nvGrpSpPr>
          <p:grpSpPr bwMode="auto">
            <a:xfrm>
              <a:off x="6496864" y="3811937"/>
              <a:ext cx="644565" cy="1423829"/>
              <a:chOff x="13474246" y="13474627"/>
              <a:chExt cx="1581051" cy="3475888"/>
            </a:xfrm>
          </p:grpSpPr>
          <p:grpSp>
            <p:nvGrpSpPr>
              <p:cNvPr id="64566" name="Groupe 139">
                <a:extLst>
                  <a:ext uri="{FF2B5EF4-FFF2-40B4-BE49-F238E27FC236}">
                    <a16:creationId xmlns:a16="http://schemas.microsoft.com/office/drawing/2014/main" id="{E827CF7A-DF62-CA49-A8DD-D4B3D04FF5A1}"/>
                  </a:ext>
                </a:extLst>
              </p:cNvPr>
              <p:cNvGrpSpPr>
                <a:grpSpLocks/>
              </p:cNvGrpSpPr>
              <p:nvPr/>
            </p:nvGrpSpPr>
            <p:grpSpPr bwMode="auto">
              <a:xfrm>
                <a:off x="13474246" y="13474627"/>
                <a:ext cx="1581051" cy="1704864"/>
                <a:chOff x="13474246" y="13474627"/>
                <a:chExt cx="1581051" cy="1704864"/>
              </a:xfrm>
            </p:grpSpPr>
            <p:sp>
              <p:nvSpPr>
                <p:cNvPr id="64577" name="Rectangle 245">
                  <a:extLst>
                    <a:ext uri="{FF2B5EF4-FFF2-40B4-BE49-F238E27FC236}">
                      <a16:creationId xmlns:a16="http://schemas.microsoft.com/office/drawing/2014/main" id="{F55ED79F-385E-164B-BFAC-2082B8AA75F9}"/>
                    </a:ext>
                  </a:extLst>
                </p:cNvPr>
                <p:cNvSpPr>
                  <a:spLocks noChangeArrowheads="1"/>
                </p:cNvSpPr>
                <p:nvPr/>
              </p:nvSpPr>
              <p:spPr bwMode="auto">
                <a:xfrm>
                  <a:off x="14268457" y="14157125"/>
                  <a:ext cx="157958" cy="1022366"/>
                </a:xfrm>
                <a:prstGeom prst="rect">
                  <a:avLst/>
                </a:prstGeom>
                <a:solidFill>
                  <a:srgbClr val="964B00"/>
                </a:solidFill>
                <a:ln w="9525">
                  <a:solidFill>
                    <a:schemeClr val="tx1"/>
                  </a:solidFill>
                  <a:round/>
                  <a:headEnd/>
                  <a:tailEnd/>
                </a:ln>
              </p:spPr>
              <p:txBody>
                <a:bodyPr/>
                <a:lstStyle>
                  <a:lvl1pPr defTabSz="8350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350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350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350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350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latin typeface="Calibri Light" panose="020F0502020204030204" pitchFamily="34" charset="0"/>
                  </a:endParaRPr>
                </a:p>
              </p:txBody>
            </p:sp>
            <p:sp>
              <p:nvSpPr>
                <p:cNvPr id="158" name="Nuage 157">
                  <a:extLst>
                    <a:ext uri="{FF2B5EF4-FFF2-40B4-BE49-F238E27FC236}">
                      <a16:creationId xmlns:a16="http://schemas.microsoft.com/office/drawing/2014/main" id="{515D8F86-5D00-8A4D-830E-9132CBD1F783}"/>
                    </a:ext>
                  </a:extLst>
                </p:cNvPr>
                <p:cNvSpPr/>
                <p:nvPr/>
              </p:nvSpPr>
              <p:spPr bwMode="auto">
                <a:xfrm>
                  <a:off x="13474246" y="13475091"/>
                  <a:ext cx="1580661" cy="1155237"/>
                </a:xfrm>
                <a:prstGeom prst="cloud">
                  <a:avLst/>
                </a:prstGeom>
                <a:solidFill>
                  <a:srgbClr val="0B8734"/>
                </a:solidFill>
                <a:ln w="9525" cap="flat" cmpd="sng" algn="ctr">
                  <a:solidFill>
                    <a:schemeClr val="tx1"/>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nvGrpSpPr>
              <p:cNvPr id="64567" name="Groupe 176">
                <a:extLst>
                  <a:ext uri="{FF2B5EF4-FFF2-40B4-BE49-F238E27FC236}">
                    <a16:creationId xmlns:a16="http://schemas.microsoft.com/office/drawing/2014/main" id="{FE19D354-33C1-3F4C-8B80-5A9E06054B92}"/>
                  </a:ext>
                </a:extLst>
              </p:cNvPr>
              <p:cNvGrpSpPr>
                <a:grpSpLocks/>
              </p:cNvGrpSpPr>
              <p:nvPr/>
            </p:nvGrpSpPr>
            <p:grpSpPr bwMode="auto">
              <a:xfrm>
                <a:off x="14003553" y="13754195"/>
                <a:ext cx="766169" cy="3196320"/>
                <a:chOff x="17204822" y="13681169"/>
                <a:chExt cx="766169" cy="3196320"/>
              </a:xfrm>
            </p:grpSpPr>
            <p:grpSp>
              <p:nvGrpSpPr>
                <p:cNvPr id="64568" name="Groupe 155">
                  <a:extLst>
                    <a:ext uri="{FF2B5EF4-FFF2-40B4-BE49-F238E27FC236}">
                      <a16:creationId xmlns:a16="http://schemas.microsoft.com/office/drawing/2014/main" id="{E642E3C7-9700-2E45-BBB2-8507D402EB6E}"/>
                    </a:ext>
                  </a:extLst>
                </p:cNvPr>
                <p:cNvGrpSpPr>
                  <a:grpSpLocks/>
                </p:cNvGrpSpPr>
                <p:nvPr/>
              </p:nvGrpSpPr>
              <p:grpSpPr bwMode="auto">
                <a:xfrm>
                  <a:off x="17204822" y="13681169"/>
                  <a:ext cx="766169" cy="3196320"/>
                  <a:chOff x="17383815" y="14325440"/>
                  <a:chExt cx="766169" cy="3196320"/>
                </a:xfrm>
              </p:grpSpPr>
              <p:sp>
                <p:nvSpPr>
                  <p:cNvPr id="64570" name="Arc 281">
                    <a:extLst>
                      <a:ext uri="{FF2B5EF4-FFF2-40B4-BE49-F238E27FC236}">
                        <a16:creationId xmlns:a16="http://schemas.microsoft.com/office/drawing/2014/main" id="{4386CB4C-0B9A-4743-BE1F-6FF9E9ECB148}"/>
                      </a:ext>
                    </a:extLst>
                  </p:cNvPr>
                  <p:cNvSpPr>
                    <a:spLocks noChangeArrowheads="1"/>
                  </p:cNvSpPr>
                  <p:nvPr/>
                </p:nvSpPr>
                <p:spPr bwMode="auto">
                  <a:xfrm flipV="1">
                    <a:off x="17562509" y="14325440"/>
                    <a:ext cx="210387" cy="2734624"/>
                  </a:xfrm>
                  <a:custGeom>
                    <a:avLst/>
                    <a:gdLst>
                      <a:gd name="T0" fmla="*/ 2147483647 w 183502"/>
                      <a:gd name="T1" fmla="*/ 0 h 2734625"/>
                      <a:gd name="T2" fmla="*/ 2147483647 w 183502"/>
                      <a:gd name="T3" fmla="*/ 1367312 h 2734625"/>
                      <a:gd name="T4" fmla="*/ 2147483647 w 183502"/>
                      <a:gd name="T5" fmla="*/ 1367312 h 2734625"/>
                      <a:gd name="T6" fmla="*/ 11796480 60000 65536"/>
                      <a:gd name="T7" fmla="*/ 11796480 60000 65536"/>
                      <a:gd name="T8" fmla="*/ 5898240 60000 65536"/>
                      <a:gd name="T9" fmla="*/ 91753 w 183502"/>
                      <a:gd name="T10" fmla="*/ 0 h 2734625"/>
                      <a:gd name="T11" fmla="*/ 183502 w 183502"/>
                      <a:gd name="T12" fmla="*/ 1367361 h 2734625"/>
                    </a:gdLst>
                    <a:ahLst/>
                    <a:cxnLst>
                      <a:cxn ang="T6">
                        <a:pos x="T0" y="T1"/>
                      </a:cxn>
                      <a:cxn ang="T7">
                        <a:pos x="T2" y="T3"/>
                      </a:cxn>
                      <a:cxn ang="T8">
                        <a:pos x="T4" y="T5"/>
                      </a:cxn>
                    </a:cxnLst>
                    <a:rect l="T9" t="T10" r="T11" b="T12"/>
                    <a:pathLst>
                      <a:path w="183502" h="2734625" stroke="0">
                        <a:moveTo>
                          <a:pt x="91753" y="0"/>
                        </a:moveTo>
                        <a:lnTo>
                          <a:pt x="91752" y="0"/>
                        </a:lnTo>
                        <a:cubicBezTo>
                          <a:pt x="142424" y="16"/>
                          <a:pt x="183502" y="612178"/>
                          <a:pt x="183502" y="1367313"/>
                        </a:cubicBezTo>
                        <a:lnTo>
                          <a:pt x="91751" y="1367313"/>
                        </a:lnTo>
                        <a:lnTo>
                          <a:pt x="91753" y="0"/>
                        </a:lnTo>
                        <a:close/>
                      </a:path>
                      <a:path w="183502" h="2734625" fill="none">
                        <a:moveTo>
                          <a:pt x="91753" y="0"/>
                        </a:moveTo>
                        <a:lnTo>
                          <a:pt x="91752" y="0"/>
                        </a:lnTo>
                        <a:cubicBezTo>
                          <a:pt x="142424" y="16"/>
                          <a:pt x="183502" y="612178"/>
                          <a:pt x="183502" y="1367313"/>
                        </a:cubicBezTo>
                      </a:path>
                    </a:pathLst>
                  </a:custGeom>
                  <a:solidFill>
                    <a:srgbClr val="964B00"/>
                  </a:solidFill>
                  <a:ln w="9525">
                    <a:solidFill>
                      <a:srgbClr val="964B00"/>
                    </a:solidFill>
                    <a:round/>
                    <a:headEnd/>
                    <a:tailEnd/>
                  </a:ln>
                </p:spPr>
                <p:txBody>
                  <a:bodyPr rot="10800000"/>
                  <a:lstStyle/>
                  <a:p>
                    <a:endParaRPr lang="en-US" sz="2700" dirty="0">
                      <a:latin typeface="Calibri Light" panose="020F0502020204030204" pitchFamily="34" charset="0"/>
                    </a:endParaRPr>
                  </a:p>
                </p:txBody>
              </p:sp>
              <p:grpSp>
                <p:nvGrpSpPr>
                  <p:cNvPr id="64571" name="Groupe 150">
                    <a:extLst>
                      <a:ext uri="{FF2B5EF4-FFF2-40B4-BE49-F238E27FC236}">
                        <a16:creationId xmlns:a16="http://schemas.microsoft.com/office/drawing/2014/main" id="{B96F68B3-D0D9-9349-8E42-2DC0D3ACDC0C}"/>
                      </a:ext>
                    </a:extLst>
                  </p:cNvPr>
                  <p:cNvGrpSpPr>
                    <a:grpSpLocks/>
                  </p:cNvGrpSpPr>
                  <p:nvPr/>
                </p:nvGrpSpPr>
                <p:grpSpPr bwMode="auto">
                  <a:xfrm>
                    <a:off x="17390797" y="16049620"/>
                    <a:ext cx="759187" cy="1472140"/>
                    <a:chOff x="17481233" y="15918995"/>
                    <a:chExt cx="557770" cy="1472140"/>
                  </a:xfrm>
                </p:grpSpPr>
                <p:sp>
                  <p:nvSpPr>
                    <p:cNvPr id="155" name="Arc 154">
                      <a:extLst>
                        <a:ext uri="{FF2B5EF4-FFF2-40B4-BE49-F238E27FC236}">
                          <a16:creationId xmlns:a16="http://schemas.microsoft.com/office/drawing/2014/main" id="{9804CE9E-551F-2E43-8289-847A403966BD}"/>
                        </a:ext>
                      </a:extLst>
                    </p:cNvPr>
                    <p:cNvSpPr/>
                    <p:nvPr/>
                  </p:nvSpPr>
                  <p:spPr bwMode="auto">
                    <a:xfrm>
                      <a:off x="17481954" y="15919933"/>
                      <a:ext cx="469098" cy="1473119"/>
                    </a:xfrm>
                    <a:prstGeom prst="arc">
                      <a:avLst>
                        <a:gd name="adj1" fmla="val 16200004"/>
                        <a:gd name="adj2" fmla="val 0"/>
                      </a:avLst>
                    </a:prstGeom>
                    <a:noFill/>
                    <a:ln w="1905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sp>
                  <p:nvSpPr>
                    <p:cNvPr id="156" name="Arc 155">
                      <a:extLst>
                        <a:ext uri="{FF2B5EF4-FFF2-40B4-BE49-F238E27FC236}">
                          <a16:creationId xmlns:a16="http://schemas.microsoft.com/office/drawing/2014/main" id="{4D06D86F-D95D-924F-81A8-8382AB2F0BAF}"/>
                        </a:ext>
                      </a:extLst>
                    </p:cNvPr>
                    <p:cNvSpPr/>
                    <p:nvPr/>
                  </p:nvSpPr>
                  <p:spPr bwMode="auto">
                    <a:xfrm flipH="1">
                      <a:off x="17822337" y="16323102"/>
                      <a:ext cx="217387" cy="507837"/>
                    </a:xfrm>
                    <a:prstGeom prst="arc">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nvGrpSpPr>
                  <p:cNvPr id="64572" name="Groupe 151">
                    <a:extLst>
                      <a:ext uri="{FF2B5EF4-FFF2-40B4-BE49-F238E27FC236}">
                        <a16:creationId xmlns:a16="http://schemas.microsoft.com/office/drawing/2014/main" id="{45837982-ABDA-5F45-86FF-38E16971AD51}"/>
                      </a:ext>
                    </a:extLst>
                  </p:cNvPr>
                  <p:cNvGrpSpPr>
                    <a:grpSpLocks/>
                  </p:cNvGrpSpPr>
                  <p:nvPr/>
                </p:nvGrpSpPr>
                <p:grpSpPr bwMode="auto">
                  <a:xfrm flipH="1">
                    <a:off x="17383815" y="15839317"/>
                    <a:ext cx="585059" cy="1454611"/>
                    <a:chOff x="17441760" y="16054559"/>
                    <a:chExt cx="483000" cy="1196013"/>
                  </a:xfrm>
                </p:grpSpPr>
                <p:sp>
                  <p:nvSpPr>
                    <p:cNvPr id="153" name="Arc 152">
                      <a:extLst>
                        <a:ext uri="{FF2B5EF4-FFF2-40B4-BE49-F238E27FC236}">
                          <a16:creationId xmlns:a16="http://schemas.microsoft.com/office/drawing/2014/main" id="{D24343A2-130D-6040-B57D-DC94A77E1895}"/>
                        </a:ext>
                      </a:extLst>
                    </p:cNvPr>
                    <p:cNvSpPr/>
                    <p:nvPr/>
                  </p:nvSpPr>
                  <p:spPr bwMode="auto">
                    <a:xfrm>
                      <a:off x="17442497" y="16056123"/>
                      <a:ext cx="478902" cy="1195294"/>
                    </a:xfrm>
                    <a:prstGeom prst="arc">
                      <a:avLst>
                        <a:gd name="adj1" fmla="val 16200000"/>
                        <a:gd name="adj2" fmla="val 18510562"/>
                      </a:avLst>
                    </a:prstGeom>
                    <a:noFill/>
                    <a:ln w="1905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sp>
                  <p:nvSpPr>
                    <p:cNvPr id="154" name="Arc 153">
                      <a:extLst>
                        <a:ext uri="{FF2B5EF4-FFF2-40B4-BE49-F238E27FC236}">
                          <a16:creationId xmlns:a16="http://schemas.microsoft.com/office/drawing/2014/main" id="{95F3F80F-FBDE-4441-B886-FB65FAE0A8D8}"/>
                        </a:ext>
                      </a:extLst>
                    </p:cNvPr>
                    <p:cNvSpPr/>
                    <p:nvPr/>
                  </p:nvSpPr>
                  <p:spPr bwMode="auto">
                    <a:xfrm flipH="1">
                      <a:off x="17741409" y="16186808"/>
                      <a:ext cx="183206" cy="608805"/>
                    </a:xfrm>
                    <a:prstGeom prst="arc">
                      <a:avLst>
                        <a:gd name="adj1" fmla="val 16200000"/>
                        <a:gd name="adj2" fmla="val 0"/>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sp>
              <p:nvSpPr>
                <p:cNvPr id="149" name="Arc 148">
                  <a:extLst>
                    <a:ext uri="{FF2B5EF4-FFF2-40B4-BE49-F238E27FC236}">
                      <a16:creationId xmlns:a16="http://schemas.microsoft.com/office/drawing/2014/main" id="{F47D7367-3111-A648-B244-921431729B66}"/>
                    </a:ext>
                  </a:extLst>
                </p:cNvPr>
                <p:cNvSpPr/>
                <p:nvPr/>
              </p:nvSpPr>
              <p:spPr bwMode="auto">
                <a:xfrm flipH="1">
                  <a:off x="17384089" y="15836591"/>
                  <a:ext cx="221917" cy="755944"/>
                </a:xfrm>
                <a:prstGeom prst="arc">
                  <a:avLst>
                    <a:gd name="adj1" fmla="val 16200000"/>
                    <a:gd name="adj2" fmla="val 0"/>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grpSp>
          <p:nvGrpSpPr>
            <p:cNvPr id="64554" name="Groupe 179">
              <a:extLst>
                <a:ext uri="{FF2B5EF4-FFF2-40B4-BE49-F238E27FC236}">
                  <a16:creationId xmlns:a16="http://schemas.microsoft.com/office/drawing/2014/main" id="{012F4FFD-DF5A-3F4D-B119-EA83F74D9FC9}"/>
                </a:ext>
              </a:extLst>
            </p:cNvPr>
            <p:cNvGrpSpPr>
              <a:grpSpLocks noChangeAspect="1"/>
            </p:cNvGrpSpPr>
            <p:nvPr/>
          </p:nvGrpSpPr>
          <p:grpSpPr bwMode="auto">
            <a:xfrm>
              <a:off x="7161382" y="3758136"/>
              <a:ext cx="717047" cy="1446560"/>
              <a:chOff x="13553083" y="13419342"/>
              <a:chExt cx="1637782" cy="3288304"/>
            </a:xfrm>
          </p:grpSpPr>
          <p:grpSp>
            <p:nvGrpSpPr>
              <p:cNvPr id="64555" name="Groupe 139">
                <a:extLst>
                  <a:ext uri="{FF2B5EF4-FFF2-40B4-BE49-F238E27FC236}">
                    <a16:creationId xmlns:a16="http://schemas.microsoft.com/office/drawing/2014/main" id="{0FDD5389-2C5C-2F48-BFBE-3EB55D4476A2}"/>
                  </a:ext>
                </a:extLst>
              </p:cNvPr>
              <p:cNvGrpSpPr>
                <a:grpSpLocks/>
              </p:cNvGrpSpPr>
              <p:nvPr/>
            </p:nvGrpSpPr>
            <p:grpSpPr bwMode="auto">
              <a:xfrm>
                <a:off x="13553083" y="13419342"/>
                <a:ext cx="1637782" cy="1910218"/>
                <a:chOff x="13553083" y="13419342"/>
                <a:chExt cx="1637782" cy="1910218"/>
              </a:xfrm>
            </p:grpSpPr>
            <p:sp>
              <p:nvSpPr>
                <p:cNvPr id="64564" name="Rectangle 232">
                  <a:extLst>
                    <a:ext uri="{FF2B5EF4-FFF2-40B4-BE49-F238E27FC236}">
                      <a16:creationId xmlns:a16="http://schemas.microsoft.com/office/drawing/2014/main" id="{448BFD6C-DC69-6848-9EA0-097529E0384D}"/>
                    </a:ext>
                  </a:extLst>
                </p:cNvPr>
                <p:cNvSpPr>
                  <a:spLocks noChangeArrowheads="1"/>
                </p:cNvSpPr>
                <p:nvPr/>
              </p:nvSpPr>
              <p:spPr bwMode="auto">
                <a:xfrm>
                  <a:off x="14274339" y="14307196"/>
                  <a:ext cx="115711" cy="1022364"/>
                </a:xfrm>
                <a:prstGeom prst="rect">
                  <a:avLst/>
                </a:prstGeom>
                <a:solidFill>
                  <a:srgbClr val="964B00"/>
                </a:solidFill>
                <a:ln w="9525">
                  <a:solidFill>
                    <a:schemeClr val="tx1"/>
                  </a:solidFill>
                  <a:round/>
                  <a:headEnd/>
                  <a:tailEnd/>
                </a:ln>
              </p:spPr>
              <p:txBody>
                <a:bodyPr/>
                <a:lstStyle>
                  <a:lvl1pPr defTabSz="8350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350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350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350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350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350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latin typeface="Calibri Light" panose="020F0502020204030204" pitchFamily="34" charset="0"/>
                  </a:endParaRPr>
                </a:p>
              </p:txBody>
            </p:sp>
            <p:sp>
              <p:nvSpPr>
                <p:cNvPr id="145" name="Nuage 144">
                  <a:extLst>
                    <a:ext uri="{FF2B5EF4-FFF2-40B4-BE49-F238E27FC236}">
                      <a16:creationId xmlns:a16="http://schemas.microsoft.com/office/drawing/2014/main" id="{5F0790E5-6EF7-8B40-BA0C-BD67CC19003E}"/>
                    </a:ext>
                  </a:extLst>
                </p:cNvPr>
                <p:cNvSpPr/>
                <p:nvPr/>
              </p:nvSpPr>
              <p:spPr bwMode="auto">
                <a:xfrm>
                  <a:off x="13554277" y="13419342"/>
                  <a:ext cx="1635003" cy="1165963"/>
                </a:xfrm>
                <a:prstGeom prst="cloud">
                  <a:avLst/>
                </a:prstGeom>
                <a:solidFill>
                  <a:srgbClr val="0B8734"/>
                </a:solidFill>
                <a:ln w="9525" cap="flat" cmpd="sng" algn="ctr">
                  <a:solidFill>
                    <a:schemeClr val="tx1"/>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nvGrpSpPr>
              <p:cNvPr id="64556" name="Groupe 176">
                <a:extLst>
                  <a:ext uri="{FF2B5EF4-FFF2-40B4-BE49-F238E27FC236}">
                    <a16:creationId xmlns:a16="http://schemas.microsoft.com/office/drawing/2014/main" id="{F4F48E07-60FB-374F-AC73-4EEF8821CC88}"/>
                  </a:ext>
                </a:extLst>
              </p:cNvPr>
              <p:cNvGrpSpPr>
                <a:grpSpLocks/>
              </p:cNvGrpSpPr>
              <p:nvPr/>
            </p:nvGrpSpPr>
            <p:grpSpPr bwMode="auto">
              <a:xfrm>
                <a:off x="14002391" y="13762213"/>
                <a:ext cx="759107" cy="2945433"/>
                <a:chOff x="17203660" y="13689187"/>
                <a:chExt cx="759107" cy="2945433"/>
              </a:xfrm>
            </p:grpSpPr>
            <p:grpSp>
              <p:nvGrpSpPr>
                <p:cNvPr id="64557" name="Groupe 155">
                  <a:extLst>
                    <a:ext uri="{FF2B5EF4-FFF2-40B4-BE49-F238E27FC236}">
                      <a16:creationId xmlns:a16="http://schemas.microsoft.com/office/drawing/2014/main" id="{CFB24DAB-408C-F346-B75B-918CDEC5501E}"/>
                    </a:ext>
                  </a:extLst>
                </p:cNvPr>
                <p:cNvGrpSpPr>
                  <a:grpSpLocks/>
                </p:cNvGrpSpPr>
                <p:nvPr/>
              </p:nvGrpSpPr>
              <p:grpSpPr bwMode="auto">
                <a:xfrm>
                  <a:off x="17203660" y="13689187"/>
                  <a:ext cx="759107" cy="2945433"/>
                  <a:chOff x="17382653" y="14333458"/>
                  <a:chExt cx="759107" cy="2945433"/>
                </a:xfrm>
              </p:grpSpPr>
              <p:sp>
                <p:nvSpPr>
                  <p:cNvPr id="64559" name="Arc 234">
                    <a:extLst>
                      <a:ext uri="{FF2B5EF4-FFF2-40B4-BE49-F238E27FC236}">
                        <a16:creationId xmlns:a16="http://schemas.microsoft.com/office/drawing/2014/main" id="{0C8058B1-6F6E-0F4C-B2B3-955BD522B2F6}"/>
                      </a:ext>
                    </a:extLst>
                  </p:cNvPr>
                  <p:cNvSpPr>
                    <a:spLocks noChangeArrowheads="1"/>
                  </p:cNvSpPr>
                  <p:nvPr/>
                </p:nvSpPr>
                <p:spPr bwMode="auto">
                  <a:xfrm flipV="1">
                    <a:off x="17551640" y="14333458"/>
                    <a:ext cx="210389" cy="2739381"/>
                  </a:xfrm>
                  <a:custGeom>
                    <a:avLst/>
                    <a:gdLst>
                      <a:gd name="T0" fmla="*/ 2147483647 w 183503"/>
                      <a:gd name="T1" fmla="*/ 0 h 2739386"/>
                      <a:gd name="T2" fmla="*/ 2147483647 w 183503"/>
                      <a:gd name="T3" fmla="*/ 1369547 h 2739386"/>
                      <a:gd name="T4" fmla="*/ 2147483647 w 183503"/>
                      <a:gd name="T5" fmla="*/ 1369547 h 2739386"/>
                      <a:gd name="T6" fmla="*/ 11796480 60000 65536"/>
                      <a:gd name="T7" fmla="*/ 11796480 60000 65536"/>
                      <a:gd name="T8" fmla="*/ 5898240 60000 65536"/>
                      <a:gd name="T9" fmla="*/ 91753 w 183503"/>
                      <a:gd name="T10" fmla="*/ 0 h 2739386"/>
                      <a:gd name="T11" fmla="*/ 183503 w 183503"/>
                      <a:gd name="T12" fmla="*/ 1369694 h 2739386"/>
                    </a:gdLst>
                    <a:ahLst/>
                    <a:cxnLst>
                      <a:cxn ang="T6">
                        <a:pos x="T0" y="T1"/>
                      </a:cxn>
                      <a:cxn ang="T7">
                        <a:pos x="T2" y="T3"/>
                      </a:cxn>
                      <a:cxn ang="T8">
                        <a:pos x="T4" y="T5"/>
                      </a:cxn>
                    </a:cxnLst>
                    <a:rect l="T9" t="T10" r="T11" b="T12"/>
                    <a:pathLst>
                      <a:path w="183503" h="2739386" stroke="0">
                        <a:moveTo>
                          <a:pt x="91753" y="0"/>
                        </a:moveTo>
                        <a:lnTo>
                          <a:pt x="91752" y="0"/>
                        </a:lnTo>
                        <a:cubicBezTo>
                          <a:pt x="142425" y="16"/>
                          <a:pt x="183503" y="613244"/>
                          <a:pt x="183503" y="1369693"/>
                        </a:cubicBezTo>
                        <a:lnTo>
                          <a:pt x="91752" y="1369693"/>
                        </a:lnTo>
                        <a:lnTo>
                          <a:pt x="91753" y="0"/>
                        </a:lnTo>
                        <a:close/>
                      </a:path>
                      <a:path w="183503" h="2739386" fill="none">
                        <a:moveTo>
                          <a:pt x="91753" y="0"/>
                        </a:moveTo>
                        <a:lnTo>
                          <a:pt x="91752" y="0"/>
                        </a:lnTo>
                        <a:cubicBezTo>
                          <a:pt x="142425" y="16"/>
                          <a:pt x="183503" y="613244"/>
                          <a:pt x="183503" y="1369693"/>
                        </a:cubicBezTo>
                      </a:path>
                    </a:pathLst>
                  </a:custGeom>
                  <a:solidFill>
                    <a:srgbClr val="964B00"/>
                  </a:solidFill>
                  <a:ln w="9525">
                    <a:solidFill>
                      <a:srgbClr val="964B00"/>
                    </a:solidFill>
                    <a:round/>
                    <a:headEnd/>
                    <a:tailEnd/>
                  </a:ln>
                </p:spPr>
                <p:txBody>
                  <a:bodyPr rot="10800000"/>
                  <a:lstStyle/>
                  <a:p>
                    <a:endParaRPr lang="en-US" sz="2700" dirty="0">
                      <a:latin typeface="Calibri Light" panose="020F0502020204030204" pitchFamily="34" charset="0"/>
                    </a:endParaRPr>
                  </a:p>
                </p:txBody>
              </p:sp>
              <p:sp>
                <p:nvSpPr>
                  <p:cNvPr id="140" name="Arc 139">
                    <a:extLst>
                      <a:ext uri="{FF2B5EF4-FFF2-40B4-BE49-F238E27FC236}">
                        <a16:creationId xmlns:a16="http://schemas.microsoft.com/office/drawing/2014/main" id="{9C2EEF45-CA1D-3F49-A21F-DBCF9B7EB0B6}"/>
                      </a:ext>
                    </a:extLst>
                  </p:cNvPr>
                  <p:cNvSpPr/>
                  <p:nvPr/>
                </p:nvSpPr>
                <p:spPr bwMode="auto">
                  <a:xfrm flipH="1">
                    <a:off x="17858987" y="16434416"/>
                    <a:ext cx="282773" cy="519810"/>
                  </a:xfrm>
                  <a:prstGeom prst="arc">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nvGrpSpPr>
                  <p:cNvPr id="64561" name="Groupe 151">
                    <a:extLst>
                      <a:ext uri="{FF2B5EF4-FFF2-40B4-BE49-F238E27FC236}">
                        <a16:creationId xmlns:a16="http://schemas.microsoft.com/office/drawing/2014/main" id="{CC11D05C-E3B4-B443-AB4B-DA25F9DD6EB2}"/>
                      </a:ext>
                    </a:extLst>
                  </p:cNvPr>
                  <p:cNvGrpSpPr>
                    <a:grpSpLocks/>
                  </p:cNvGrpSpPr>
                  <p:nvPr/>
                </p:nvGrpSpPr>
                <p:grpSpPr bwMode="auto">
                  <a:xfrm flipH="1">
                    <a:off x="17382653" y="15814047"/>
                    <a:ext cx="565254" cy="1464844"/>
                    <a:chOff x="17459038" y="16033785"/>
                    <a:chExt cx="466649" cy="1204427"/>
                  </a:xfrm>
                </p:grpSpPr>
                <p:sp>
                  <p:nvSpPr>
                    <p:cNvPr id="142" name="Arc 141">
                      <a:extLst>
                        <a:ext uri="{FF2B5EF4-FFF2-40B4-BE49-F238E27FC236}">
                          <a16:creationId xmlns:a16="http://schemas.microsoft.com/office/drawing/2014/main" id="{2921CA3F-8693-E948-A0FB-99CDD4BBD0EA}"/>
                        </a:ext>
                      </a:extLst>
                    </p:cNvPr>
                    <p:cNvSpPr/>
                    <p:nvPr/>
                  </p:nvSpPr>
                  <p:spPr bwMode="auto">
                    <a:xfrm>
                      <a:off x="17475581" y="16033361"/>
                      <a:ext cx="442945" cy="1205029"/>
                    </a:xfrm>
                    <a:prstGeom prst="arc">
                      <a:avLst>
                        <a:gd name="adj1" fmla="val 16200000"/>
                        <a:gd name="adj2" fmla="val 18510562"/>
                      </a:avLst>
                    </a:prstGeom>
                    <a:noFill/>
                    <a:ln w="1905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sp>
                  <p:nvSpPr>
                    <p:cNvPr id="143" name="Arc 142">
                      <a:extLst>
                        <a:ext uri="{FF2B5EF4-FFF2-40B4-BE49-F238E27FC236}">
                          <a16:creationId xmlns:a16="http://schemas.microsoft.com/office/drawing/2014/main" id="{87884A2E-8ABD-254B-8190-F8A1C300F63F}"/>
                        </a:ext>
                      </a:extLst>
                    </p:cNvPr>
                    <p:cNvSpPr/>
                    <p:nvPr/>
                  </p:nvSpPr>
                  <p:spPr bwMode="auto">
                    <a:xfrm flipH="1">
                      <a:off x="17747934" y="16163955"/>
                      <a:ext cx="176579" cy="620322"/>
                    </a:xfrm>
                    <a:prstGeom prst="arc">
                      <a:avLst>
                        <a:gd name="adj1" fmla="val 16200000"/>
                        <a:gd name="adj2" fmla="val 0"/>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sp>
              <p:nvSpPr>
                <p:cNvPr id="138" name="Arc 137">
                  <a:extLst>
                    <a:ext uri="{FF2B5EF4-FFF2-40B4-BE49-F238E27FC236}">
                      <a16:creationId xmlns:a16="http://schemas.microsoft.com/office/drawing/2014/main" id="{6CF89687-739D-534F-B2CC-A78065EE0737}"/>
                    </a:ext>
                  </a:extLst>
                </p:cNvPr>
                <p:cNvSpPr/>
                <p:nvPr/>
              </p:nvSpPr>
              <p:spPr bwMode="auto">
                <a:xfrm flipH="1">
                  <a:off x="17375470" y="15837071"/>
                  <a:ext cx="217517" cy="754448"/>
                </a:xfrm>
                <a:prstGeom prst="arc">
                  <a:avLst>
                    <a:gd name="adj1" fmla="val 16200000"/>
                    <a:gd name="adj2" fmla="val 0"/>
                  </a:avLst>
                </a:prstGeom>
                <a:noFill/>
                <a:ln w="12700" cap="flat" cmpd="sng" algn="ctr">
                  <a:solidFill>
                    <a:srgbClr val="964B00"/>
                  </a:solidFill>
                  <a:prstDash val="solid"/>
                  <a:round/>
                  <a:headEnd type="none" w="med" len="med"/>
                  <a:tailEnd type="none" w="med" len="med"/>
                </a:ln>
                <a:effectLst/>
              </p:spPr>
              <p:txBody>
                <a:bodyPr/>
                <a:lstStyle/>
                <a:p>
                  <a:pPr defTabSz="1252538">
                    <a:defRPr/>
                  </a:pPr>
                  <a:endParaRPr lang="fr-FR" dirty="0">
                    <a:latin typeface="Calibri Light" panose="020F0502020204030204" pitchFamily="34" charset="0"/>
                    <a:cs typeface="Calibri Light" panose="020F0302020204030204" pitchFamily="34" charset="0"/>
                  </a:endParaRPr>
                </a:p>
              </p:txBody>
            </p:sp>
          </p:grpSp>
        </p:grpSp>
      </p:grpSp>
      <p:grpSp>
        <p:nvGrpSpPr>
          <p:cNvPr id="52292" name="Groupe 220">
            <a:extLst>
              <a:ext uri="{FF2B5EF4-FFF2-40B4-BE49-F238E27FC236}">
                <a16:creationId xmlns:a16="http://schemas.microsoft.com/office/drawing/2014/main" id="{E6952DB0-C60B-BE4E-8D58-C984B45B6022}"/>
              </a:ext>
            </a:extLst>
          </p:cNvPr>
          <p:cNvGrpSpPr>
            <a:grpSpLocks/>
          </p:cNvGrpSpPr>
          <p:nvPr/>
        </p:nvGrpSpPr>
        <p:grpSpPr bwMode="auto">
          <a:xfrm>
            <a:off x="4033840" y="1883570"/>
            <a:ext cx="7015020" cy="2847975"/>
            <a:chOff x="1165126" y="1255738"/>
            <a:chExt cx="4676718" cy="1898650"/>
          </a:xfrm>
        </p:grpSpPr>
        <p:sp>
          <p:nvSpPr>
            <p:cNvPr id="189" name="ZoneTexte 120">
              <a:extLst>
                <a:ext uri="{FF2B5EF4-FFF2-40B4-BE49-F238E27FC236}">
                  <a16:creationId xmlns:a16="http://schemas.microsoft.com/office/drawing/2014/main" id="{F1EC4132-B1A7-904A-A49E-837E03BA33F1}"/>
                </a:ext>
              </a:extLst>
            </p:cNvPr>
            <p:cNvSpPr txBox="1"/>
            <p:nvPr/>
          </p:nvSpPr>
          <p:spPr>
            <a:xfrm>
              <a:off x="3843261" y="1255738"/>
              <a:ext cx="1225560" cy="338554"/>
            </a:xfrm>
            <a:prstGeom prst="rect">
              <a:avLst/>
            </a:prstGeom>
            <a:noFill/>
          </p:spPr>
          <p:txBody>
            <a:bodyPr>
              <a:spAutoFit/>
            </a:bodyPr>
            <a:lstStyle/>
            <a:p>
              <a:pPr algn="ctr">
                <a:defRPr/>
              </a:pPr>
              <a:r>
                <a:rPr lang="fr-FR" sz="2700" dirty="0" err="1">
                  <a:solidFill>
                    <a:schemeClr val="accent2">
                      <a:lumMod val="75000"/>
                    </a:schemeClr>
                  </a:solidFill>
                  <a:latin typeface="Calibri Light" panose="020F0502020204030204" pitchFamily="34" charset="0"/>
                  <a:cs typeface="Calibri Light" panose="020F0302020204030204" pitchFamily="34" charset="0"/>
                </a:rPr>
                <a:t>Human</a:t>
              </a:r>
              <a:endParaRPr lang="fr-FR" sz="2700" dirty="0">
                <a:solidFill>
                  <a:schemeClr val="accent2">
                    <a:lumMod val="75000"/>
                  </a:schemeClr>
                </a:solidFill>
                <a:latin typeface="Calibri Light" panose="020F0502020204030204" pitchFamily="34" charset="0"/>
                <a:cs typeface="Calibri Light" panose="020F0302020204030204" pitchFamily="34" charset="0"/>
              </a:endParaRPr>
            </a:p>
          </p:txBody>
        </p:sp>
        <p:cxnSp>
          <p:nvCxnSpPr>
            <p:cNvPr id="190" name="Connecteur droit avec flèche 121">
              <a:extLst>
                <a:ext uri="{FF2B5EF4-FFF2-40B4-BE49-F238E27FC236}">
                  <a16:creationId xmlns:a16="http://schemas.microsoft.com/office/drawing/2014/main" id="{A4BAC936-A352-D145-8D58-C9EF2181A8FB}"/>
                </a:ext>
              </a:extLst>
            </p:cNvPr>
            <p:cNvCxnSpPr/>
            <p:nvPr/>
          </p:nvCxnSpPr>
          <p:spPr>
            <a:xfrm flipH="1">
              <a:off x="1165126" y="1630388"/>
              <a:ext cx="2676547" cy="152400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1" name="Connecteur droit avec flèche 190">
              <a:extLst>
                <a:ext uri="{FF2B5EF4-FFF2-40B4-BE49-F238E27FC236}">
                  <a16:creationId xmlns:a16="http://schemas.microsoft.com/office/drawing/2014/main" id="{1C4B4506-8C92-CA4B-AB25-B961AEE89CB3}"/>
                </a:ext>
              </a:extLst>
            </p:cNvPr>
            <p:cNvCxnSpPr/>
            <p:nvPr/>
          </p:nvCxnSpPr>
          <p:spPr>
            <a:xfrm flipH="1">
              <a:off x="3419394" y="1628800"/>
              <a:ext cx="792169" cy="86360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2" name="Connecteur droit avec flèche 191">
              <a:extLst>
                <a:ext uri="{FF2B5EF4-FFF2-40B4-BE49-F238E27FC236}">
                  <a16:creationId xmlns:a16="http://schemas.microsoft.com/office/drawing/2014/main" id="{233EA37E-4544-624A-BEB6-0F1608F2E18D}"/>
                </a:ext>
              </a:extLst>
            </p:cNvPr>
            <p:cNvCxnSpPr/>
            <p:nvPr/>
          </p:nvCxnSpPr>
          <p:spPr>
            <a:xfrm>
              <a:off x="4427466" y="1628800"/>
              <a:ext cx="0" cy="50958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3" name="Connecteur droit avec flèche 192">
              <a:extLst>
                <a:ext uri="{FF2B5EF4-FFF2-40B4-BE49-F238E27FC236}">
                  <a16:creationId xmlns:a16="http://schemas.microsoft.com/office/drawing/2014/main" id="{0F215D65-A60C-BD45-AC74-1BBF3E020F71}"/>
                </a:ext>
              </a:extLst>
            </p:cNvPr>
            <p:cNvCxnSpPr/>
            <p:nvPr/>
          </p:nvCxnSpPr>
          <p:spPr>
            <a:xfrm>
              <a:off x="4571929" y="1628800"/>
              <a:ext cx="430217" cy="50482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4" name="Connecteur droit avec flèche 193">
              <a:extLst>
                <a:ext uri="{FF2B5EF4-FFF2-40B4-BE49-F238E27FC236}">
                  <a16:creationId xmlns:a16="http://schemas.microsoft.com/office/drawing/2014/main" id="{AE523485-C2CD-8C4D-927F-5F6D7C7E4D9D}"/>
                </a:ext>
              </a:extLst>
            </p:cNvPr>
            <p:cNvCxnSpPr>
              <a:endCxn id="19" idx="0"/>
            </p:cNvCxnSpPr>
            <p:nvPr/>
          </p:nvCxnSpPr>
          <p:spPr>
            <a:xfrm>
              <a:off x="4859269" y="1628800"/>
              <a:ext cx="982575" cy="962341"/>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64529" name="ZoneTexte 123">
            <a:extLst>
              <a:ext uri="{FF2B5EF4-FFF2-40B4-BE49-F238E27FC236}">
                <a16:creationId xmlns:a16="http://schemas.microsoft.com/office/drawing/2014/main" id="{0D47AD26-2710-9349-BF02-54DB873ACD3D}"/>
              </a:ext>
            </a:extLst>
          </p:cNvPr>
          <p:cNvSpPr txBox="1">
            <a:spLocks noChangeArrowheads="1"/>
          </p:cNvSpPr>
          <p:nvPr/>
        </p:nvSpPr>
        <p:spPr bwMode="auto">
          <a:xfrm>
            <a:off x="14075572" y="7143752"/>
            <a:ext cx="22979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sz="2100" dirty="0">
                <a:latin typeface="Calibri Light" panose="020F0502020204030204" pitchFamily="34" charset="0"/>
              </a:rPr>
              <a:t>Profile </a:t>
            </a:r>
            <a:r>
              <a:rPr lang="fr-FR" altLang="en-US" sz="2100" dirty="0" err="1">
                <a:latin typeface="Calibri Light" panose="020F0502020204030204" pitchFamily="34" charset="0"/>
              </a:rPr>
              <a:t>development</a:t>
            </a:r>
            <a:endParaRPr lang="fr-FR" altLang="en-US" sz="2100" dirty="0">
              <a:latin typeface="Calibri Light" panose="020F0502020204030204" pitchFamily="34" charset="0"/>
            </a:endParaRPr>
          </a:p>
        </p:txBody>
      </p:sp>
      <p:cxnSp>
        <p:nvCxnSpPr>
          <p:cNvPr id="198" name="Connecteur droit avec flèche 197">
            <a:extLst>
              <a:ext uri="{FF2B5EF4-FFF2-40B4-BE49-F238E27FC236}">
                <a16:creationId xmlns:a16="http://schemas.microsoft.com/office/drawing/2014/main" id="{14665CC3-D3E2-EB49-875A-B063DDE05CEB}"/>
              </a:ext>
            </a:extLst>
          </p:cNvPr>
          <p:cNvCxnSpPr/>
          <p:nvPr/>
        </p:nvCxnSpPr>
        <p:spPr>
          <a:xfrm>
            <a:off x="10008395" y="2119313"/>
            <a:ext cx="151209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9" name="ZoneTexte 198">
            <a:extLst>
              <a:ext uri="{FF2B5EF4-FFF2-40B4-BE49-F238E27FC236}">
                <a16:creationId xmlns:a16="http://schemas.microsoft.com/office/drawing/2014/main" id="{A649C406-5FD8-C249-9E28-F3FB4D1FC717}"/>
              </a:ext>
            </a:extLst>
          </p:cNvPr>
          <p:cNvSpPr txBox="1">
            <a:spLocks noChangeArrowheads="1"/>
          </p:cNvSpPr>
          <p:nvPr/>
        </p:nvSpPr>
        <p:spPr bwMode="auto">
          <a:xfrm>
            <a:off x="11520490" y="1878809"/>
            <a:ext cx="415766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sz="2700" dirty="0">
                <a:latin typeface="Calibri Light" panose="020F0302020204030204" pitchFamily="34" charset="0"/>
              </a:rPr>
              <a:t>6</a:t>
            </a:r>
            <a:r>
              <a:rPr lang="fr-FR" altLang="en-US" sz="2700" baseline="30000" dirty="0">
                <a:latin typeface="Calibri Light" panose="020F0302020204030204" pitchFamily="34" charset="0"/>
              </a:rPr>
              <a:t>th</a:t>
            </a:r>
            <a:r>
              <a:rPr lang="fr-FR" altLang="en-US" sz="2700" dirty="0">
                <a:latin typeface="Calibri Light" panose="020F0302020204030204" pitchFamily="34" charset="0"/>
              </a:rPr>
              <a:t> </a:t>
            </a:r>
            <a:r>
              <a:rPr lang="fr-FR" altLang="en-US" sz="2700" dirty="0" err="1">
                <a:latin typeface="Calibri Light" panose="020F0302020204030204" pitchFamily="34" charset="0"/>
              </a:rPr>
              <a:t>soil-forming</a:t>
            </a:r>
            <a:r>
              <a:rPr lang="fr-FR" altLang="en-US" sz="2700" dirty="0">
                <a:latin typeface="Calibri Light" panose="020F0302020204030204" pitchFamily="34" charset="0"/>
              </a:rPr>
              <a:t> factor</a:t>
            </a:r>
          </a:p>
        </p:txBody>
      </p:sp>
      <p:sp>
        <p:nvSpPr>
          <p:cNvPr id="200" name="ZoneTexte 199">
            <a:extLst>
              <a:ext uri="{FF2B5EF4-FFF2-40B4-BE49-F238E27FC236}">
                <a16:creationId xmlns:a16="http://schemas.microsoft.com/office/drawing/2014/main" id="{EBA8A0B6-F3B8-994B-9079-DB611B08460A}"/>
              </a:ext>
            </a:extLst>
          </p:cNvPr>
          <p:cNvSpPr txBox="1">
            <a:spLocks noChangeArrowheads="1"/>
          </p:cNvSpPr>
          <p:nvPr/>
        </p:nvSpPr>
        <p:spPr bwMode="auto">
          <a:xfrm>
            <a:off x="11520490" y="2550320"/>
            <a:ext cx="4157663"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sz="2700" dirty="0" err="1">
                <a:latin typeface="Calibri Light" panose="020F0302020204030204" pitchFamily="34" charset="0"/>
              </a:rPr>
              <a:t>Their</a:t>
            </a:r>
            <a:r>
              <a:rPr lang="fr-FR" altLang="en-US" sz="2700" dirty="0">
                <a:latin typeface="Calibri Light" panose="020F0302020204030204" pitchFamily="34" charset="0"/>
              </a:rPr>
              <a:t> actions </a:t>
            </a:r>
            <a:r>
              <a:rPr lang="fr-FR" altLang="en-US" sz="2700" dirty="0" err="1">
                <a:latin typeface="Calibri Light" panose="020F0302020204030204" pitchFamily="34" charset="0"/>
              </a:rPr>
              <a:t>can</a:t>
            </a:r>
            <a:r>
              <a:rPr lang="fr-FR" altLang="en-US" sz="2700" dirty="0">
                <a:latin typeface="Calibri Light" panose="020F0302020204030204" pitchFamily="34" charset="0"/>
              </a:rPr>
              <a:t> </a:t>
            </a:r>
            <a:r>
              <a:rPr lang="fr-FR" altLang="en-US" sz="2700" dirty="0" err="1">
                <a:latin typeface="Calibri Light" panose="020F0302020204030204" pitchFamily="34" charset="0"/>
              </a:rPr>
              <a:t>be</a:t>
            </a:r>
            <a:r>
              <a:rPr lang="fr-FR" altLang="en-US" sz="2700" dirty="0">
                <a:latin typeface="Calibri Light" panose="020F0302020204030204" pitchFamily="34" charset="0"/>
              </a:rPr>
              <a:t> </a:t>
            </a:r>
            <a:r>
              <a:rPr lang="fr-FR" altLang="en-US" sz="2700" dirty="0" err="1">
                <a:latin typeface="Calibri Light" panose="020F0302020204030204" pitchFamily="34" charset="0"/>
              </a:rPr>
              <a:t>rapid</a:t>
            </a:r>
            <a:r>
              <a:rPr lang="fr-FR" altLang="en-US" sz="2700" dirty="0">
                <a:latin typeface="Calibri Light" panose="020F0302020204030204" pitchFamily="34" charset="0"/>
              </a:rPr>
              <a:t>, </a:t>
            </a:r>
            <a:r>
              <a:rPr lang="fr-FR" altLang="en-US" sz="2700" dirty="0" err="1">
                <a:latin typeface="Calibri Light" panose="020F0302020204030204" pitchFamily="34" charset="0"/>
              </a:rPr>
              <a:t>dramatic</a:t>
            </a:r>
            <a:r>
              <a:rPr lang="fr-FR" altLang="en-US" sz="2700" dirty="0">
                <a:latin typeface="Calibri Light" panose="020F0302020204030204" pitchFamily="34" charset="0"/>
              </a:rPr>
              <a:t> and </a:t>
            </a:r>
            <a:r>
              <a:rPr lang="fr-FR" altLang="en-US" sz="2700" dirty="0" err="1">
                <a:latin typeface="Calibri Light" panose="020F0302020204030204" pitchFamily="34" charset="0"/>
              </a:rPr>
              <a:t>different</a:t>
            </a:r>
            <a:r>
              <a:rPr lang="fr-FR" altLang="en-US" sz="2700" dirty="0">
                <a:latin typeface="Calibri Light" panose="020F0302020204030204" pitchFamily="34" charset="0"/>
              </a:rPr>
              <a:t> </a:t>
            </a:r>
            <a:r>
              <a:rPr lang="fr-FR" altLang="en-US" sz="2700" dirty="0" err="1">
                <a:latin typeface="Calibri Light" panose="020F0302020204030204" pitchFamily="34" charset="0"/>
              </a:rPr>
              <a:t>from</a:t>
            </a:r>
            <a:r>
              <a:rPr lang="fr-FR" altLang="en-US" sz="2700" dirty="0">
                <a:latin typeface="Calibri Light" panose="020F0302020204030204" pitchFamily="34" charset="0"/>
              </a:rPr>
              <a:t> </a:t>
            </a:r>
            <a:r>
              <a:rPr lang="fr-FR" altLang="en-US" sz="2700" dirty="0" err="1">
                <a:latin typeface="Calibri Light" panose="020F0302020204030204" pitchFamily="34" charset="0"/>
              </a:rPr>
              <a:t>other</a:t>
            </a:r>
            <a:r>
              <a:rPr lang="fr-FR" altLang="en-US" sz="2700" dirty="0">
                <a:latin typeface="Calibri Light" panose="020F0302020204030204" pitchFamily="34" charset="0"/>
              </a:rPr>
              <a:t> living </a:t>
            </a:r>
            <a:r>
              <a:rPr lang="fr-FR" altLang="en-US" sz="2700" dirty="0" err="1">
                <a:latin typeface="Calibri Light" panose="020F0302020204030204" pitchFamily="34" charset="0"/>
              </a:rPr>
              <a:t>organisms</a:t>
            </a:r>
            <a:endParaRPr lang="fr-FR" altLang="en-US" sz="2700" dirty="0">
              <a:latin typeface="Calibri Light" panose="020F0302020204030204" pitchFamily="34" charset="0"/>
            </a:endParaRPr>
          </a:p>
        </p:txBody>
      </p:sp>
    </p:spTree>
    <p:extLst>
      <p:ext uri="{BB962C8B-B14F-4D97-AF65-F5344CB8AC3E}">
        <p14:creationId xmlns:p14="http://schemas.microsoft.com/office/powerpoint/2010/main" val="3128558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115" grpId="0"/>
      <p:bldP spid="116" grpId="0"/>
      <p:bldP spid="199" grpId="0"/>
      <p:bldP spid="2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64A179-E674-A94D-B392-A4A17434E0EE}"/>
              </a:ext>
            </a:extLst>
          </p:cNvPr>
          <p:cNvSpPr>
            <a:spLocks noGrp="1"/>
          </p:cNvSpPr>
          <p:nvPr>
            <p:ph type="title"/>
          </p:nvPr>
        </p:nvSpPr>
        <p:spPr>
          <a:xfrm>
            <a:off x="2286000" y="188120"/>
            <a:ext cx="13716000" cy="959643"/>
          </a:xfrm>
          <a:noFill/>
        </p:spPr>
        <p:txBody>
          <a:bodyPr rtlCol="0">
            <a:normAutofit/>
          </a:bodyPr>
          <a:lstStyle/>
          <a:p>
            <a:pPr>
              <a:defRPr/>
            </a:pPr>
            <a:r>
              <a:rPr lang="fr-FR" sz="4200" dirty="0" err="1">
                <a:latin typeface="Calibri Light" panose="020F0302020204030204" pitchFamily="34" charset="0"/>
                <a:cs typeface="Calibri Light" panose="020F0302020204030204" pitchFamily="34" charset="0"/>
              </a:rPr>
              <a:t>Humans</a:t>
            </a:r>
            <a:endParaRPr lang="fr-FR" sz="4200" dirty="0">
              <a:latin typeface="Calibri Light" panose="020F0302020204030204" pitchFamily="34" charset="0"/>
              <a:cs typeface="Calibri Light" panose="020F0302020204030204" pitchFamily="34" charset="0"/>
            </a:endParaRPr>
          </a:p>
        </p:txBody>
      </p:sp>
      <p:pic>
        <p:nvPicPr>
          <p:cNvPr id="65540" name="Picture 4" descr="strip-mine-996789-sw.jpg">
            <a:extLst>
              <a:ext uri="{FF2B5EF4-FFF2-40B4-BE49-F238E27FC236}">
                <a16:creationId xmlns:a16="http://schemas.microsoft.com/office/drawing/2014/main" id="{9867A915-8802-9345-9D66-1947737F22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36846" y="2107406"/>
            <a:ext cx="8561838" cy="641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Content Placeholder 2">
            <a:extLst>
              <a:ext uri="{FF2B5EF4-FFF2-40B4-BE49-F238E27FC236}">
                <a16:creationId xmlns:a16="http://schemas.microsoft.com/office/drawing/2014/main" id="{72747907-E10D-BA4B-A7F3-0ED7C5964EAE}"/>
              </a:ext>
            </a:extLst>
          </p:cNvPr>
          <p:cNvSpPr>
            <a:spLocks noGrp="1"/>
          </p:cNvSpPr>
          <p:nvPr>
            <p:ph idx="1"/>
          </p:nvPr>
        </p:nvSpPr>
        <p:spPr>
          <a:xfrm>
            <a:off x="291830" y="1147763"/>
            <a:ext cx="9068867" cy="7991475"/>
          </a:xfrm>
        </p:spPr>
        <p:txBody>
          <a:bodyPr>
            <a:normAutofit/>
          </a:bodyPr>
          <a:lstStyle/>
          <a:p>
            <a:pPr marL="259557" indent="-259557"/>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Effects can be subtle (e.g. deposition of air pollutants, enrichment in P) to massive (e.g. earthmoving)</a:t>
            </a:r>
          </a:p>
          <a:p>
            <a:pPr marL="259557" indent="-259557">
              <a:buNone/>
            </a:pPr>
            <a:endParaRPr lang="en-US" altLang="en-US" sz="1200" dirty="0">
              <a:latin typeface="Calibri Light" panose="020F0302020204030204" pitchFamily="34" charset="0"/>
              <a:ea typeface="ＭＳ Ｐゴシック" panose="020B0600070205080204" pitchFamily="34" charset="-128"/>
              <a:cs typeface="Calibri Light" panose="020F0302020204030204" pitchFamily="34" charset="0"/>
            </a:endParaRPr>
          </a:p>
          <a:p>
            <a:pPr marL="259557" indent="-259557"/>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Can create parent materials and topography</a:t>
            </a:r>
          </a:p>
          <a:p>
            <a:pPr marL="259557" indent="-259557">
              <a:buFontTx/>
              <a:buChar char="-"/>
            </a:pPr>
            <a:r>
              <a:rPr lang="en-US" altLang="en-US" sz="2700" dirty="0">
                <a:latin typeface="Calibri Light" panose="020F0302020204030204" pitchFamily="34" charset="0"/>
                <a:ea typeface="ＭＳ Ｐゴシック" panose="020B0600070205080204" pitchFamily="34" charset="-128"/>
                <a:cs typeface="Calibri Light" panose="020F0302020204030204" pitchFamily="34" charset="0"/>
              </a:rPr>
              <a:t>Generation human-made materials </a:t>
            </a:r>
          </a:p>
          <a:p>
            <a:pPr marL="259557" indent="-259557">
              <a:spcBef>
                <a:spcPct val="0"/>
              </a:spcBef>
              <a:buNone/>
            </a:pPr>
            <a:r>
              <a:rPr lang="en-US" altLang="en-US" sz="2700" dirty="0">
                <a:latin typeface="Calibri Light" panose="020F0302020204030204" pitchFamily="34" charset="0"/>
                <a:ea typeface="ＭＳ Ｐゴシック" panose="020B0600070205080204" pitchFamily="34" charset="-128"/>
                <a:cs typeface="Calibri Light" panose="020F0302020204030204" pitchFamily="34" charset="0"/>
              </a:rPr>
              <a:t>     (e.g. industrial waste, garbage,…)</a:t>
            </a:r>
          </a:p>
          <a:p>
            <a:pPr marL="259557" indent="-259557">
              <a:buFontTx/>
              <a:buChar char="-"/>
            </a:pPr>
            <a:r>
              <a:rPr lang="en-US" altLang="en-US" sz="2700" dirty="0">
                <a:latin typeface="Calibri Light" panose="020F0302020204030204" pitchFamily="34" charset="0"/>
                <a:ea typeface="ＭＳ Ｐゴシック" panose="020B0600070205080204" pitchFamily="34" charset="-128"/>
                <a:cs typeface="Calibri Light" panose="020F0302020204030204" pitchFamily="34" charset="0"/>
              </a:rPr>
              <a:t>Earthmoving (excavation, mixing, transportation)</a:t>
            </a:r>
          </a:p>
          <a:p>
            <a:pPr marL="259557" indent="-259557">
              <a:buFont typeface="Wingdings" pitchFamily="2" charset="2"/>
              <a:buChar char="Ø"/>
            </a:pPr>
            <a:r>
              <a:rPr lang="en-US" altLang="en-US" sz="2700" dirty="0">
                <a:latin typeface="Calibri Light" panose="020F0302020204030204" pitchFamily="34" charset="0"/>
                <a:ea typeface="ＭＳ Ｐゴシック" panose="020B0600070205080204" pitchFamily="34" charset="-128"/>
                <a:cs typeface="Calibri Light" panose="020F0302020204030204" pitchFamily="34" charset="0"/>
              </a:rPr>
              <a:t>Transported material becomes the parent material of a new soil</a:t>
            </a:r>
          </a:p>
          <a:p>
            <a:pPr marL="259557" indent="-259557">
              <a:buNone/>
            </a:pPr>
            <a:endParaRPr lang="en-US" altLang="en-US" sz="1200" dirty="0">
              <a:latin typeface="Calibri Light" panose="020F0302020204030204" pitchFamily="34" charset="0"/>
              <a:ea typeface="ＭＳ Ｐゴシック" panose="020B0600070205080204" pitchFamily="34" charset="-128"/>
              <a:cs typeface="Calibri Light" panose="020F0302020204030204" pitchFamily="34" charset="0"/>
            </a:endParaRPr>
          </a:p>
          <a:p>
            <a:pPr marL="259557" indent="-259557"/>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Organisms</a:t>
            </a:r>
          </a:p>
          <a:p>
            <a:pPr marL="259557" indent="-259557">
              <a:buNone/>
            </a:pPr>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   - </a:t>
            </a:r>
            <a:r>
              <a:rPr lang="en-US" altLang="en-US" sz="2700" dirty="0">
                <a:latin typeface="Calibri Light" panose="020F0302020204030204" pitchFamily="34" charset="0"/>
                <a:ea typeface="ＭＳ Ｐゴシック" panose="020B0600070205080204" pitchFamily="34" charset="-128"/>
                <a:cs typeface="Calibri Light" panose="020F0302020204030204" pitchFamily="34" charset="0"/>
              </a:rPr>
              <a:t>Ex: deforestation</a:t>
            </a:r>
          </a:p>
          <a:p>
            <a:pPr marL="259557" indent="-259557">
              <a:buNone/>
            </a:pPr>
            <a:endParaRPr lang="en-US" altLang="en-US" sz="1200" dirty="0">
              <a:latin typeface="Calibri Light" panose="020F0302020204030204" pitchFamily="34" charset="0"/>
              <a:ea typeface="ＭＳ Ｐゴシック" panose="020B0600070205080204" pitchFamily="34" charset="-128"/>
              <a:cs typeface="Calibri Light" panose="020F0302020204030204" pitchFamily="34" charset="0"/>
            </a:endParaRPr>
          </a:p>
          <a:p>
            <a:pPr marL="259557" indent="-259557"/>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Climate</a:t>
            </a:r>
          </a:p>
          <a:p>
            <a:pPr marL="259557" indent="-259557">
              <a:buNone/>
            </a:pPr>
            <a:r>
              <a:rPr lang="en-US" altLang="en-US" sz="2700" dirty="0">
                <a:latin typeface="Calibri Light" panose="020F0302020204030204" pitchFamily="34" charset="0"/>
                <a:ea typeface="ＭＳ Ｐゴシック" panose="020B0600070205080204" pitchFamily="34" charset="-128"/>
                <a:cs typeface="Calibri Light" panose="020F0302020204030204" pitchFamily="34" charset="0"/>
              </a:rPr>
              <a:t>    - Ex: climate change, urban heat island</a:t>
            </a:r>
          </a:p>
          <a:p>
            <a:pPr marL="259557" indent="-259557">
              <a:buNone/>
            </a:pPr>
            <a:endParaRPr lang="en-US" altLang="en-US" sz="1200" dirty="0">
              <a:latin typeface="Calibri Light" panose="020F0302020204030204" pitchFamily="34" charset="0"/>
              <a:ea typeface="ＭＳ Ｐゴシック" panose="020B0600070205080204" pitchFamily="34" charset="-128"/>
              <a:cs typeface="Calibri Light" panose="020F0302020204030204" pitchFamily="34" charset="0"/>
            </a:endParaRPr>
          </a:p>
          <a:p>
            <a:pPr marL="259557" indent="-259557"/>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Time</a:t>
            </a:r>
          </a:p>
          <a:p>
            <a:pPr marL="259557" indent="-259557">
              <a:buNone/>
            </a:pPr>
            <a:r>
              <a:rPr lang="en-US" altLang="en-US" sz="2700" dirty="0">
                <a:latin typeface="Calibri Light" panose="020F0302020204030204" pitchFamily="34" charset="0"/>
                <a:ea typeface="ＭＳ Ｐゴシック" panose="020B0600070205080204" pitchFamily="34" charset="-128"/>
                <a:cs typeface="Calibri Light" panose="020F0302020204030204" pitchFamily="34" charset="0"/>
              </a:rPr>
              <a:t>    - Ex: young soils, burying, sealing</a:t>
            </a:r>
          </a:p>
          <a:p>
            <a:pPr marL="259557" indent="-259557">
              <a:buNone/>
            </a:pPr>
            <a:endParaRPr lang="en-US" altLang="en-US" sz="2700" dirty="0">
              <a:latin typeface="Calibri Light" panose="020F0302020204030204" pitchFamily="34" charset="0"/>
              <a:ea typeface="ＭＳ Ｐゴシック" panose="020B0600070205080204" pitchFamily="34" charset="-128"/>
              <a:cs typeface="Calibri Light" panose="020F0302020204030204" pitchFamily="34" charset="0"/>
            </a:endParaRPr>
          </a:p>
        </p:txBody>
      </p:sp>
      <p:sp>
        <p:nvSpPr>
          <p:cNvPr id="3" name="TextBox 2">
            <a:extLst>
              <a:ext uri="{FF2B5EF4-FFF2-40B4-BE49-F238E27FC236}">
                <a16:creationId xmlns:a16="http://schemas.microsoft.com/office/drawing/2014/main" id="{6B67DDB9-52DF-4044-8992-7FA1208ECD1B}"/>
              </a:ext>
            </a:extLst>
          </p:cNvPr>
          <p:cNvSpPr txBox="1"/>
          <p:nvPr/>
        </p:nvSpPr>
        <p:spPr>
          <a:xfrm>
            <a:off x="13891099" y="9717932"/>
            <a:ext cx="3303853" cy="507831"/>
          </a:xfrm>
          <a:prstGeom prst="rect">
            <a:avLst/>
          </a:prstGeom>
          <a:noFill/>
        </p:spPr>
        <p:txBody>
          <a:bodyPr wrap="none" rtlCol="0">
            <a:spAutoFit/>
          </a:bodyPr>
          <a:lstStyle/>
          <a:p>
            <a:r>
              <a:rPr lang="en-US" sz="2700" dirty="0"/>
              <a:t>Source: Hermine </a:t>
            </a:r>
            <a:r>
              <a:rPr lang="en-US" sz="2700" dirty="0" err="1"/>
              <a:t>Huot</a:t>
            </a:r>
            <a:endParaRPr lang="en-US" sz="2700" dirty="0"/>
          </a:p>
        </p:txBody>
      </p:sp>
    </p:spTree>
    <p:extLst>
      <p:ext uri="{BB962C8B-B14F-4D97-AF65-F5344CB8AC3E}">
        <p14:creationId xmlns:p14="http://schemas.microsoft.com/office/powerpoint/2010/main" val="149441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4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4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54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54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554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5541">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5541">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5541">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5541">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5541">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54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8BAA7-2462-A64B-B102-1FF7C9C405F2}"/>
              </a:ext>
            </a:extLst>
          </p:cNvPr>
          <p:cNvSpPr>
            <a:spLocks noGrp="1"/>
          </p:cNvSpPr>
          <p:nvPr>
            <p:ph type="title"/>
          </p:nvPr>
        </p:nvSpPr>
        <p:spPr>
          <a:xfrm>
            <a:off x="884340" y="1284270"/>
            <a:ext cx="6840876" cy="1692102"/>
          </a:xfrm>
        </p:spPr>
        <p:txBody>
          <a:bodyPr rtlCol="0" anchor="ctr">
            <a:normAutofit/>
          </a:bodyPr>
          <a:lstStyle/>
          <a:p>
            <a:pPr>
              <a:defRPr/>
            </a:pPr>
            <a:r>
              <a:rPr lang="fr-FR" sz="5550">
                <a:latin typeface="Calibri Light" panose="020F0302020204030204" pitchFamily="34" charset="0"/>
                <a:cs typeface="Calibri Light" panose="020F0302020204030204" pitchFamily="34" charset="0"/>
              </a:rPr>
              <a:t>Soil-forming processes</a:t>
            </a:r>
          </a:p>
        </p:txBody>
      </p:sp>
      <p:sp>
        <p:nvSpPr>
          <p:cNvPr id="66564" name="Content Placeholder 2">
            <a:extLst>
              <a:ext uri="{FF2B5EF4-FFF2-40B4-BE49-F238E27FC236}">
                <a16:creationId xmlns:a16="http://schemas.microsoft.com/office/drawing/2014/main" id="{20C7E0AA-6947-B442-A382-B01722BC19F1}"/>
              </a:ext>
            </a:extLst>
          </p:cNvPr>
          <p:cNvSpPr>
            <a:spLocks noGrp="1"/>
          </p:cNvSpPr>
          <p:nvPr>
            <p:ph idx="1"/>
          </p:nvPr>
        </p:nvSpPr>
        <p:spPr>
          <a:xfrm>
            <a:off x="532795" y="3495758"/>
            <a:ext cx="7995920" cy="6394622"/>
          </a:xfrm>
        </p:spPr>
        <p:txBody>
          <a:bodyPr anchor="ctr">
            <a:noAutofit/>
          </a:bodyPr>
          <a:lstStyle/>
          <a:p>
            <a:pPr marL="259557" indent="-259557"/>
            <a:r>
              <a:rPr lang="en-US" altLang="en-US" sz="2400" dirty="0">
                <a:latin typeface="Calibri Light" panose="020F0302020204030204" pitchFamily="34" charset="0"/>
                <a:ea typeface="ＭＳ Ｐゴシック" panose="020B0600070205080204" pitchFamily="34" charset="-128"/>
                <a:cs typeface="Calibri Light" panose="020F0302020204030204" pitchFamily="34" charset="0"/>
              </a:rPr>
              <a:t>Additions </a:t>
            </a:r>
          </a:p>
          <a:p>
            <a:pPr lvl="1"/>
            <a:r>
              <a:rPr lang="en-US" altLang="en-US" sz="2400" dirty="0">
                <a:latin typeface="Calibri Light" panose="020F0302020204030204" pitchFamily="34" charset="0"/>
                <a:ea typeface="ＭＳ Ｐゴシック" panose="020B0600070205080204" pitchFamily="34" charset="-128"/>
                <a:cs typeface="Calibri Light" panose="020F0302020204030204" pitchFamily="34" charset="0"/>
              </a:rPr>
              <a:t>Materials added to soil</a:t>
            </a:r>
          </a:p>
          <a:p>
            <a:pPr lvl="2"/>
            <a:r>
              <a:rPr lang="en-US" altLang="en-US" dirty="0">
                <a:latin typeface="Calibri Light" panose="020F0302020204030204" pitchFamily="34" charset="0"/>
                <a:ea typeface="ＭＳ Ｐゴシック" panose="020B0600070205080204" pitchFamily="34" charset="-128"/>
                <a:cs typeface="Calibri Light" panose="020F0302020204030204" pitchFamily="34" charset="0"/>
              </a:rPr>
              <a:t>Ex: leaves, alluvium, man-made materials (e.g. air pollutants, compost), nutrient-rich dust</a:t>
            </a:r>
          </a:p>
          <a:p>
            <a:pPr marL="259557" indent="-259557"/>
            <a:r>
              <a:rPr lang="en-US" altLang="en-US" sz="2400" dirty="0">
                <a:latin typeface="Calibri Light" panose="020F0302020204030204" pitchFamily="34" charset="0"/>
                <a:ea typeface="ＭＳ Ｐゴシック" panose="020B0600070205080204" pitchFamily="34" charset="-128"/>
                <a:cs typeface="Calibri Light" panose="020F0302020204030204" pitchFamily="34" charset="0"/>
              </a:rPr>
              <a:t>Losses</a:t>
            </a:r>
          </a:p>
          <a:p>
            <a:pPr lvl="1"/>
            <a:r>
              <a:rPr lang="en-US" altLang="en-US" sz="2400" dirty="0">
                <a:latin typeface="Calibri Light" panose="020F0302020204030204" pitchFamily="34" charset="0"/>
                <a:ea typeface="ＭＳ Ｐゴシック" panose="020B0600070205080204" pitchFamily="34" charset="-128"/>
                <a:cs typeface="Calibri Light" panose="020F0302020204030204" pitchFamily="34" charset="0"/>
              </a:rPr>
              <a:t>Materials lost from soil</a:t>
            </a:r>
          </a:p>
          <a:p>
            <a:pPr lvl="2"/>
            <a:r>
              <a:rPr lang="en-US" altLang="en-US" dirty="0">
                <a:latin typeface="Calibri Light" panose="020F0302020204030204" pitchFamily="34" charset="0"/>
                <a:ea typeface="ＭＳ Ｐゴシック" panose="020B0600070205080204" pitchFamily="34" charset="-128"/>
                <a:cs typeface="Calibri Light" panose="020F0302020204030204" pitchFamily="34" charset="0"/>
              </a:rPr>
              <a:t>Ex: leached by water, eroded from surface, gasses emitted</a:t>
            </a:r>
          </a:p>
          <a:p>
            <a:pPr marL="259557" indent="-259557"/>
            <a:r>
              <a:rPr lang="en-US" altLang="en-US" sz="2400" dirty="0">
                <a:latin typeface="Calibri Light" panose="020F0302020204030204" pitchFamily="34" charset="0"/>
                <a:ea typeface="ＭＳ Ｐゴシック" panose="020B0600070205080204" pitchFamily="34" charset="-128"/>
                <a:cs typeface="Calibri Light" panose="020F0302020204030204" pitchFamily="34" charset="0"/>
              </a:rPr>
              <a:t>Translocations</a:t>
            </a:r>
          </a:p>
          <a:p>
            <a:pPr lvl="1"/>
            <a:r>
              <a:rPr lang="en-US" altLang="en-US" sz="2400" dirty="0">
                <a:latin typeface="Calibri Light" panose="020F0302020204030204" pitchFamily="34" charset="0"/>
                <a:ea typeface="ＭＳ Ｐゴシック" panose="020B0600070205080204" pitchFamily="34" charset="-128"/>
                <a:cs typeface="Calibri Light" panose="020F0302020204030204" pitchFamily="34" charset="0"/>
              </a:rPr>
              <a:t>Materials moved within soil </a:t>
            </a:r>
          </a:p>
          <a:p>
            <a:pPr lvl="2"/>
            <a:r>
              <a:rPr lang="en-US" altLang="en-US" dirty="0">
                <a:latin typeface="Calibri Light" panose="020F0302020204030204" pitchFamily="34" charset="0"/>
                <a:ea typeface="ＭＳ Ｐゴシック" panose="020B0600070205080204" pitchFamily="34" charset="-128"/>
                <a:cs typeface="Calibri Light" panose="020F0302020204030204" pitchFamily="34" charset="0"/>
              </a:rPr>
              <a:t>Ex: leaching deeper, into soil, carried upward by evaporating water, moved by organisms </a:t>
            </a:r>
          </a:p>
          <a:p>
            <a:pPr marL="259557" indent="-259557"/>
            <a:r>
              <a:rPr lang="en-US" altLang="en-US" sz="2400" dirty="0">
                <a:latin typeface="Calibri Light" panose="020F0302020204030204" pitchFamily="34" charset="0"/>
                <a:ea typeface="ＭＳ Ｐゴシック" panose="020B0600070205080204" pitchFamily="34" charset="-128"/>
                <a:cs typeface="Calibri Light" panose="020F0302020204030204" pitchFamily="34" charset="0"/>
              </a:rPr>
              <a:t>Transformations</a:t>
            </a:r>
          </a:p>
          <a:p>
            <a:pPr lvl="1"/>
            <a:r>
              <a:rPr lang="en-US" altLang="en-US" sz="2400" dirty="0">
                <a:latin typeface="Calibri Light" panose="020F0302020204030204" pitchFamily="34" charset="0"/>
                <a:ea typeface="ＭＳ Ｐゴシック" panose="020B0600070205080204" pitchFamily="34" charset="-128"/>
                <a:cs typeface="Calibri Light" panose="020F0302020204030204" pitchFamily="34" charset="0"/>
              </a:rPr>
              <a:t>Materials altered in soil </a:t>
            </a:r>
          </a:p>
          <a:p>
            <a:pPr lvl="2"/>
            <a:r>
              <a:rPr lang="en-US" altLang="en-US" dirty="0">
                <a:latin typeface="Calibri Light" panose="020F0302020204030204" pitchFamily="34" charset="0"/>
                <a:ea typeface="ＭＳ Ｐゴシック" panose="020B0600070205080204" pitchFamily="34" charset="-128"/>
                <a:cs typeface="Calibri Light" panose="020F0302020204030204" pitchFamily="34" charset="0"/>
              </a:rPr>
              <a:t>Ex: organic matter decay, weathered minerals, chemical reactions </a:t>
            </a:r>
          </a:p>
        </p:txBody>
      </p:sp>
      <p:pic>
        <p:nvPicPr>
          <p:cNvPr id="66563" name="Picture 3" descr="fg02_03600">
            <a:extLst>
              <a:ext uri="{FF2B5EF4-FFF2-40B4-BE49-F238E27FC236}">
                <a16:creationId xmlns:a16="http://schemas.microsoft.com/office/drawing/2014/main" id="{6604F182-7BB0-F649-B611-88AE7FF11E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76" b="34876"/>
          <a:stretch/>
        </p:blipFill>
        <p:spPr bwMode="auto">
          <a:xfrm>
            <a:off x="8966682" y="1199028"/>
            <a:ext cx="8138115" cy="78889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Espace réservé du numéro de diapositive 3">
            <a:extLst>
              <a:ext uri="{FF2B5EF4-FFF2-40B4-BE49-F238E27FC236}">
                <a16:creationId xmlns:a16="http://schemas.microsoft.com/office/drawing/2014/main" id="{5A59888B-ABF9-9240-87DE-E43CBB94D087}"/>
              </a:ext>
            </a:extLst>
          </p:cNvPr>
          <p:cNvSpPr txBox="1">
            <a:spLocks/>
          </p:cNvSpPr>
          <p:nvPr/>
        </p:nvSpPr>
        <p:spPr bwMode="auto">
          <a:xfrm>
            <a:off x="12801600" y="9739315"/>
            <a:ext cx="32004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Aft>
                <a:spcPts val="900"/>
              </a:spcAft>
            </a:pPr>
            <a:fld id="{734F67CC-5071-3D4E-A9EB-A67EA59CDB35}" type="slidenum">
              <a:rPr lang="fr-FR" altLang="en-US" sz="1800">
                <a:solidFill>
                  <a:srgbClr val="898989"/>
                </a:solidFill>
                <a:latin typeface="Calibri Light" panose="020F0502020204030204" pitchFamily="34" charset="0"/>
              </a:rPr>
              <a:pPr algn="r" eaLnBrk="1" hangingPunct="1">
                <a:spcAft>
                  <a:spcPts val="900"/>
                </a:spcAft>
              </a:pPr>
              <a:t>32</a:t>
            </a:fld>
            <a:endParaRPr lang="fr-FR" altLang="en-US" sz="1800">
              <a:solidFill>
                <a:srgbClr val="898989"/>
              </a:solidFill>
              <a:latin typeface="Calibri Light" panose="020F0502020204030204" pitchFamily="34" charset="0"/>
            </a:endParaRPr>
          </a:p>
        </p:txBody>
      </p:sp>
      <p:sp>
        <p:nvSpPr>
          <p:cNvPr id="66565" name="ZoneTexte 7">
            <a:extLst>
              <a:ext uri="{FF2B5EF4-FFF2-40B4-BE49-F238E27FC236}">
                <a16:creationId xmlns:a16="http://schemas.microsoft.com/office/drawing/2014/main" id="{74AA6EC4-C3AD-C340-9239-19273EF7E82F}"/>
              </a:ext>
            </a:extLst>
          </p:cNvPr>
          <p:cNvSpPr txBox="1">
            <a:spLocks noChangeArrowheads="1"/>
          </p:cNvSpPr>
          <p:nvPr/>
        </p:nvSpPr>
        <p:spPr bwMode="auto">
          <a:xfrm>
            <a:off x="11916966" y="9114905"/>
            <a:ext cx="4969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900"/>
              </a:spcAft>
            </a:pPr>
            <a:r>
              <a:rPr lang="fr-FR" altLang="en-US" sz="1800" dirty="0">
                <a:latin typeface="Calibri Light" panose="020F0302020204030204" pitchFamily="34" charset="0"/>
              </a:rPr>
              <a:t>Brady and Weil, 2008</a:t>
            </a:r>
          </a:p>
        </p:txBody>
      </p:sp>
    </p:spTree>
    <p:extLst>
      <p:ext uri="{BB962C8B-B14F-4D97-AF65-F5344CB8AC3E}">
        <p14:creationId xmlns:p14="http://schemas.microsoft.com/office/powerpoint/2010/main" val="30218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5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56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56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56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656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56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56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656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399038-E6DD-4145-B816-440DE5A2DC0A}"/>
              </a:ext>
            </a:extLst>
          </p:cNvPr>
          <p:cNvSpPr>
            <a:spLocks noGrp="1"/>
          </p:cNvSpPr>
          <p:nvPr>
            <p:ph type="title"/>
          </p:nvPr>
        </p:nvSpPr>
        <p:spPr>
          <a:xfrm>
            <a:off x="965200" y="482602"/>
            <a:ext cx="10336781" cy="1703606"/>
          </a:xfrm>
        </p:spPr>
        <p:txBody>
          <a:bodyPr vert="horz" lIns="137160" tIns="68580" rIns="137160" bIns="68580" rtlCol="0" anchor="ctr">
            <a:normAutofit/>
          </a:bodyPr>
          <a:lstStyle/>
          <a:p>
            <a:pPr>
              <a:defRPr/>
            </a:pPr>
            <a:r>
              <a:rPr lang="en-US" sz="5400"/>
              <a:t>Master Horizons</a:t>
            </a:r>
          </a:p>
        </p:txBody>
      </p:sp>
      <p:sp>
        <p:nvSpPr>
          <p:cNvPr id="68612" name="ZoneTexte 157">
            <a:extLst>
              <a:ext uri="{FF2B5EF4-FFF2-40B4-BE49-F238E27FC236}">
                <a16:creationId xmlns:a16="http://schemas.microsoft.com/office/drawing/2014/main" id="{154A247E-E7DA-0F46-A38A-765A17A4285A}"/>
              </a:ext>
            </a:extLst>
          </p:cNvPr>
          <p:cNvSpPr txBox="1">
            <a:spLocks noChangeArrowheads="1"/>
          </p:cNvSpPr>
          <p:nvPr/>
        </p:nvSpPr>
        <p:spPr bwMode="auto">
          <a:xfrm>
            <a:off x="965201" y="2674472"/>
            <a:ext cx="10336781" cy="65909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37160" tIns="68580" rIns="137160" bIns="68580" rtlCol="0">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indent="-342900" eaLnBrk="1" hangingPunct="1">
              <a:lnSpc>
                <a:spcPct val="90000"/>
              </a:lnSpc>
              <a:spcAft>
                <a:spcPts val="900"/>
              </a:spcAft>
              <a:buFont typeface="Arial" panose="020B0604020202020204" pitchFamily="34" charset="0"/>
              <a:buChar char="•"/>
            </a:pPr>
            <a:r>
              <a:rPr lang="en-US" altLang="en-US" sz="2550" dirty="0">
                <a:latin typeface="+mj-lt"/>
                <a:ea typeface="+mn-ea"/>
              </a:rPr>
              <a:t>O horizons: organic horizons made of more or less decayed plant and animal debris</a:t>
            </a:r>
          </a:p>
          <a:p>
            <a:pPr indent="-342900" eaLnBrk="1" hangingPunct="1">
              <a:lnSpc>
                <a:spcPct val="90000"/>
              </a:lnSpc>
              <a:spcAft>
                <a:spcPts val="900"/>
              </a:spcAft>
              <a:buFont typeface="Arial" panose="020B0604020202020204" pitchFamily="34" charset="0"/>
              <a:buChar char="•"/>
            </a:pPr>
            <a:endParaRPr lang="en-US" altLang="en-US" sz="2550" dirty="0">
              <a:latin typeface="+mj-lt"/>
              <a:ea typeface="+mn-ea"/>
            </a:endParaRPr>
          </a:p>
          <a:p>
            <a:pPr indent="-342900" eaLnBrk="1" hangingPunct="1">
              <a:lnSpc>
                <a:spcPct val="90000"/>
              </a:lnSpc>
              <a:spcAft>
                <a:spcPts val="900"/>
              </a:spcAft>
              <a:buFont typeface="Arial" panose="020B0604020202020204" pitchFamily="34" charset="0"/>
              <a:buChar char="•"/>
            </a:pPr>
            <a:r>
              <a:rPr lang="en-US" altLang="en-US" sz="2550" dirty="0">
                <a:latin typeface="+mj-lt"/>
                <a:ea typeface="+mn-ea"/>
              </a:rPr>
              <a:t>A horizons: organically enriched mineral horizon (humus mixed with inorganic matter) formed at the surface or below an O horizon</a:t>
            </a:r>
          </a:p>
          <a:p>
            <a:pPr indent="-342900" eaLnBrk="1" hangingPunct="1">
              <a:lnSpc>
                <a:spcPct val="90000"/>
              </a:lnSpc>
              <a:spcAft>
                <a:spcPts val="900"/>
              </a:spcAft>
              <a:buFont typeface="Arial" panose="020B0604020202020204" pitchFamily="34" charset="0"/>
              <a:buChar char="•"/>
            </a:pPr>
            <a:endParaRPr lang="en-US" altLang="en-US" sz="2550" dirty="0">
              <a:latin typeface="+mj-lt"/>
              <a:ea typeface="+mn-ea"/>
            </a:endParaRPr>
          </a:p>
          <a:p>
            <a:pPr indent="-342900" eaLnBrk="1" hangingPunct="1">
              <a:lnSpc>
                <a:spcPct val="90000"/>
              </a:lnSpc>
              <a:spcAft>
                <a:spcPts val="900"/>
              </a:spcAft>
              <a:buFont typeface="Arial" panose="020B0604020202020204" pitchFamily="34" charset="0"/>
              <a:buChar char="•"/>
            </a:pPr>
            <a:r>
              <a:rPr lang="en-US" altLang="en-US" sz="2550" dirty="0">
                <a:latin typeface="+mj-lt"/>
                <a:ea typeface="+mn-ea"/>
              </a:rPr>
              <a:t>E horizons: horizons characterized by the loss of some components (eluviation) – light colored – many soils have no E horizons</a:t>
            </a:r>
          </a:p>
          <a:p>
            <a:pPr indent="-342900" eaLnBrk="1" hangingPunct="1">
              <a:lnSpc>
                <a:spcPct val="90000"/>
              </a:lnSpc>
              <a:spcAft>
                <a:spcPts val="900"/>
              </a:spcAft>
              <a:buFont typeface="Arial" panose="020B0604020202020204" pitchFamily="34" charset="0"/>
              <a:buChar char="•"/>
            </a:pPr>
            <a:endParaRPr lang="en-US" altLang="en-US" sz="2550" dirty="0">
              <a:latin typeface="+mj-lt"/>
              <a:ea typeface="+mn-ea"/>
            </a:endParaRPr>
          </a:p>
          <a:p>
            <a:pPr indent="-342900" eaLnBrk="1" hangingPunct="1">
              <a:lnSpc>
                <a:spcPct val="90000"/>
              </a:lnSpc>
              <a:spcAft>
                <a:spcPts val="900"/>
              </a:spcAft>
              <a:buFont typeface="Arial" panose="020B0604020202020204" pitchFamily="34" charset="0"/>
              <a:buChar char="•"/>
            </a:pPr>
            <a:r>
              <a:rPr lang="en-US" altLang="en-US" sz="2550" dirty="0">
                <a:latin typeface="+mj-lt"/>
                <a:ea typeface="+mn-ea"/>
              </a:rPr>
              <a:t>B horizons: horizons of accumulation (illuviation) or development of structure or color</a:t>
            </a:r>
          </a:p>
          <a:p>
            <a:pPr indent="-342900" eaLnBrk="1" hangingPunct="1">
              <a:lnSpc>
                <a:spcPct val="90000"/>
              </a:lnSpc>
              <a:spcAft>
                <a:spcPts val="900"/>
              </a:spcAft>
              <a:buFont typeface="Arial" panose="020B0604020202020204" pitchFamily="34" charset="0"/>
              <a:buChar char="•"/>
            </a:pPr>
            <a:endParaRPr lang="en-US" altLang="en-US" sz="2550" dirty="0">
              <a:latin typeface="+mj-lt"/>
              <a:ea typeface="+mn-ea"/>
            </a:endParaRPr>
          </a:p>
          <a:p>
            <a:pPr indent="-342900" eaLnBrk="1" hangingPunct="1">
              <a:lnSpc>
                <a:spcPct val="90000"/>
              </a:lnSpc>
              <a:spcAft>
                <a:spcPts val="900"/>
              </a:spcAft>
              <a:buFont typeface="Arial" panose="020B0604020202020204" pitchFamily="34" charset="0"/>
              <a:buChar char="•"/>
            </a:pPr>
            <a:r>
              <a:rPr lang="en-US" altLang="en-US" sz="2550" dirty="0">
                <a:latin typeface="+mj-lt"/>
                <a:ea typeface="+mn-ea"/>
              </a:rPr>
              <a:t>C horizons: bedrock little affected by soil-forming processes</a:t>
            </a:r>
          </a:p>
          <a:p>
            <a:pPr indent="-342900" eaLnBrk="1" hangingPunct="1">
              <a:lnSpc>
                <a:spcPct val="90000"/>
              </a:lnSpc>
              <a:spcAft>
                <a:spcPts val="900"/>
              </a:spcAft>
              <a:buFont typeface="Arial" panose="020B0604020202020204" pitchFamily="34" charset="0"/>
              <a:buChar char="•"/>
            </a:pPr>
            <a:endParaRPr lang="en-US" altLang="en-US" sz="2550" dirty="0">
              <a:latin typeface="+mj-lt"/>
              <a:ea typeface="+mn-ea"/>
            </a:endParaRPr>
          </a:p>
          <a:p>
            <a:pPr indent="-342900" eaLnBrk="1" hangingPunct="1">
              <a:lnSpc>
                <a:spcPct val="90000"/>
              </a:lnSpc>
              <a:spcAft>
                <a:spcPts val="900"/>
              </a:spcAft>
              <a:buFont typeface="Arial" panose="020B0604020202020204" pitchFamily="34" charset="0"/>
              <a:buChar char="•"/>
            </a:pPr>
            <a:r>
              <a:rPr lang="en-US" altLang="en-US" sz="2550" dirty="0">
                <a:latin typeface="+mj-lt"/>
                <a:ea typeface="+mn-ea"/>
              </a:rPr>
              <a:t>R horizons: hard bedrock</a:t>
            </a:r>
          </a:p>
        </p:txBody>
      </p:sp>
      <p:pic>
        <p:nvPicPr>
          <p:cNvPr id="68613" name="Picture 160" descr="http://spot.pcc.edu/%7Ekleonard/images/SoilHorizons.jpg">
            <a:extLst>
              <a:ext uri="{FF2B5EF4-FFF2-40B4-BE49-F238E27FC236}">
                <a16:creationId xmlns:a16="http://schemas.microsoft.com/office/drawing/2014/main" id="{11A89763-4446-754C-A241-3278EAA20C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8"/>
          <a:stretch/>
        </p:blipFill>
        <p:spPr bwMode="auto">
          <a:xfrm>
            <a:off x="12194810" y="15"/>
            <a:ext cx="6093192" cy="102869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Espace réservé du numéro de diapositive 3">
            <a:extLst>
              <a:ext uri="{FF2B5EF4-FFF2-40B4-BE49-F238E27FC236}">
                <a16:creationId xmlns:a16="http://schemas.microsoft.com/office/drawing/2014/main" id="{D3348DF0-1213-C84A-9A41-4472AFBE3EA2}"/>
              </a:ext>
            </a:extLst>
          </p:cNvPr>
          <p:cNvSpPr txBox="1">
            <a:spLocks/>
          </p:cNvSpPr>
          <p:nvPr/>
        </p:nvSpPr>
        <p:spPr bwMode="auto">
          <a:xfrm>
            <a:off x="14401800" y="9496426"/>
            <a:ext cx="32004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Aft>
                <a:spcPts val="900"/>
              </a:spcAft>
            </a:pPr>
            <a:r>
              <a:rPr lang="fr-FR" altLang="en-US" sz="1800" dirty="0">
                <a:solidFill>
                  <a:srgbClr val="898989"/>
                </a:solidFill>
                <a:latin typeface="Calibri Light" panose="020F0502020204030204" pitchFamily="34" charset="0"/>
              </a:rPr>
              <a:t>Slide </a:t>
            </a:r>
            <a:r>
              <a:rPr lang="fr-FR" altLang="en-US" sz="1800" dirty="0" err="1">
                <a:solidFill>
                  <a:srgbClr val="898989"/>
                </a:solidFill>
                <a:latin typeface="Calibri Light" panose="020F0502020204030204" pitchFamily="34" charset="0"/>
              </a:rPr>
              <a:t>from</a:t>
            </a:r>
            <a:r>
              <a:rPr lang="fr-FR" altLang="en-US" sz="1800" dirty="0">
                <a:solidFill>
                  <a:srgbClr val="898989"/>
                </a:solidFill>
                <a:latin typeface="Calibri Light" panose="020F0502020204030204" pitchFamily="34" charset="0"/>
              </a:rPr>
              <a:t> Hermine Huot</a:t>
            </a:r>
            <a:endParaRPr lang="fr-FR" altLang="en-US" sz="1800">
              <a:solidFill>
                <a:srgbClr val="898989"/>
              </a:solidFill>
              <a:latin typeface="Calibri Light" panose="020F0502020204030204" pitchFamily="34" charset="0"/>
            </a:endParaRPr>
          </a:p>
        </p:txBody>
      </p:sp>
      <p:sp>
        <p:nvSpPr>
          <p:cNvPr id="68614" name="Rectangle 160">
            <a:extLst>
              <a:ext uri="{FF2B5EF4-FFF2-40B4-BE49-F238E27FC236}">
                <a16:creationId xmlns:a16="http://schemas.microsoft.com/office/drawing/2014/main" id="{2BC79B46-AA0B-A14A-B168-407C452C748F}"/>
              </a:ext>
            </a:extLst>
          </p:cNvPr>
          <p:cNvSpPr>
            <a:spLocks noChangeArrowheads="1"/>
          </p:cNvSpPr>
          <p:nvPr/>
        </p:nvSpPr>
        <p:spPr bwMode="auto">
          <a:xfrm>
            <a:off x="2286000" y="9915527"/>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900"/>
              </a:spcAft>
            </a:pPr>
            <a:r>
              <a:rPr lang="fr-FR" altLang="en-US" sz="1800" dirty="0">
                <a:latin typeface="Calibri Light" panose="020F0502020204030204" pitchFamily="34" charset="0"/>
              </a:rPr>
              <a:t>http://</a:t>
            </a:r>
            <a:r>
              <a:rPr lang="fr-FR" altLang="en-US" sz="1800" dirty="0" err="1">
                <a:latin typeface="Calibri Light" panose="020F0502020204030204" pitchFamily="34" charset="0"/>
              </a:rPr>
              <a:t>spot.pcc.edu</a:t>
            </a:r>
            <a:r>
              <a:rPr lang="fr-FR" altLang="en-US" sz="1800" dirty="0">
                <a:latin typeface="Calibri Light" panose="020F0502020204030204" pitchFamily="34" charset="0"/>
              </a:rPr>
              <a:t>/~</a:t>
            </a:r>
            <a:r>
              <a:rPr lang="fr-FR" altLang="en-US" sz="1800" dirty="0" err="1">
                <a:latin typeface="Calibri Light" panose="020F0502020204030204" pitchFamily="34" charset="0"/>
              </a:rPr>
              <a:t>kleonard</a:t>
            </a:r>
            <a:r>
              <a:rPr lang="fr-FR" altLang="en-US" sz="1800" dirty="0">
                <a:latin typeface="Calibri Light" panose="020F0502020204030204" pitchFamily="34" charset="0"/>
              </a:rPr>
              <a:t>/G202/Lecture4.html</a:t>
            </a:r>
            <a:endParaRPr lang="fr-FR" altLang="en-US" sz="1800">
              <a:latin typeface="Calibri Light" panose="020F0502020204030204" pitchFamily="34" charset="0"/>
            </a:endParaRPr>
          </a:p>
        </p:txBody>
      </p:sp>
    </p:spTree>
    <p:extLst>
      <p:ext uri="{BB962C8B-B14F-4D97-AF65-F5344CB8AC3E}">
        <p14:creationId xmlns:p14="http://schemas.microsoft.com/office/powerpoint/2010/main" val="303589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61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6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53EE2F-5E6C-D844-83FA-4AB1D403634F}"/>
              </a:ext>
            </a:extLst>
          </p:cNvPr>
          <p:cNvSpPr>
            <a:spLocks noGrp="1"/>
          </p:cNvSpPr>
          <p:nvPr>
            <p:ph type="title"/>
          </p:nvPr>
        </p:nvSpPr>
        <p:spPr>
          <a:xfrm>
            <a:off x="884340" y="1284270"/>
            <a:ext cx="6840876" cy="1692102"/>
          </a:xfrm>
        </p:spPr>
        <p:txBody>
          <a:bodyPr rtlCol="0" anchor="ctr">
            <a:normAutofit/>
          </a:bodyPr>
          <a:lstStyle/>
          <a:p>
            <a:pPr>
              <a:defRPr/>
            </a:pPr>
            <a:r>
              <a:rPr lang="fr-FR" sz="6000">
                <a:latin typeface="Calibri Light" panose="020F0302020204030204" pitchFamily="34" charset="0"/>
                <a:cs typeface="Calibri Light" panose="020F0302020204030204" pitchFamily="34" charset="0"/>
              </a:rPr>
              <a:t>The Soil body</a:t>
            </a:r>
          </a:p>
        </p:txBody>
      </p:sp>
      <p:sp>
        <p:nvSpPr>
          <p:cNvPr id="70661" name="Content Placeholder 2">
            <a:extLst>
              <a:ext uri="{FF2B5EF4-FFF2-40B4-BE49-F238E27FC236}">
                <a16:creationId xmlns:a16="http://schemas.microsoft.com/office/drawing/2014/main" id="{6201C8FB-25BE-0A40-BB94-C3682F8E3A85}"/>
              </a:ext>
            </a:extLst>
          </p:cNvPr>
          <p:cNvSpPr>
            <a:spLocks noGrp="1"/>
          </p:cNvSpPr>
          <p:nvPr>
            <p:ph idx="1"/>
          </p:nvPr>
        </p:nvSpPr>
        <p:spPr>
          <a:xfrm>
            <a:off x="886079" y="5054727"/>
            <a:ext cx="6839138" cy="4410408"/>
          </a:xfrm>
        </p:spPr>
        <p:txBody>
          <a:bodyPr anchor="ctr">
            <a:normAutofit/>
          </a:bodyPr>
          <a:lstStyle/>
          <a:p>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Pedon: smallest unit of soil easily studied by digging a pit (1x1x1.5m)</a:t>
            </a:r>
          </a:p>
          <a:p>
            <a:pPr>
              <a:buFont typeface="Wingdings" pitchFamily="2" charset="2"/>
              <a:buChar char="Ø"/>
            </a:pPr>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The traits of a </a:t>
            </a:r>
            <a:r>
              <a:rPr lang="en-US" altLang="en-US" sz="3000" dirty="0" err="1">
                <a:latin typeface="Calibri Light" panose="020F0302020204030204" pitchFamily="34" charset="0"/>
                <a:ea typeface="ＭＳ Ｐゴシック" panose="020B0600070205080204" pitchFamily="34" charset="-128"/>
                <a:cs typeface="Calibri Light" panose="020F0302020204030204" pitchFamily="34" charset="0"/>
              </a:rPr>
              <a:t>pedon</a:t>
            </a:r>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 are set by the combination of factors that formed it</a:t>
            </a:r>
          </a:p>
          <a:p>
            <a:r>
              <a:rPr lang="en-US" altLang="en-US" sz="3000" dirty="0" err="1">
                <a:latin typeface="Calibri Light" panose="020F0302020204030204" pitchFamily="34" charset="0"/>
                <a:ea typeface="ＭＳ Ｐゴシック" panose="020B0600070205080204" pitchFamily="34" charset="-128"/>
                <a:cs typeface="Calibri Light" panose="020F0302020204030204" pitchFamily="34" charset="0"/>
              </a:rPr>
              <a:t>Polypedon</a:t>
            </a:r>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 collection of </a:t>
            </a:r>
            <a:r>
              <a:rPr lang="en-US" altLang="en-US" sz="3000" dirty="0" err="1">
                <a:latin typeface="Calibri Light" panose="020F0302020204030204" pitchFamily="34" charset="0"/>
                <a:ea typeface="ＭＳ Ｐゴシック" panose="020B0600070205080204" pitchFamily="34" charset="-128"/>
                <a:cs typeface="Calibri Light" panose="020F0302020204030204" pitchFamily="34" charset="0"/>
              </a:rPr>
              <a:t>pedons</a:t>
            </a:r>
            <a:r>
              <a:rPr lang="en-US" altLang="en-US" sz="3000" dirty="0">
                <a:latin typeface="Calibri Light" panose="020F0302020204030204" pitchFamily="34" charset="0"/>
                <a:ea typeface="ＭＳ Ｐゴシック" panose="020B0600070205080204" pitchFamily="34" charset="-128"/>
                <a:cs typeface="Calibri Light" panose="020F0302020204030204" pitchFamily="34" charset="0"/>
              </a:rPr>
              <a:t> that are similar</a:t>
            </a:r>
          </a:p>
        </p:txBody>
      </p:sp>
      <p:pic>
        <p:nvPicPr>
          <p:cNvPr id="70660" name="Picture 5" descr="D:\My Documents Hermine\post-doc-CUNY\teaching\Botanical Garden\class_preparation\lectures\pictures_textbook\chp2_soil_formation\P1120737.JPG">
            <a:extLst>
              <a:ext uri="{FF2B5EF4-FFF2-40B4-BE49-F238E27FC236}">
                <a16:creationId xmlns:a16="http://schemas.microsoft.com/office/drawing/2014/main" id="{D79410C8-3A0E-BA49-9F76-9B185B295D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39" r="2125" b="5484"/>
          <a:stretch/>
        </p:blipFill>
        <p:spPr bwMode="auto">
          <a:xfrm>
            <a:off x="8441776" y="1284271"/>
            <a:ext cx="9607214" cy="74563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Content Placeholder 2">
            <a:extLst>
              <a:ext uri="{FF2B5EF4-FFF2-40B4-BE49-F238E27FC236}">
                <a16:creationId xmlns:a16="http://schemas.microsoft.com/office/drawing/2014/main" id="{39D28518-202B-5F44-9738-60DF2C681C77}"/>
              </a:ext>
            </a:extLst>
          </p:cNvPr>
          <p:cNvSpPr txBox="1">
            <a:spLocks/>
          </p:cNvSpPr>
          <p:nvPr/>
        </p:nvSpPr>
        <p:spPr bwMode="auto">
          <a:xfrm>
            <a:off x="546862" y="3277384"/>
            <a:ext cx="14473238" cy="248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Char char="•"/>
            </a:pPr>
            <a:r>
              <a:rPr lang="en-US" altLang="en-US" sz="3600" dirty="0">
                <a:latin typeface="Calibri Light" panose="020F0302020204030204" pitchFamily="34" charset="0"/>
              </a:rPr>
              <a:t>Soil is a collection of natural bodies </a:t>
            </a:r>
          </a:p>
          <a:p>
            <a:pPr>
              <a:spcBef>
                <a:spcPct val="20000"/>
              </a:spcBef>
              <a:buFont typeface="Arial" panose="020B0604020202020204" pitchFamily="34" charset="0"/>
              <a:buChar char="•"/>
            </a:pPr>
            <a:r>
              <a:rPr lang="en-US" altLang="en-US" sz="3600" dirty="0">
                <a:latin typeface="Calibri Light" panose="020F0302020204030204" pitchFamily="34" charset="0"/>
              </a:rPr>
              <a:t>Soil varies across the landscape</a:t>
            </a:r>
          </a:p>
          <a:p>
            <a:pPr>
              <a:spcBef>
                <a:spcPct val="20000"/>
              </a:spcBef>
              <a:buFont typeface="Arial" panose="020B0604020202020204" pitchFamily="34" charset="0"/>
              <a:buChar char="•"/>
            </a:pPr>
            <a:r>
              <a:rPr lang="en-US" altLang="en-US" sz="3600" dirty="0">
                <a:latin typeface="Calibri Light" panose="020F0302020204030204" pitchFamily="34" charset="0"/>
              </a:rPr>
              <a:t>To study soil, pedologists dig a pit</a:t>
            </a:r>
          </a:p>
        </p:txBody>
      </p:sp>
    </p:spTree>
    <p:extLst>
      <p:ext uri="{BB962C8B-B14F-4D97-AF65-F5344CB8AC3E}">
        <p14:creationId xmlns:p14="http://schemas.microsoft.com/office/powerpoint/2010/main" val="131988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6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66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6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5" descr="D:\My Documents Hermine\post-doc-CUNY\projects\USDA_microbial_diversity\soil description\samplings_june2014\Mosholu_Bronx_06.17.14\P1100930.JPG">
            <a:extLst>
              <a:ext uri="{FF2B5EF4-FFF2-40B4-BE49-F238E27FC236}">
                <a16:creationId xmlns:a16="http://schemas.microsoft.com/office/drawing/2014/main" id="{215E52AE-6AF2-444E-9C0D-051C3C1CC3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62" t="15940" r="1435"/>
          <a:stretch/>
        </p:blipFill>
        <p:spPr bwMode="auto">
          <a:xfrm>
            <a:off x="1733550" y="3257550"/>
            <a:ext cx="7448550" cy="5486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9" descr="D:\My Documents Hermine\post-doc-CUNY\projects\USDA_microbial_diversity\soil description\samplings_june2014\Mosholu_Bronx_06.17.14\P1100939.JPG">
            <a:extLst>
              <a:ext uri="{FF2B5EF4-FFF2-40B4-BE49-F238E27FC236}">
                <a16:creationId xmlns:a16="http://schemas.microsoft.com/office/drawing/2014/main" id="{0B27EE18-C688-9247-B51D-82805E035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3257550"/>
            <a:ext cx="4057650" cy="5486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7" descr="http://www.nrcs.usda.gov/Internet/FSE_MEDIA/nrcs142p2_050579.jpg">
            <a:extLst>
              <a:ext uri="{FF2B5EF4-FFF2-40B4-BE49-F238E27FC236}">
                <a16:creationId xmlns:a16="http://schemas.microsoft.com/office/drawing/2014/main" id="{9AF3B5E6-0064-DB42-874A-1C4051C25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8350" y="3257550"/>
            <a:ext cx="3048000" cy="5486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3E22238D-2E2B-3741-B6B1-5BEB94003E04}"/>
              </a:ext>
            </a:extLst>
          </p:cNvPr>
          <p:cNvSpPr>
            <a:spLocks noGrp="1"/>
          </p:cNvSpPr>
          <p:nvPr>
            <p:ph type="title"/>
          </p:nvPr>
        </p:nvSpPr>
        <p:spPr>
          <a:xfrm>
            <a:off x="1257300" y="547688"/>
            <a:ext cx="15773400" cy="1988345"/>
          </a:xfrm>
        </p:spPr>
        <p:txBody>
          <a:bodyPr vert="horz" lIns="137160" tIns="68580" rIns="137160" bIns="68580" rtlCol="0" anchor="ctr">
            <a:normAutofit/>
          </a:bodyPr>
          <a:lstStyle/>
          <a:p>
            <a:pPr>
              <a:defRPr/>
            </a:pPr>
            <a:r>
              <a:rPr lang="en-US" kern="1200">
                <a:solidFill>
                  <a:schemeClr val="tx1"/>
                </a:solidFill>
                <a:latin typeface="+mj-lt"/>
                <a:ea typeface="+mj-ea"/>
                <a:cs typeface="+mj-cs"/>
              </a:rPr>
              <a:t>How to study/describe soil?</a:t>
            </a:r>
          </a:p>
        </p:txBody>
      </p:sp>
    </p:spTree>
    <p:extLst>
      <p:ext uri="{BB962C8B-B14F-4D97-AF65-F5344CB8AC3E}">
        <p14:creationId xmlns:p14="http://schemas.microsoft.com/office/powerpoint/2010/main" val="3558762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CA7FED7-2C79-9B47-8074-573F03B7A622}"/>
              </a:ext>
            </a:extLst>
          </p:cNvPr>
          <p:cNvSpPr/>
          <p:nvPr/>
        </p:nvSpPr>
        <p:spPr>
          <a:xfrm>
            <a:off x="2405063" y="2709863"/>
            <a:ext cx="4429125" cy="145970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solidFill>
                <a:schemeClr val="bg1"/>
              </a:solidFill>
              <a:latin typeface="Calibri Light" panose="020F0502020204030204" pitchFamily="34" charset="0"/>
            </a:endParaRPr>
          </a:p>
        </p:txBody>
      </p:sp>
      <p:sp>
        <p:nvSpPr>
          <p:cNvPr id="13" name="Rectangle 12">
            <a:extLst>
              <a:ext uri="{FF2B5EF4-FFF2-40B4-BE49-F238E27FC236}">
                <a16:creationId xmlns:a16="http://schemas.microsoft.com/office/drawing/2014/main" id="{69EF7026-ED1E-C242-AA5E-C1B8DACFD96A}"/>
              </a:ext>
            </a:extLst>
          </p:cNvPr>
          <p:cNvSpPr/>
          <p:nvPr/>
        </p:nvSpPr>
        <p:spPr>
          <a:xfrm>
            <a:off x="11913395" y="2743202"/>
            <a:ext cx="3781425" cy="49887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502020204030204" pitchFamily="34" charset="0"/>
            </a:endParaRPr>
          </a:p>
        </p:txBody>
      </p:sp>
      <p:sp>
        <p:nvSpPr>
          <p:cNvPr id="2" name="Titre 1">
            <a:extLst>
              <a:ext uri="{FF2B5EF4-FFF2-40B4-BE49-F238E27FC236}">
                <a16:creationId xmlns:a16="http://schemas.microsoft.com/office/drawing/2014/main" id="{991C6FD4-3107-1B46-9A84-B2249FC26139}"/>
              </a:ext>
            </a:extLst>
          </p:cNvPr>
          <p:cNvSpPr>
            <a:spLocks noGrp="1"/>
          </p:cNvSpPr>
          <p:nvPr>
            <p:ph type="title"/>
          </p:nvPr>
        </p:nvSpPr>
        <p:spPr>
          <a:xfrm>
            <a:off x="812007" y="228603"/>
            <a:ext cx="13716000" cy="959643"/>
          </a:xfrm>
          <a:noFill/>
        </p:spPr>
        <p:txBody>
          <a:bodyPr rtlCol="0">
            <a:normAutofit/>
          </a:bodyPr>
          <a:lstStyle/>
          <a:p>
            <a:pPr>
              <a:defRPr/>
            </a:pPr>
            <a:r>
              <a:rPr lang="fr-FR" sz="4200" b="1" dirty="0" err="1">
                <a:cs typeface="Calibri Light" panose="020F0302020204030204" pitchFamily="34" charset="0"/>
              </a:rPr>
              <a:t>Soil</a:t>
            </a:r>
            <a:r>
              <a:rPr lang="fr-FR" sz="4200" b="1" dirty="0">
                <a:cs typeface="Calibri Light" panose="020F0302020204030204" pitchFamily="34" charset="0"/>
              </a:rPr>
              <a:t> </a:t>
            </a:r>
            <a:r>
              <a:rPr lang="fr-FR" sz="4200" b="1" dirty="0" err="1">
                <a:cs typeface="Calibri Light" panose="020F0302020204030204" pitchFamily="34" charset="0"/>
              </a:rPr>
              <a:t>Quality</a:t>
            </a:r>
            <a:endParaRPr lang="fr-FR" sz="4200" b="1" dirty="0">
              <a:cs typeface="Calibri Light" panose="020F0302020204030204" pitchFamily="34" charset="0"/>
            </a:endParaRPr>
          </a:p>
        </p:txBody>
      </p:sp>
      <p:sp>
        <p:nvSpPr>
          <p:cNvPr id="32772" name="Espace réservé du numéro de diapositive 3">
            <a:extLst>
              <a:ext uri="{FF2B5EF4-FFF2-40B4-BE49-F238E27FC236}">
                <a16:creationId xmlns:a16="http://schemas.microsoft.com/office/drawing/2014/main" id="{3B1158FA-DC3B-5F48-8AB3-14CD018A5189}"/>
              </a:ext>
            </a:extLst>
          </p:cNvPr>
          <p:cNvSpPr>
            <a:spLocks noGrp="1"/>
          </p:cNvSpPr>
          <p:nvPr>
            <p:ph type="sldNum" sz="quarter" idx="12"/>
          </p:nvPr>
        </p:nvSpPr>
        <p:spPr bwMode="auto">
          <a:xfrm>
            <a:off x="13568364" y="9551194"/>
            <a:ext cx="41148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panose="020B0604020202020204" pitchFamily="34" charset="0"/>
                <a:ea typeface="ＭＳ Ｐゴシック" panose="020B0600070205080204" pitchFamily="34" charset="-128"/>
              </a:defRPr>
            </a:lvl1pPr>
            <a:lvl2pPr marL="1114425" indent="-428625" eaLnBrk="0" hangingPunct="0">
              <a:defRPr sz="3600">
                <a:solidFill>
                  <a:schemeClr val="tx1"/>
                </a:solidFill>
                <a:latin typeface="Arial" panose="020B0604020202020204" pitchFamily="34" charset="0"/>
                <a:ea typeface="ＭＳ Ｐゴシック" panose="020B0600070205080204" pitchFamily="34" charset="-128"/>
              </a:defRPr>
            </a:lvl2pPr>
            <a:lvl3pPr marL="1714500" indent="-342900" eaLnBrk="0" hangingPunct="0">
              <a:defRPr sz="3600">
                <a:solidFill>
                  <a:schemeClr val="tx1"/>
                </a:solidFill>
                <a:latin typeface="Arial" panose="020B0604020202020204" pitchFamily="34" charset="0"/>
                <a:ea typeface="ＭＳ Ｐゴシック" panose="020B0600070205080204" pitchFamily="34" charset="-128"/>
              </a:defRPr>
            </a:lvl3pPr>
            <a:lvl4pPr marL="2400300" indent="-342900" eaLnBrk="0" hangingPunct="0">
              <a:defRPr sz="3600">
                <a:solidFill>
                  <a:schemeClr val="tx1"/>
                </a:solidFill>
                <a:latin typeface="Arial" panose="020B0604020202020204" pitchFamily="34" charset="0"/>
                <a:ea typeface="ＭＳ Ｐゴシック" panose="020B0600070205080204" pitchFamily="34" charset="-128"/>
              </a:defRPr>
            </a:lvl4pPr>
            <a:lvl5pPr marL="3086100" indent="-342900" eaLnBrk="0" hangingPunct="0">
              <a:defRPr sz="3600">
                <a:solidFill>
                  <a:schemeClr val="tx1"/>
                </a:solidFill>
                <a:latin typeface="Arial" panose="020B0604020202020204" pitchFamily="34" charset="0"/>
                <a:ea typeface="ＭＳ Ｐゴシック" panose="020B0600070205080204" pitchFamily="34" charset="-128"/>
              </a:defRPr>
            </a:lvl5pPr>
            <a:lvl6pPr marL="3771900" indent="-3429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4457700" indent="-3429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5143500" indent="-3429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5829300" indent="-3429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sz="1800" dirty="0" err="1">
                <a:latin typeface="Calibri Light" panose="020F0502020204030204" pitchFamily="34" charset="0"/>
              </a:rPr>
              <a:t>Source:Hermine</a:t>
            </a:r>
            <a:r>
              <a:rPr lang="fr-FR" altLang="en-US" sz="1800" dirty="0">
                <a:latin typeface="Calibri Light" panose="020F0502020204030204" pitchFamily="34" charset="0"/>
              </a:rPr>
              <a:t> Huot</a:t>
            </a:r>
          </a:p>
        </p:txBody>
      </p:sp>
      <p:grpSp>
        <p:nvGrpSpPr>
          <p:cNvPr id="32773" name="Groupe 22">
            <a:extLst>
              <a:ext uri="{FF2B5EF4-FFF2-40B4-BE49-F238E27FC236}">
                <a16:creationId xmlns:a16="http://schemas.microsoft.com/office/drawing/2014/main" id="{49795076-EB96-3147-96D8-659562C319E4}"/>
              </a:ext>
            </a:extLst>
          </p:cNvPr>
          <p:cNvGrpSpPr>
            <a:grpSpLocks/>
          </p:cNvGrpSpPr>
          <p:nvPr/>
        </p:nvGrpSpPr>
        <p:grpSpPr bwMode="auto">
          <a:xfrm>
            <a:off x="7710490" y="2707484"/>
            <a:ext cx="3331370" cy="5024437"/>
            <a:chOff x="3563888" y="2564904"/>
            <a:chExt cx="2179290" cy="3350468"/>
          </a:xfrm>
        </p:grpSpPr>
        <p:sp>
          <p:nvSpPr>
            <p:cNvPr id="12" name="Rectangle 11">
              <a:extLst>
                <a:ext uri="{FF2B5EF4-FFF2-40B4-BE49-F238E27FC236}">
                  <a16:creationId xmlns:a16="http://schemas.microsoft.com/office/drawing/2014/main" id="{6063A6A8-7C5C-D542-821B-D92C4D6D2474}"/>
                </a:ext>
              </a:extLst>
            </p:cNvPr>
            <p:cNvSpPr/>
            <p:nvPr/>
          </p:nvSpPr>
          <p:spPr>
            <a:xfrm>
              <a:off x="3563888" y="2564904"/>
              <a:ext cx="2140346" cy="335046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502020204030204" pitchFamily="34" charset="0"/>
              </a:endParaRPr>
            </a:p>
          </p:txBody>
        </p:sp>
        <p:sp>
          <p:nvSpPr>
            <p:cNvPr id="32784" name="ZoneTexte 7">
              <a:extLst>
                <a:ext uri="{FF2B5EF4-FFF2-40B4-BE49-F238E27FC236}">
                  <a16:creationId xmlns:a16="http://schemas.microsoft.com/office/drawing/2014/main" id="{ECC07D9B-A19A-7A4E-8A0F-6CD7920DA42A}"/>
                </a:ext>
              </a:extLst>
            </p:cNvPr>
            <p:cNvSpPr txBox="1">
              <a:spLocks noChangeArrowheads="1"/>
            </p:cNvSpPr>
            <p:nvPr/>
          </p:nvSpPr>
          <p:spPr bwMode="auto">
            <a:xfrm>
              <a:off x="3563888" y="2658590"/>
              <a:ext cx="2179290" cy="31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en-US" sz="3000" dirty="0" err="1">
                  <a:solidFill>
                    <a:schemeClr val="bg1"/>
                  </a:solidFill>
                  <a:latin typeface="Calibri Light" panose="020F0302020204030204" pitchFamily="34" charset="0"/>
                </a:rPr>
                <a:t>Soil</a:t>
              </a:r>
              <a:r>
                <a:rPr lang="fr-FR" altLang="en-US" sz="3000" dirty="0">
                  <a:solidFill>
                    <a:schemeClr val="bg1"/>
                  </a:solidFill>
                  <a:latin typeface="Calibri Light" panose="020F0302020204030204" pitchFamily="34" charset="0"/>
                </a:rPr>
                <a:t> </a:t>
              </a:r>
              <a:r>
                <a:rPr lang="fr-FR" altLang="en-US" sz="3000" dirty="0" err="1">
                  <a:solidFill>
                    <a:schemeClr val="bg1"/>
                  </a:solidFill>
                  <a:latin typeface="Calibri Light" panose="020F0302020204030204" pitchFamily="34" charset="0"/>
                </a:rPr>
                <a:t>properties</a:t>
              </a:r>
              <a:endParaRPr lang="fr-FR" altLang="en-US" sz="3000" dirty="0">
                <a:solidFill>
                  <a:schemeClr val="bg1"/>
                </a:solidFill>
                <a:latin typeface="Calibri Light" panose="020F0302020204030204" pitchFamily="34" charset="0"/>
              </a:endParaRPr>
            </a:p>
            <a:p>
              <a:pPr eaLnBrk="1" hangingPunct="1"/>
              <a:endParaRPr lang="fr-FR" altLang="en-US" sz="2700" dirty="0">
                <a:solidFill>
                  <a:schemeClr val="bg1"/>
                </a:solidFill>
                <a:latin typeface="Calibri Light" panose="020F0302020204030204" pitchFamily="34" charset="0"/>
              </a:endParaRPr>
            </a:p>
            <a:p>
              <a:pPr eaLnBrk="1" hangingPunct="1">
                <a:buFont typeface="Arial" panose="020B0604020202020204" pitchFamily="34" charset="0"/>
                <a:buChar char="•"/>
              </a:pPr>
              <a:r>
                <a:rPr lang="fr-FR" altLang="en-US" sz="2700" dirty="0">
                  <a:solidFill>
                    <a:schemeClr val="bg1"/>
                  </a:solidFill>
                  <a:latin typeface="Calibri Light" panose="020F0302020204030204" pitchFamily="34" charset="0"/>
                </a:rPr>
                <a:t> </a:t>
              </a:r>
              <a:r>
                <a:rPr lang="fr-FR" altLang="en-US" sz="2700" dirty="0" err="1">
                  <a:solidFill>
                    <a:schemeClr val="bg1"/>
                  </a:solidFill>
                  <a:latin typeface="Calibri Light" panose="020F0302020204030204" pitchFamily="34" charset="0"/>
                </a:rPr>
                <a:t>physical</a:t>
              </a:r>
              <a:endParaRPr lang="fr-FR" altLang="en-US" sz="2700" dirty="0">
                <a:solidFill>
                  <a:schemeClr val="bg1"/>
                </a:solidFill>
                <a:latin typeface="Calibri Light" panose="020F0302020204030204" pitchFamily="34" charset="0"/>
              </a:endParaRPr>
            </a:p>
            <a:p>
              <a:pPr eaLnBrk="1" hangingPunct="1">
                <a:buFontTx/>
                <a:buChar char="-"/>
              </a:pPr>
              <a:r>
                <a:rPr lang="fr-FR" altLang="en-US" sz="2700" dirty="0">
                  <a:solidFill>
                    <a:schemeClr val="bg1"/>
                  </a:solidFill>
                  <a:latin typeface="Calibri Light" panose="020F0302020204030204" pitchFamily="34" charset="0"/>
                </a:rPr>
                <a:t> texture</a:t>
              </a:r>
            </a:p>
            <a:p>
              <a:pPr eaLnBrk="1" hangingPunct="1">
                <a:buFontTx/>
                <a:buChar char="-"/>
              </a:pPr>
              <a:r>
                <a:rPr lang="fr-FR" altLang="en-US" sz="2700" dirty="0">
                  <a:solidFill>
                    <a:schemeClr val="bg1"/>
                  </a:solidFill>
                  <a:latin typeface="Calibri Light" panose="020F0302020204030204" pitchFamily="34" charset="0"/>
                </a:rPr>
                <a:t> </a:t>
              </a:r>
              <a:r>
                <a:rPr lang="fr-FR" altLang="en-US" sz="2700" dirty="0" err="1">
                  <a:solidFill>
                    <a:schemeClr val="bg1"/>
                  </a:solidFill>
                  <a:latin typeface="Calibri Light" panose="020F0302020204030204" pitchFamily="34" charset="0"/>
                </a:rPr>
                <a:t>permeability</a:t>
              </a:r>
              <a:endParaRPr lang="fr-FR" altLang="en-US" sz="2700" dirty="0">
                <a:solidFill>
                  <a:schemeClr val="bg1"/>
                </a:solidFill>
                <a:latin typeface="Calibri Light" panose="020F0302020204030204" pitchFamily="34" charset="0"/>
              </a:endParaRPr>
            </a:p>
            <a:p>
              <a:pPr eaLnBrk="1" hangingPunct="1">
                <a:buFontTx/>
                <a:buChar char="-"/>
              </a:pPr>
              <a:r>
                <a:rPr lang="fr-FR" altLang="en-US" sz="2700" dirty="0">
                  <a:solidFill>
                    <a:schemeClr val="bg1"/>
                  </a:solidFill>
                  <a:latin typeface="Calibri Light" panose="020F0302020204030204" pitchFamily="34" charset="0"/>
                </a:rPr>
                <a:t> </a:t>
              </a:r>
              <a:r>
                <a:rPr lang="fr-FR" altLang="en-US" sz="2700" dirty="0" err="1">
                  <a:solidFill>
                    <a:schemeClr val="bg1"/>
                  </a:solidFill>
                  <a:latin typeface="Calibri Light" panose="020F0302020204030204" pitchFamily="34" charset="0"/>
                </a:rPr>
                <a:t>color</a:t>
              </a:r>
              <a:r>
                <a:rPr lang="fr-FR" altLang="en-US" sz="2700" dirty="0">
                  <a:solidFill>
                    <a:schemeClr val="bg1"/>
                  </a:solidFill>
                  <a:latin typeface="Calibri Light" panose="020F0302020204030204" pitchFamily="34" charset="0"/>
                </a:rPr>
                <a:t>…</a:t>
              </a:r>
            </a:p>
            <a:p>
              <a:pPr eaLnBrk="1" hangingPunct="1">
                <a:buFontTx/>
                <a:buChar char="-"/>
              </a:pPr>
              <a:endParaRPr lang="fr-FR" altLang="en-US" sz="2700" dirty="0">
                <a:solidFill>
                  <a:schemeClr val="bg1"/>
                </a:solidFill>
                <a:latin typeface="Calibri Light" panose="020F0302020204030204" pitchFamily="34" charset="0"/>
              </a:endParaRPr>
            </a:p>
            <a:p>
              <a:pPr eaLnBrk="1" hangingPunct="1">
                <a:buFont typeface="Arial" panose="020B0604020202020204" pitchFamily="34" charset="0"/>
                <a:buChar char="•"/>
              </a:pPr>
              <a:r>
                <a:rPr lang="fr-FR" altLang="en-US" sz="2700" dirty="0">
                  <a:solidFill>
                    <a:schemeClr val="bg1"/>
                  </a:solidFill>
                  <a:latin typeface="Calibri Light" panose="020F0302020204030204" pitchFamily="34" charset="0"/>
                </a:rPr>
                <a:t> </a:t>
              </a:r>
              <a:r>
                <a:rPr lang="fr-FR" altLang="en-US" sz="2700" dirty="0" err="1">
                  <a:solidFill>
                    <a:schemeClr val="bg1"/>
                  </a:solidFill>
                  <a:latin typeface="Calibri Light" panose="020F0302020204030204" pitchFamily="34" charset="0"/>
                </a:rPr>
                <a:t>chemical</a:t>
              </a:r>
              <a:endParaRPr lang="fr-FR" altLang="en-US" sz="2700" dirty="0">
                <a:solidFill>
                  <a:schemeClr val="bg1"/>
                </a:solidFill>
                <a:latin typeface="Calibri Light" panose="020F0302020204030204" pitchFamily="34" charset="0"/>
              </a:endParaRPr>
            </a:p>
            <a:p>
              <a:pPr eaLnBrk="1" hangingPunct="1"/>
              <a:r>
                <a:rPr lang="fr-FR" altLang="en-US" sz="2700" dirty="0">
                  <a:solidFill>
                    <a:schemeClr val="bg1"/>
                  </a:solidFill>
                  <a:latin typeface="Calibri Light" panose="020F0302020204030204" pitchFamily="34" charset="0"/>
                </a:rPr>
                <a:t>- pH</a:t>
              </a:r>
            </a:p>
            <a:p>
              <a:pPr eaLnBrk="1" hangingPunct="1"/>
              <a:r>
                <a:rPr lang="fr-FR" altLang="en-US" sz="2700" dirty="0">
                  <a:solidFill>
                    <a:schemeClr val="bg1"/>
                  </a:solidFill>
                  <a:latin typeface="Calibri Light" panose="020F0302020204030204" pitchFamily="34" charset="0"/>
                </a:rPr>
                <a:t>- </a:t>
              </a:r>
              <a:r>
                <a:rPr lang="fr-FR" altLang="en-US" sz="2700" dirty="0" err="1">
                  <a:solidFill>
                    <a:schemeClr val="bg1"/>
                  </a:solidFill>
                  <a:latin typeface="Calibri Light" panose="020F0302020204030204" pitchFamily="34" charset="0"/>
                </a:rPr>
                <a:t>nutrients</a:t>
              </a:r>
              <a:endParaRPr lang="fr-FR" altLang="en-US" sz="2700" dirty="0">
                <a:solidFill>
                  <a:schemeClr val="bg1"/>
                </a:solidFill>
                <a:latin typeface="Calibri Light" panose="020F0302020204030204" pitchFamily="34" charset="0"/>
              </a:endParaRPr>
            </a:p>
            <a:p>
              <a:pPr eaLnBrk="1" hangingPunct="1"/>
              <a:r>
                <a:rPr lang="fr-FR" altLang="en-US" sz="2700" dirty="0">
                  <a:solidFill>
                    <a:schemeClr val="bg1"/>
                  </a:solidFill>
                  <a:latin typeface="Calibri Light" panose="020F0302020204030204" pitchFamily="34" charset="0"/>
                </a:rPr>
                <a:t>- CEC…</a:t>
              </a:r>
            </a:p>
          </p:txBody>
        </p:sp>
      </p:grpSp>
      <p:sp>
        <p:nvSpPr>
          <p:cNvPr id="32774" name="ZoneTexte 8">
            <a:extLst>
              <a:ext uri="{FF2B5EF4-FFF2-40B4-BE49-F238E27FC236}">
                <a16:creationId xmlns:a16="http://schemas.microsoft.com/office/drawing/2014/main" id="{33553F31-D899-4B42-8211-335DF3DB9623}"/>
              </a:ext>
            </a:extLst>
          </p:cNvPr>
          <p:cNvSpPr txBox="1">
            <a:spLocks noChangeArrowheads="1"/>
          </p:cNvSpPr>
          <p:nvPr/>
        </p:nvSpPr>
        <p:spPr bwMode="auto">
          <a:xfrm>
            <a:off x="12022934" y="2859883"/>
            <a:ext cx="3602831"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en-US" sz="3000" dirty="0" err="1">
                <a:solidFill>
                  <a:schemeClr val="bg1"/>
                </a:solidFill>
                <a:latin typeface="Calibri Light" panose="020F0302020204030204" pitchFamily="34" charset="0"/>
              </a:rPr>
              <a:t>Soil</a:t>
            </a:r>
            <a:r>
              <a:rPr lang="fr-FR" altLang="en-US" sz="3000" dirty="0">
                <a:solidFill>
                  <a:schemeClr val="bg1"/>
                </a:solidFill>
                <a:latin typeface="Calibri Light" panose="020F0302020204030204" pitchFamily="34" charset="0"/>
              </a:rPr>
              <a:t> </a:t>
            </a:r>
            <a:r>
              <a:rPr lang="fr-FR" altLang="en-US" sz="3000" dirty="0" err="1">
                <a:solidFill>
                  <a:schemeClr val="bg1"/>
                </a:solidFill>
                <a:latin typeface="Calibri Light" panose="020F0302020204030204" pitchFamily="34" charset="0"/>
              </a:rPr>
              <a:t>functions</a:t>
            </a:r>
            <a:endParaRPr lang="fr-FR" altLang="en-US" sz="3000" dirty="0">
              <a:solidFill>
                <a:schemeClr val="bg1"/>
              </a:solidFill>
              <a:latin typeface="Calibri Light" panose="020F0302020204030204" pitchFamily="34" charset="0"/>
            </a:endParaRPr>
          </a:p>
          <a:p>
            <a:pPr eaLnBrk="1" hangingPunct="1"/>
            <a:endParaRPr lang="fr-FR" altLang="en-US" sz="2700" dirty="0">
              <a:solidFill>
                <a:schemeClr val="bg1"/>
              </a:solidFill>
              <a:latin typeface="Calibri Light" panose="020F0302020204030204" pitchFamily="34" charset="0"/>
            </a:endParaRPr>
          </a:p>
          <a:p>
            <a:pPr eaLnBrk="1" hangingPunct="1">
              <a:buFontTx/>
              <a:buChar char="-"/>
            </a:pPr>
            <a:r>
              <a:rPr lang="fr-FR" altLang="en-US" sz="2700" dirty="0">
                <a:solidFill>
                  <a:schemeClr val="bg1"/>
                </a:solidFill>
                <a:latin typeface="Calibri Light" panose="020F0302020204030204" pitchFamily="34" charset="0"/>
              </a:rPr>
              <a:t>support of plant </a:t>
            </a:r>
            <a:r>
              <a:rPr lang="fr-FR" altLang="en-US" sz="2700" dirty="0" err="1">
                <a:solidFill>
                  <a:schemeClr val="bg1"/>
                </a:solidFill>
                <a:latin typeface="Calibri Light" panose="020F0302020204030204" pitchFamily="34" charset="0"/>
              </a:rPr>
              <a:t>growth</a:t>
            </a:r>
            <a:endParaRPr lang="fr-FR" altLang="en-US" sz="2700" dirty="0">
              <a:solidFill>
                <a:schemeClr val="bg1"/>
              </a:solidFill>
              <a:latin typeface="Calibri Light" panose="020F0302020204030204" pitchFamily="34" charset="0"/>
            </a:endParaRPr>
          </a:p>
          <a:p>
            <a:pPr eaLnBrk="1" hangingPunct="1">
              <a:buFontTx/>
              <a:buChar char="-"/>
            </a:pPr>
            <a:r>
              <a:rPr lang="fr-FR" altLang="en-US" sz="2700" dirty="0">
                <a:solidFill>
                  <a:schemeClr val="bg1"/>
                </a:solidFill>
                <a:latin typeface="Calibri Light" panose="020F0302020204030204" pitchFamily="34" charset="0"/>
              </a:rPr>
              <a:t>water </a:t>
            </a:r>
            <a:r>
              <a:rPr lang="fr-FR" altLang="en-US" sz="2700" dirty="0" err="1">
                <a:solidFill>
                  <a:schemeClr val="bg1"/>
                </a:solidFill>
                <a:latin typeface="Calibri Light" panose="020F0302020204030204" pitchFamily="34" charset="0"/>
              </a:rPr>
              <a:t>quality</a:t>
            </a:r>
            <a:r>
              <a:rPr lang="fr-FR" altLang="en-US" sz="2700" dirty="0">
                <a:solidFill>
                  <a:schemeClr val="bg1"/>
                </a:solidFill>
                <a:latin typeface="Calibri Light" panose="020F0302020204030204" pitchFamily="34" charset="0"/>
              </a:rPr>
              <a:t> and </a:t>
            </a:r>
            <a:r>
              <a:rPr lang="fr-FR" altLang="en-US" sz="2700" dirty="0" err="1">
                <a:solidFill>
                  <a:schemeClr val="bg1"/>
                </a:solidFill>
                <a:latin typeface="Calibri Light" panose="020F0302020204030204" pitchFamily="34" charset="0"/>
              </a:rPr>
              <a:t>quantity</a:t>
            </a:r>
            <a:r>
              <a:rPr lang="fr-FR" altLang="en-US" sz="2700" dirty="0">
                <a:solidFill>
                  <a:schemeClr val="bg1"/>
                </a:solidFill>
                <a:latin typeface="Calibri Light" panose="020F0302020204030204" pitchFamily="34" charset="0"/>
              </a:rPr>
              <a:t> </a:t>
            </a:r>
            <a:r>
              <a:rPr lang="fr-FR" altLang="en-US" sz="2700" dirty="0" err="1">
                <a:solidFill>
                  <a:schemeClr val="bg1"/>
                </a:solidFill>
                <a:latin typeface="Calibri Light" panose="020F0302020204030204" pitchFamily="34" charset="0"/>
              </a:rPr>
              <a:t>regulation</a:t>
            </a:r>
            <a:endParaRPr lang="fr-FR" altLang="en-US" sz="2700" dirty="0">
              <a:solidFill>
                <a:schemeClr val="bg1"/>
              </a:solidFill>
              <a:latin typeface="Calibri Light" panose="020F0302020204030204" pitchFamily="34" charset="0"/>
            </a:endParaRPr>
          </a:p>
          <a:p>
            <a:pPr eaLnBrk="1" hangingPunct="1">
              <a:buFontTx/>
              <a:buChar char="-"/>
            </a:pPr>
            <a:r>
              <a:rPr lang="fr-FR" altLang="en-US" sz="2700" dirty="0">
                <a:solidFill>
                  <a:schemeClr val="bg1"/>
                </a:solidFill>
                <a:latin typeface="Calibri Light" panose="020F0302020204030204" pitchFamily="34" charset="0"/>
              </a:rPr>
              <a:t> </a:t>
            </a:r>
            <a:r>
              <a:rPr lang="fr-FR" altLang="en-US" sz="2700" dirty="0" err="1">
                <a:solidFill>
                  <a:schemeClr val="bg1"/>
                </a:solidFill>
                <a:latin typeface="Calibri Light" panose="020F0302020204030204" pitchFamily="34" charset="0"/>
              </a:rPr>
              <a:t>nutrient</a:t>
            </a:r>
            <a:r>
              <a:rPr lang="fr-FR" altLang="en-US" sz="2700" dirty="0">
                <a:solidFill>
                  <a:schemeClr val="bg1"/>
                </a:solidFill>
                <a:latin typeface="Calibri Light" panose="020F0302020204030204" pitchFamily="34" charset="0"/>
              </a:rPr>
              <a:t> </a:t>
            </a:r>
            <a:r>
              <a:rPr lang="fr-FR" altLang="en-US" sz="2700" dirty="0" err="1">
                <a:solidFill>
                  <a:schemeClr val="bg1"/>
                </a:solidFill>
                <a:latin typeface="Calibri Light" panose="020F0302020204030204" pitchFamily="34" charset="0"/>
              </a:rPr>
              <a:t>cycling</a:t>
            </a:r>
            <a:r>
              <a:rPr lang="fr-FR" altLang="en-US" sz="2700" dirty="0">
                <a:solidFill>
                  <a:schemeClr val="bg1"/>
                </a:solidFill>
                <a:latin typeface="Calibri Light" panose="020F0302020204030204" pitchFamily="34" charset="0"/>
              </a:rPr>
              <a:t>…</a:t>
            </a:r>
          </a:p>
        </p:txBody>
      </p:sp>
      <p:pic>
        <p:nvPicPr>
          <p:cNvPr id="32775" name="Picture 3" descr="fg01_01100">
            <a:extLst>
              <a:ext uri="{FF2B5EF4-FFF2-40B4-BE49-F238E27FC236}">
                <a16:creationId xmlns:a16="http://schemas.microsoft.com/office/drawing/2014/main" id="{39997425-84CF-5042-8884-FED46811A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750" t="64664" r="29784" b="8655"/>
          <a:stretch>
            <a:fillRect/>
          </a:stretch>
        </p:blipFill>
        <p:spPr bwMode="auto">
          <a:xfrm>
            <a:off x="2731295" y="4383882"/>
            <a:ext cx="3702843" cy="432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ZoneTexte 7">
            <a:extLst>
              <a:ext uri="{FF2B5EF4-FFF2-40B4-BE49-F238E27FC236}">
                <a16:creationId xmlns:a16="http://schemas.microsoft.com/office/drawing/2014/main" id="{0B3085AB-AA94-3A41-914D-FCDE4CA59980}"/>
              </a:ext>
            </a:extLst>
          </p:cNvPr>
          <p:cNvSpPr txBox="1">
            <a:spLocks noChangeArrowheads="1"/>
          </p:cNvSpPr>
          <p:nvPr/>
        </p:nvSpPr>
        <p:spPr bwMode="auto">
          <a:xfrm>
            <a:off x="2233613" y="2833690"/>
            <a:ext cx="475297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en-US" sz="3000" dirty="0" err="1">
                <a:solidFill>
                  <a:schemeClr val="bg1"/>
                </a:solidFill>
                <a:latin typeface="Calibri Light" panose="020F0302020204030204" pitchFamily="34" charset="0"/>
              </a:rPr>
              <a:t>Soil</a:t>
            </a:r>
            <a:r>
              <a:rPr lang="fr-FR" altLang="en-US" sz="3000" dirty="0">
                <a:solidFill>
                  <a:schemeClr val="bg1"/>
                </a:solidFill>
                <a:latin typeface="Calibri Light" panose="020F0302020204030204" pitchFamily="34" charset="0"/>
              </a:rPr>
              <a:t> </a:t>
            </a:r>
            <a:r>
              <a:rPr lang="fr-FR" altLang="en-US" sz="3000" dirty="0" err="1">
                <a:solidFill>
                  <a:schemeClr val="bg1"/>
                </a:solidFill>
                <a:latin typeface="Calibri Light" panose="020F0302020204030204" pitchFamily="34" charset="0"/>
              </a:rPr>
              <a:t>constituents</a:t>
            </a:r>
            <a:endParaRPr lang="fr-FR" altLang="en-US" sz="3000" dirty="0">
              <a:solidFill>
                <a:schemeClr val="bg1"/>
              </a:solidFill>
              <a:latin typeface="Calibri Light" panose="020F0302020204030204" pitchFamily="34" charset="0"/>
            </a:endParaRPr>
          </a:p>
          <a:p>
            <a:pPr algn="ctr" eaLnBrk="1" hangingPunct="1"/>
            <a:r>
              <a:rPr lang="fr-FR" altLang="en-US" sz="2700" dirty="0">
                <a:solidFill>
                  <a:schemeClr val="bg1"/>
                </a:solidFill>
                <a:latin typeface="Calibri Light" panose="020F0302020204030204" pitchFamily="34" charset="0"/>
              </a:rPr>
              <a:t>(nature and </a:t>
            </a:r>
            <a:r>
              <a:rPr lang="fr-FR" altLang="en-US" sz="2700" dirty="0" err="1">
                <a:solidFill>
                  <a:schemeClr val="bg1"/>
                </a:solidFill>
                <a:latin typeface="Calibri Light" panose="020F0302020204030204" pitchFamily="34" charset="0"/>
              </a:rPr>
              <a:t>organization</a:t>
            </a:r>
            <a:r>
              <a:rPr lang="fr-FR" altLang="en-US" sz="2700" dirty="0">
                <a:solidFill>
                  <a:schemeClr val="bg1"/>
                </a:solidFill>
                <a:latin typeface="Calibri Light" panose="020F0302020204030204" pitchFamily="34" charset="0"/>
              </a:rPr>
              <a:t>)</a:t>
            </a:r>
          </a:p>
        </p:txBody>
      </p:sp>
      <p:cxnSp>
        <p:nvCxnSpPr>
          <p:cNvPr id="18" name="Connecteur droit avec flèche 17">
            <a:extLst>
              <a:ext uri="{FF2B5EF4-FFF2-40B4-BE49-F238E27FC236}">
                <a16:creationId xmlns:a16="http://schemas.microsoft.com/office/drawing/2014/main" id="{BBB30E84-3626-CC44-951C-EF5D796F44C4}"/>
              </a:ext>
            </a:extLst>
          </p:cNvPr>
          <p:cNvCxnSpPr/>
          <p:nvPr/>
        </p:nvCxnSpPr>
        <p:spPr>
          <a:xfrm>
            <a:off x="3524250" y="2097882"/>
            <a:ext cx="0" cy="5405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B433BDED-0B83-AE4B-91A7-26B924FC8AB8}"/>
              </a:ext>
            </a:extLst>
          </p:cNvPr>
          <p:cNvCxnSpPr/>
          <p:nvPr/>
        </p:nvCxnSpPr>
        <p:spPr>
          <a:xfrm>
            <a:off x="5036345" y="2097882"/>
            <a:ext cx="0" cy="5405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79" name="ZoneTexte 19">
            <a:extLst>
              <a:ext uri="{FF2B5EF4-FFF2-40B4-BE49-F238E27FC236}">
                <a16:creationId xmlns:a16="http://schemas.microsoft.com/office/drawing/2014/main" id="{C1CA51B7-DB09-1841-944B-65989E7DFB72}"/>
              </a:ext>
            </a:extLst>
          </p:cNvPr>
          <p:cNvSpPr txBox="1">
            <a:spLocks noChangeArrowheads="1"/>
          </p:cNvSpPr>
          <p:nvPr/>
        </p:nvSpPr>
        <p:spPr bwMode="auto">
          <a:xfrm>
            <a:off x="2119313" y="1126332"/>
            <a:ext cx="41052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en-US" sz="2700" dirty="0" err="1">
                <a:latin typeface="Calibri Light" panose="020F0302020204030204" pitchFamily="34" charset="0"/>
              </a:rPr>
              <a:t>environmental</a:t>
            </a:r>
            <a:r>
              <a:rPr lang="fr-FR" altLang="en-US" sz="2700" dirty="0">
                <a:latin typeface="Calibri Light" panose="020F0302020204030204" pitchFamily="34" charset="0"/>
              </a:rPr>
              <a:t> and </a:t>
            </a:r>
            <a:r>
              <a:rPr lang="fr-FR" altLang="en-US" sz="2700" dirty="0" err="1">
                <a:latin typeface="Calibri Light" panose="020F0302020204030204" pitchFamily="34" charset="0"/>
              </a:rPr>
              <a:t>human</a:t>
            </a:r>
            <a:r>
              <a:rPr lang="fr-FR" altLang="en-US" sz="2700" dirty="0">
                <a:latin typeface="Calibri Light" panose="020F0302020204030204" pitchFamily="34" charset="0"/>
              </a:rPr>
              <a:t>  </a:t>
            </a:r>
            <a:r>
              <a:rPr lang="fr-FR" altLang="en-US" sz="2700" dirty="0" err="1">
                <a:latin typeface="Calibri Light" panose="020F0302020204030204" pitchFamily="34" charset="0"/>
              </a:rPr>
              <a:t>factors</a:t>
            </a:r>
            <a:endParaRPr lang="fr-FR" altLang="en-US" sz="2700" dirty="0">
              <a:latin typeface="Calibri Light" panose="020F0302020204030204" pitchFamily="34" charset="0"/>
            </a:endParaRPr>
          </a:p>
        </p:txBody>
      </p:sp>
      <p:sp>
        <p:nvSpPr>
          <p:cNvPr id="24" name="Flèche droite 23">
            <a:extLst>
              <a:ext uri="{FF2B5EF4-FFF2-40B4-BE49-F238E27FC236}">
                <a16:creationId xmlns:a16="http://schemas.microsoft.com/office/drawing/2014/main" id="{3F19B3F2-4D50-2742-894C-336A0968BFE0}"/>
              </a:ext>
            </a:extLst>
          </p:cNvPr>
          <p:cNvSpPr/>
          <p:nvPr/>
        </p:nvSpPr>
        <p:spPr>
          <a:xfrm>
            <a:off x="6915150" y="3133727"/>
            <a:ext cx="754857" cy="538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502020204030204" pitchFamily="34" charset="0"/>
            </a:endParaRPr>
          </a:p>
        </p:txBody>
      </p:sp>
      <p:sp>
        <p:nvSpPr>
          <p:cNvPr id="25" name="Flèche droite 24">
            <a:extLst>
              <a:ext uri="{FF2B5EF4-FFF2-40B4-BE49-F238E27FC236}">
                <a16:creationId xmlns:a16="http://schemas.microsoft.com/office/drawing/2014/main" id="{1DD0FC06-EA42-D043-8FFB-778244374861}"/>
              </a:ext>
            </a:extLst>
          </p:cNvPr>
          <p:cNvSpPr/>
          <p:nvPr/>
        </p:nvSpPr>
        <p:spPr>
          <a:xfrm>
            <a:off x="11087102" y="3212307"/>
            <a:ext cx="757238" cy="540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700" dirty="0">
              <a:latin typeface="Calibri Light" panose="020F0502020204030204" pitchFamily="34" charset="0"/>
            </a:endParaRPr>
          </a:p>
        </p:txBody>
      </p:sp>
      <p:sp>
        <p:nvSpPr>
          <p:cNvPr id="32782" name="ZoneTexte 25">
            <a:extLst>
              <a:ext uri="{FF2B5EF4-FFF2-40B4-BE49-F238E27FC236}">
                <a16:creationId xmlns:a16="http://schemas.microsoft.com/office/drawing/2014/main" id="{494B1B58-2D57-B844-B7F5-141B41BAACE3}"/>
              </a:ext>
            </a:extLst>
          </p:cNvPr>
          <p:cNvSpPr txBox="1">
            <a:spLocks noChangeArrowheads="1"/>
          </p:cNvSpPr>
          <p:nvPr/>
        </p:nvSpPr>
        <p:spPr bwMode="auto">
          <a:xfrm>
            <a:off x="6767515" y="8384382"/>
            <a:ext cx="89106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en-US" sz="3000" dirty="0" err="1">
                <a:latin typeface="Calibri Light" panose="020F0302020204030204" pitchFamily="34" charset="0"/>
              </a:rPr>
              <a:t>Soil</a:t>
            </a:r>
            <a:r>
              <a:rPr lang="fr-FR" altLang="en-US" sz="3000" dirty="0">
                <a:latin typeface="Calibri Light" panose="020F0302020204030204" pitchFamily="34" charset="0"/>
              </a:rPr>
              <a:t> </a:t>
            </a:r>
            <a:r>
              <a:rPr lang="fr-FR" altLang="en-US" sz="3000" dirty="0" err="1">
                <a:latin typeface="Calibri Light" panose="020F0302020204030204" pitchFamily="34" charset="0"/>
              </a:rPr>
              <a:t>quality</a:t>
            </a:r>
            <a:r>
              <a:rPr lang="fr-FR" altLang="en-US" sz="3000" dirty="0">
                <a:latin typeface="Calibri Light" panose="020F0302020204030204" pitchFamily="34" charset="0"/>
              </a:rPr>
              <a:t> or </a:t>
            </a:r>
            <a:r>
              <a:rPr lang="fr-FR" altLang="en-US" sz="3000" dirty="0" err="1">
                <a:latin typeface="Calibri Light" panose="020F0302020204030204" pitchFamily="34" charset="0"/>
              </a:rPr>
              <a:t>soil</a:t>
            </a:r>
            <a:r>
              <a:rPr lang="fr-FR" altLang="en-US" sz="3000" dirty="0">
                <a:latin typeface="Calibri Light" panose="020F0302020204030204" pitchFamily="34" charset="0"/>
              </a:rPr>
              <a:t> </a:t>
            </a:r>
            <a:r>
              <a:rPr lang="fr-FR" altLang="en-US" sz="3000" dirty="0" err="1">
                <a:latin typeface="Calibri Light" panose="020F0302020204030204" pitchFamily="34" charset="0"/>
              </a:rPr>
              <a:t>health</a:t>
            </a:r>
            <a:r>
              <a:rPr lang="fr-FR" altLang="en-US" sz="3000" dirty="0">
                <a:latin typeface="Calibri Light" panose="020F0302020204030204" pitchFamily="34" charset="0"/>
              </a:rPr>
              <a:t>: </a:t>
            </a:r>
            <a:r>
              <a:rPr lang="fr-FR" altLang="en-US" sz="3000" dirty="0" err="1">
                <a:latin typeface="Calibri Light" panose="020F0302020204030204" pitchFamily="34" charset="0"/>
              </a:rPr>
              <a:t>capacity</a:t>
            </a:r>
            <a:r>
              <a:rPr lang="fr-FR" altLang="en-US" sz="3000" dirty="0">
                <a:latin typeface="Calibri Light" panose="020F0302020204030204" pitchFamily="34" charset="0"/>
              </a:rPr>
              <a:t> of a </a:t>
            </a:r>
            <a:r>
              <a:rPr lang="fr-FR" altLang="en-US" sz="3000" dirty="0" err="1">
                <a:latin typeface="Calibri Light" panose="020F0302020204030204" pitchFamily="34" charset="0"/>
              </a:rPr>
              <a:t>specific</a:t>
            </a:r>
            <a:r>
              <a:rPr lang="fr-FR" altLang="en-US" sz="3000" dirty="0">
                <a:latin typeface="Calibri Light" panose="020F0302020204030204" pitchFamily="34" charset="0"/>
              </a:rPr>
              <a:t> </a:t>
            </a:r>
            <a:r>
              <a:rPr lang="fr-FR" altLang="en-US" sz="3000" dirty="0" err="1">
                <a:latin typeface="Calibri Light" panose="020F0302020204030204" pitchFamily="34" charset="0"/>
              </a:rPr>
              <a:t>soil</a:t>
            </a:r>
            <a:r>
              <a:rPr lang="fr-FR" altLang="en-US" sz="3000" dirty="0">
                <a:latin typeface="Calibri Light" panose="020F0302020204030204" pitchFamily="34" charset="0"/>
              </a:rPr>
              <a:t> to </a:t>
            </a:r>
            <a:r>
              <a:rPr lang="fr-FR" altLang="en-US" sz="3000" dirty="0" err="1">
                <a:latin typeface="Calibri Light" panose="020F0302020204030204" pitchFamily="34" charset="0"/>
              </a:rPr>
              <a:t>provide</a:t>
            </a:r>
            <a:r>
              <a:rPr lang="fr-FR" altLang="en-US" sz="3000" dirty="0">
                <a:latin typeface="Calibri Light" panose="020F0302020204030204" pitchFamily="34" charset="0"/>
              </a:rPr>
              <a:t> </a:t>
            </a:r>
            <a:r>
              <a:rPr lang="fr-FR" altLang="en-US" sz="3000" dirty="0" err="1">
                <a:latin typeface="Calibri Light" panose="020F0302020204030204" pitchFamily="34" charset="0"/>
              </a:rPr>
              <a:t>needed</a:t>
            </a:r>
            <a:r>
              <a:rPr lang="fr-FR" altLang="en-US" sz="3000" dirty="0">
                <a:latin typeface="Calibri Light" panose="020F0302020204030204" pitchFamily="34" charset="0"/>
              </a:rPr>
              <a:t> </a:t>
            </a:r>
            <a:r>
              <a:rPr lang="fr-FR" altLang="en-US" sz="3000" dirty="0" err="1">
                <a:latin typeface="Calibri Light" panose="020F0302020204030204" pitchFamily="34" charset="0"/>
              </a:rPr>
              <a:t>functions</a:t>
            </a:r>
            <a:r>
              <a:rPr lang="fr-FR" altLang="en-US" sz="3000" dirty="0">
                <a:latin typeface="Calibri Light" panose="020F0302020204030204" pitchFamily="34" charset="0"/>
              </a:rPr>
              <a:t> for </a:t>
            </a:r>
            <a:r>
              <a:rPr lang="fr-FR" altLang="en-US" sz="3000" dirty="0" err="1">
                <a:latin typeface="Calibri Light" panose="020F0302020204030204" pitchFamily="34" charset="0"/>
              </a:rPr>
              <a:t>humans</a:t>
            </a:r>
            <a:r>
              <a:rPr lang="fr-FR" altLang="en-US" sz="3000" dirty="0">
                <a:latin typeface="Calibri Light" panose="020F0302020204030204" pitchFamily="34" charset="0"/>
              </a:rPr>
              <a:t> or </a:t>
            </a:r>
            <a:r>
              <a:rPr lang="fr-FR" altLang="en-US" sz="3000" dirty="0" err="1">
                <a:latin typeface="Calibri Light" panose="020F0302020204030204" pitchFamily="34" charset="0"/>
              </a:rPr>
              <a:t>natural</a:t>
            </a:r>
            <a:r>
              <a:rPr lang="fr-FR" altLang="en-US" sz="3000" dirty="0">
                <a:latin typeface="Calibri Light" panose="020F0302020204030204" pitchFamily="34" charset="0"/>
              </a:rPr>
              <a:t> system over the long </a:t>
            </a:r>
            <a:r>
              <a:rPr lang="fr-FR" altLang="en-US" sz="3000" dirty="0" err="1">
                <a:latin typeface="Calibri Light" panose="020F0302020204030204" pitchFamily="34" charset="0"/>
              </a:rPr>
              <a:t>term</a:t>
            </a:r>
            <a:endParaRPr lang="fr-FR" altLang="en-US" sz="3000" dirty="0">
              <a:latin typeface="Calibri Light" panose="020F0302020204030204" pitchFamily="34" charset="0"/>
            </a:endParaRPr>
          </a:p>
        </p:txBody>
      </p:sp>
    </p:spTree>
    <p:extLst>
      <p:ext uri="{BB962C8B-B14F-4D97-AF65-F5344CB8AC3E}">
        <p14:creationId xmlns:p14="http://schemas.microsoft.com/office/powerpoint/2010/main" val="10487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32779" grpId="0"/>
      <p:bldP spid="3278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1EFEC"/>
        </a:solidFill>
        <a:effectLst/>
      </p:bgPr>
    </p:bg>
    <p:spTree>
      <p:nvGrpSpPr>
        <p:cNvPr id="1" name=""/>
        <p:cNvGrpSpPr/>
        <p:nvPr/>
      </p:nvGrpSpPr>
      <p:grpSpPr>
        <a:xfrm>
          <a:off x="0" y="0"/>
          <a:ext cx="0" cy="0"/>
          <a:chOff x="0" y="0"/>
          <a:chExt cx="0" cy="0"/>
        </a:xfrm>
      </p:grpSpPr>
      <p:grpSp>
        <p:nvGrpSpPr>
          <p:cNvPr id="4" name="Group 4"/>
          <p:cNvGrpSpPr/>
          <p:nvPr/>
        </p:nvGrpSpPr>
        <p:grpSpPr>
          <a:xfrm>
            <a:off x="0" y="8130063"/>
            <a:ext cx="18288000" cy="2156937"/>
            <a:chOff x="0" y="0"/>
            <a:chExt cx="4816593" cy="568082"/>
          </a:xfrm>
        </p:grpSpPr>
        <p:sp>
          <p:nvSpPr>
            <p:cNvPr id="5" name="Freeform 5"/>
            <p:cNvSpPr/>
            <p:nvPr/>
          </p:nvSpPr>
          <p:spPr>
            <a:xfrm>
              <a:off x="0" y="0"/>
              <a:ext cx="4816592" cy="568082"/>
            </a:xfrm>
            <a:custGeom>
              <a:avLst/>
              <a:gdLst/>
              <a:ahLst/>
              <a:cxnLst/>
              <a:rect l="l" t="t" r="r" b="b"/>
              <a:pathLst>
                <a:path w="4816592" h="568082">
                  <a:moveTo>
                    <a:pt x="0" y="0"/>
                  </a:moveTo>
                  <a:lnTo>
                    <a:pt x="4816592" y="0"/>
                  </a:lnTo>
                  <a:lnTo>
                    <a:pt x="4816592" y="568082"/>
                  </a:lnTo>
                  <a:lnTo>
                    <a:pt x="0" y="568082"/>
                  </a:lnTo>
                  <a:close/>
                </a:path>
              </a:pathLst>
            </a:custGeom>
            <a:solidFill>
              <a:srgbClr val="B6A58F"/>
            </a:solidFill>
          </p:spPr>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sp>
        <p:nvSpPr>
          <p:cNvPr id="34" name="TextBox 33">
            <a:extLst>
              <a:ext uri="{FF2B5EF4-FFF2-40B4-BE49-F238E27FC236}">
                <a16:creationId xmlns:a16="http://schemas.microsoft.com/office/drawing/2014/main" id="{FB041A8D-2369-5FD6-C56E-E603E608A768}"/>
              </a:ext>
            </a:extLst>
          </p:cNvPr>
          <p:cNvSpPr txBox="1"/>
          <p:nvPr/>
        </p:nvSpPr>
        <p:spPr>
          <a:xfrm>
            <a:off x="3928984" y="4686300"/>
            <a:ext cx="10701416" cy="2369880"/>
          </a:xfrm>
          <a:prstGeom prst="rect">
            <a:avLst/>
          </a:prstGeom>
          <a:noFill/>
        </p:spPr>
        <p:txBody>
          <a:bodyPr wrap="square" rtlCol="0">
            <a:spAutoFit/>
          </a:bodyPr>
          <a:lstStyle/>
          <a:p>
            <a:pPr algn="ctr"/>
            <a:r>
              <a:rPr lang="en-US" sz="2800" dirty="0"/>
              <a:t>“One motive for protecting the soil is the certainty that it is fragile. It does not have the same unchanging character as a mountain or a river; it is a recent and ephemeral product. We owe it our lives and our energy, and the bodies we give back to it are not payment enough.”</a:t>
            </a:r>
          </a:p>
          <a:p>
            <a:pPr algn="ctr"/>
            <a:endParaRPr lang="en-US" sz="3600" dirty="0"/>
          </a:p>
        </p:txBody>
      </p:sp>
      <p:sp>
        <p:nvSpPr>
          <p:cNvPr id="2" name="TextBox 2"/>
          <p:cNvSpPr txBox="1"/>
          <p:nvPr/>
        </p:nvSpPr>
        <p:spPr>
          <a:xfrm>
            <a:off x="4835475" y="1638300"/>
            <a:ext cx="8347125" cy="1723549"/>
          </a:xfrm>
          <a:prstGeom prst="rect">
            <a:avLst/>
          </a:prstGeom>
        </p:spPr>
        <p:txBody>
          <a:bodyPr wrap="square" lIns="0" tIns="0" rIns="0" bIns="0" rtlCol="0" anchor="t">
            <a:spAutoFit/>
          </a:bodyPr>
          <a:lstStyle/>
          <a:p>
            <a:pPr algn="ctr"/>
            <a:r>
              <a:rPr lang="en-US" sz="2800" dirty="0"/>
              <a:t>“Hospitality is the fundamental virtue of the soil. It makes room. It shares. It neutralizes poisons. And so it heals. This is what the soil teaches: if you want to be remembered, give yourself away."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FEC"/>
        </a:solidFill>
        <a:effectLst/>
      </p:bgPr>
    </p:bg>
    <p:spTree>
      <p:nvGrpSpPr>
        <p:cNvPr id="1" name=""/>
        <p:cNvGrpSpPr/>
        <p:nvPr/>
      </p:nvGrpSpPr>
      <p:grpSpPr>
        <a:xfrm>
          <a:off x="0" y="0"/>
          <a:ext cx="0" cy="0"/>
          <a:chOff x="0" y="0"/>
          <a:chExt cx="0" cy="0"/>
        </a:xfrm>
      </p:grpSpPr>
      <p:sp>
        <p:nvSpPr>
          <p:cNvPr id="2" name="TextBox 2"/>
          <p:cNvSpPr txBox="1"/>
          <p:nvPr/>
        </p:nvSpPr>
        <p:spPr>
          <a:xfrm>
            <a:off x="7188541" y="4682464"/>
            <a:ext cx="10070757" cy="4103688"/>
          </a:xfrm>
          <a:prstGeom prst="rect">
            <a:avLst/>
          </a:prstGeom>
        </p:spPr>
        <p:txBody>
          <a:bodyPr lIns="0" tIns="0" rIns="0" bIns="0" rtlCol="0" anchor="t">
            <a:spAutoFit/>
          </a:bodyPr>
          <a:lstStyle/>
          <a:p>
            <a:pPr>
              <a:lnSpc>
                <a:spcPts val="2800"/>
              </a:lnSpc>
            </a:pPr>
            <a:r>
              <a:rPr lang="en-US" sz="3600" b="1" dirty="0">
                <a:solidFill>
                  <a:srgbClr val="000000"/>
                </a:solidFill>
                <a:latin typeface="Public Sans"/>
              </a:rPr>
              <a:t>STARDUST</a:t>
            </a:r>
          </a:p>
          <a:p>
            <a:pPr>
              <a:lnSpc>
                <a:spcPts val="2800"/>
              </a:lnSpc>
            </a:pPr>
            <a:endParaRPr lang="en-US" sz="2000" dirty="0">
              <a:solidFill>
                <a:srgbClr val="000000"/>
              </a:solidFill>
              <a:latin typeface="Public Sans"/>
            </a:endParaRPr>
          </a:p>
          <a:p>
            <a:r>
              <a:rPr lang="en-US" sz="2000" dirty="0"/>
              <a:t>“Imagine that the dust from a thousand different explod­ing stars has gathered along the weak lines of magnetic force in a spidery red nebula. A few light-years away an­other star explodes. The force of the bang sends out a shock wave that perturbs and twists the magnetic lines of the nebula, creating eddies and whirlpools, exactly like those in a river. In those eddies, the dust begins to gather. As it forms lumps, gravity for the first time becomes stronger than electrical forces. The process feeds upon itself, until spheri­cal masses are formed.” </a:t>
            </a:r>
          </a:p>
          <a:p>
            <a:endParaRPr lang="en-US" sz="2000" dirty="0"/>
          </a:p>
          <a:p>
            <a:r>
              <a:rPr lang="en-US" sz="2000" dirty="0"/>
              <a:t>“If a very large mass accumulates, it may catch atomic fire and become another sun. If smaller masses form, they may become planets of solid, liquid, and gas. If still smaller, they may become the cold hunks of moons, asteroids, or comets.”</a:t>
            </a:r>
          </a:p>
          <a:p>
            <a:endParaRPr lang="en-US" sz="2000" dirty="0"/>
          </a:p>
        </p:txBody>
      </p:sp>
      <p:sp>
        <p:nvSpPr>
          <p:cNvPr id="3" name="TextBox 3"/>
          <p:cNvSpPr txBox="1"/>
          <p:nvPr/>
        </p:nvSpPr>
        <p:spPr>
          <a:xfrm>
            <a:off x="609600" y="9086498"/>
            <a:ext cx="10070756" cy="940707"/>
          </a:xfrm>
          <a:prstGeom prst="rect">
            <a:avLst/>
          </a:prstGeom>
        </p:spPr>
        <p:txBody>
          <a:bodyPr wrap="square" lIns="0" tIns="0" rIns="0" bIns="0" rtlCol="0" anchor="t">
            <a:spAutoFit/>
          </a:bodyPr>
          <a:lstStyle/>
          <a:p>
            <a:pPr>
              <a:lnSpc>
                <a:spcPts val="8761"/>
              </a:lnSpc>
            </a:pPr>
            <a:r>
              <a:rPr lang="en-US" sz="3200" spc="312" dirty="0">
                <a:solidFill>
                  <a:srgbClr val="000000"/>
                </a:solidFill>
                <a:latin typeface="Public Sans Bold"/>
              </a:rPr>
              <a:t>William Bryant Logan</a:t>
            </a:r>
          </a:p>
        </p:txBody>
      </p:sp>
      <p:grpSp>
        <p:nvGrpSpPr>
          <p:cNvPr id="4" name="Group 4"/>
          <p:cNvGrpSpPr/>
          <p:nvPr/>
        </p:nvGrpSpPr>
        <p:grpSpPr>
          <a:xfrm>
            <a:off x="0" y="2765361"/>
            <a:ext cx="3029367" cy="6134706"/>
            <a:chOff x="0" y="0"/>
            <a:chExt cx="797858" cy="1615725"/>
          </a:xfrm>
        </p:grpSpPr>
        <p:sp>
          <p:nvSpPr>
            <p:cNvPr id="5" name="Freeform 5"/>
            <p:cNvSpPr/>
            <p:nvPr/>
          </p:nvSpPr>
          <p:spPr>
            <a:xfrm>
              <a:off x="0" y="0"/>
              <a:ext cx="797858" cy="1615725"/>
            </a:xfrm>
            <a:custGeom>
              <a:avLst/>
              <a:gdLst/>
              <a:ahLst/>
              <a:cxnLst/>
              <a:rect l="l" t="t" r="r" b="b"/>
              <a:pathLst>
                <a:path w="797858" h="1615725">
                  <a:moveTo>
                    <a:pt x="0" y="0"/>
                  </a:moveTo>
                  <a:lnTo>
                    <a:pt x="797858" y="0"/>
                  </a:lnTo>
                  <a:lnTo>
                    <a:pt x="797858" y="1615725"/>
                  </a:lnTo>
                  <a:lnTo>
                    <a:pt x="0" y="1615725"/>
                  </a:lnTo>
                  <a:close/>
                </a:path>
              </a:pathLst>
            </a:custGeom>
            <a:solidFill>
              <a:srgbClr val="B6A58F"/>
            </a:solidFill>
          </p:spPr>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7" name="Group 7"/>
          <p:cNvGrpSpPr/>
          <p:nvPr/>
        </p:nvGrpSpPr>
        <p:grpSpPr>
          <a:xfrm>
            <a:off x="1028700" y="2227729"/>
            <a:ext cx="4001334" cy="3289587"/>
            <a:chOff x="0" y="0"/>
            <a:chExt cx="1135144" cy="933227"/>
          </a:xfrm>
        </p:grpSpPr>
        <p:sp>
          <p:nvSpPr>
            <p:cNvPr id="8" name="Freeform 8"/>
            <p:cNvSpPr/>
            <p:nvPr/>
          </p:nvSpPr>
          <p:spPr>
            <a:xfrm>
              <a:off x="0" y="0"/>
              <a:ext cx="1135144" cy="933227"/>
            </a:xfrm>
            <a:custGeom>
              <a:avLst/>
              <a:gdLst/>
              <a:ahLst/>
              <a:cxnLst/>
              <a:rect l="l" t="t" r="r" b="b"/>
              <a:pathLst>
                <a:path w="1135144" h="933227">
                  <a:moveTo>
                    <a:pt x="0" y="0"/>
                  </a:moveTo>
                  <a:lnTo>
                    <a:pt x="1135144" y="0"/>
                  </a:lnTo>
                  <a:lnTo>
                    <a:pt x="1135144" y="933227"/>
                  </a:lnTo>
                  <a:lnTo>
                    <a:pt x="0" y="933227"/>
                  </a:lnTo>
                  <a:close/>
                </a:path>
              </a:pathLst>
            </a:custGeom>
            <a:solidFill>
              <a:srgbClr val="FFFFFF"/>
            </a:soli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sp>
        <p:nvSpPr>
          <p:cNvPr id="14" name="TextBox 14"/>
          <p:cNvSpPr txBox="1"/>
          <p:nvPr/>
        </p:nvSpPr>
        <p:spPr>
          <a:xfrm>
            <a:off x="7789571" y="1306556"/>
            <a:ext cx="7966897" cy="1306262"/>
          </a:xfrm>
          <a:prstGeom prst="rect">
            <a:avLst/>
          </a:prstGeom>
        </p:spPr>
        <p:txBody>
          <a:bodyPr lIns="50800" tIns="50800" rIns="50800" bIns="50800" rtlCol="0" anchor="ctr"/>
          <a:lstStyle/>
          <a:p>
            <a:pPr algn="ctr">
              <a:lnSpc>
                <a:spcPts val="2800"/>
              </a:lnSpc>
            </a:pPr>
            <a:endParaRPr/>
          </a:p>
        </p:txBody>
      </p:sp>
      <p:grpSp>
        <p:nvGrpSpPr>
          <p:cNvPr id="19" name="Group 19"/>
          <p:cNvGrpSpPr/>
          <p:nvPr/>
        </p:nvGrpSpPr>
        <p:grpSpPr>
          <a:xfrm>
            <a:off x="1028700" y="5921065"/>
            <a:ext cx="4001334" cy="3289587"/>
            <a:chOff x="0" y="0"/>
            <a:chExt cx="1135144" cy="933227"/>
          </a:xfrm>
        </p:grpSpPr>
        <p:sp>
          <p:nvSpPr>
            <p:cNvPr id="20" name="Freeform 20"/>
            <p:cNvSpPr/>
            <p:nvPr/>
          </p:nvSpPr>
          <p:spPr>
            <a:xfrm>
              <a:off x="0" y="0"/>
              <a:ext cx="1135144" cy="933227"/>
            </a:xfrm>
            <a:custGeom>
              <a:avLst/>
              <a:gdLst/>
              <a:ahLst/>
              <a:cxnLst/>
              <a:rect l="l" t="t" r="r" b="b"/>
              <a:pathLst>
                <a:path w="1135144" h="933227">
                  <a:moveTo>
                    <a:pt x="0" y="0"/>
                  </a:moveTo>
                  <a:lnTo>
                    <a:pt x="1135144" y="0"/>
                  </a:lnTo>
                  <a:lnTo>
                    <a:pt x="1135144" y="933227"/>
                  </a:lnTo>
                  <a:lnTo>
                    <a:pt x="0" y="933227"/>
                  </a:lnTo>
                  <a:close/>
                </a:path>
              </a:pathLst>
            </a:custGeom>
            <a:solidFill>
              <a:srgbClr val="FFFFFF"/>
            </a:solidFill>
          </p:spPr>
        </p:sp>
        <p:sp>
          <p:nvSpPr>
            <p:cNvPr id="21" name="TextBox 21"/>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pic>
        <p:nvPicPr>
          <p:cNvPr id="1026" name="Picture 2" descr="About / Contact - William Bryant Logan">
            <a:extLst>
              <a:ext uri="{FF2B5EF4-FFF2-40B4-BE49-F238E27FC236}">
                <a16:creationId xmlns:a16="http://schemas.microsoft.com/office/drawing/2014/main" id="{294523DD-853E-EBB2-1D50-3C86D4DD0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683" y="6107496"/>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rt: The Ecstatic Skin of the Earth: Logan, William Bryant: 9780393329476:  Amazon.com: Books">
            <a:extLst>
              <a:ext uri="{FF2B5EF4-FFF2-40B4-BE49-F238E27FC236}">
                <a16:creationId xmlns:a16="http://schemas.microsoft.com/office/drawing/2014/main" id="{80DE19EA-BB7A-2EB3-EF30-778D80169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802" y="1595144"/>
            <a:ext cx="2878204" cy="421200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A4659F2-9182-C16F-78D4-A8F3E43EF46C}"/>
              </a:ext>
            </a:extLst>
          </p:cNvPr>
          <p:cNvSpPr txBox="1"/>
          <p:nvPr/>
        </p:nvSpPr>
        <p:spPr>
          <a:xfrm>
            <a:off x="7188543" y="2955479"/>
            <a:ext cx="9528249" cy="646331"/>
          </a:xfrm>
          <a:prstGeom prst="rect">
            <a:avLst/>
          </a:prstGeom>
          <a:noFill/>
        </p:spPr>
        <p:txBody>
          <a:bodyPr wrap="none" rtlCol="0">
            <a:spAutoFit/>
          </a:bodyPr>
          <a:lstStyle/>
          <a:p>
            <a:r>
              <a:rPr lang="en-US" dirty="0"/>
              <a:t>"We are all Stardust," says a friend of mine. He under­states the case. In fact, everything is Stardust."</a:t>
            </a:r>
          </a:p>
          <a:p>
            <a:endParaRPr lang="en-US" dirty="0"/>
          </a:p>
        </p:txBody>
      </p:sp>
      <p:sp>
        <p:nvSpPr>
          <p:cNvPr id="27" name="TextBox 22">
            <a:extLst>
              <a:ext uri="{FF2B5EF4-FFF2-40B4-BE49-F238E27FC236}">
                <a16:creationId xmlns:a16="http://schemas.microsoft.com/office/drawing/2014/main" id="{A26733A0-CFD6-85EC-1E60-CADA39B06298}"/>
              </a:ext>
            </a:extLst>
          </p:cNvPr>
          <p:cNvSpPr txBox="1"/>
          <p:nvPr/>
        </p:nvSpPr>
        <p:spPr>
          <a:xfrm>
            <a:off x="8449599" y="1313873"/>
            <a:ext cx="6088608" cy="1069768"/>
          </a:xfrm>
          <a:prstGeom prst="rect">
            <a:avLst/>
          </a:prstGeom>
        </p:spPr>
        <p:txBody>
          <a:bodyPr lIns="0" tIns="0" rIns="0" bIns="0" rtlCol="0" anchor="t">
            <a:spAutoFit/>
          </a:bodyPr>
          <a:lstStyle/>
          <a:p>
            <a:pPr>
              <a:lnSpc>
                <a:spcPts val="8761"/>
              </a:lnSpc>
            </a:pPr>
            <a:r>
              <a:rPr lang="en-US" sz="6258" spc="312" dirty="0">
                <a:solidFill>
                  <a:srgbClr val="000000"/>
                </a:solidFill>
                <a:latin typeface="Public Sans Bold"/>
              </a:rPr>
              <a:t>What is Dirt?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356A-B9A1-C24B-AF6B-3F4569ED90BE}"/>
              </a:ext>
            </a:extLst>
          </p:cNvPr>
          <p:cNvSpPr>
            <a:spLocks noGrp="1"/>
          </p:cNvSpPr>
          <p:nvPr>
            <p:ph type="title"/>
          </p:nvPr>
        </p:nvSpPr>
        <p:spPr>
          <a:xfrm>
            <a:off x="10749503" y="914402"/>
            <a:ext cx="5905641" cy="1824036"/>
          </a:xfrm>
        </p:spPr>
        <p:txBody>
          <a:bodyPr>
            <a:normAutofit/>
          </a:bodyPr>
          <a:lstStyle/>
          <a:p>
            <a:pPr algn="ctr">
              <a:lnSpc>
                <a:spcPct val="100000"/>
              </a:lnSpc>
            </a:pPr>
            <a:r>
              <a:rPr lang="en-US" sz="3600"/>
              <a:t>Origin of the solar system – And Earth</a:t>
            </a:r>
          </a:p>
        </p:txBody>
      </p:sp>
      <p:pic>
        <p:nvPicPr>
          <p:cNvPr id="8196" name="Picture 4" descr="How our solar system was born | Natural History Museum">
            <a:extLst>
              <a:ext uri="{FF2B5EF4-FFF2-40B4-BE49-F238E27FC236}">
                <a16:creationId xmlns:a16="http://schemas.microsoft.com/office/drawing/2014/main" id="{AD1A3710-26BD-A8F3-D2CA-28BF6FB341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59" r="32040" b="1"/>
          <a:stretch/>
        </p:blipFill>
        <p:spPr bwMode="auto">
          <a:xfrm>
            <a:off x="7" y="2"/>
            <a:ext cx="10555679" cy="10286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6CF7C2B-1BB6-93B6-AA66-EF12EDB54D76}"/>
              </a:ext>
            </a:extLst>
          </p:cNvPr>
          <p:cNvSpPr>
            <a:spLocks noGrp="1"/>
          </p:cNvSpPr>
          <p:nvPr>
            <p:ph idx="1"/>
          </p:nvPr>
        </p:nvSpPr>
        <p:spPr>
          <a:xfrm>
            <a:off x="10744199" y="3221035"/>
            <a:ext cx="5905640" cy="5884865"/>
          </a:xfrm>
        </p:spPr>
        <p:txBody>
          <a:bodyPr>
            <a:normAutofit/>
          </a:bodyPr>
          <a:lstStyle/>
          <a:p>
            <a:pPr>
              <a:lnSpc>
                <a:spcPct val="90000"/>
              </a:lnSpc>
            </a:pPr>
            <a:r>
              <a:rPr lang="en-US" sz="1800" dirty="0"/>
              <a:t>Birth of our solar system began in a huge volume of space that was not entirely empty because earlier stars had exploded in supernovas, scattering atoms of various elements.</a:t>
            </a:r>
          </a:p>
          <a:p>
            <a:pPr>
              <a:lnSpc>
                <a:spcPct val="90000"/>
              </a:lnSpc>
            </a:pPr>
            <a:r>
              <a:rPr lang="en-US" sz="1800" dirty="0"/>
              <a:t>Most of these atoms were hydrogen and helium, but all the other chemical elements were present in small percentages too. Although thinly spread, these atoms formed a tenuous, turbulent, swirling cloud of cosmic gas. </a:t>
            </a:r>
          </a:p>
          <a:p>
            <a:pPr>
              <a:lnSpc>
                <a:spcPct val="90000"/>
              </a:lnSpc>
            </a:pPr>
            <a:r>
              <a:rPr lang="en-US" sz="1800" dirty="0"/>
              <a:t>Over millions of years, gravity slowly gathered the diffuse atoms into a denser gas.</a:t>
            </a:r>
          </a:p>
          <a:p>
            <a:pPr>
              <a:lnSpc>
                <a:spcPct val="90000"/>
              </a:lnSpc>
            </a:pPr>
            <a:r>
              <a:rPr lang="en-US" sz="1800" dirty="0"/>
              <a:t>As the atoms moved closer together, the gas was squeezed and grew hotter and denser as a result. </a:t>
            </a:r>
          </a:p>
          <a:p>
            <a:pPr>
              <a:lnSpc>
                <a:spcPct val="90000"/>
              </a:lnSpc>
            </a:pPr>
            <a:r>
              <a:rPr lang="en-US" sz="1800" dirty="0"/>
              <a:t>Near the center of the cloud, the temperature and density became so great that hydrogen atoms began to fuse to form helium atoms.</a:t>
            </a:r>
          </a:p>
          <a:p>
            <a:pPr>
              <a:lnSpc>
                <a:spcPct val="90000"/>
              </a:lnSpc>
            </a:pPr>
            <a:r>
              <a:rPr lang="en-US" sz="1800" dirty="0"/>
              <a:t>When hydrogen fusion occurred, the Sun was born as a nuclear reactor – 4.54 billion years ago!</a:t>
            </a:r>
          </a:p>
        </p:txBody>
      </p:sp>
    </p:spTree>
    <p:extLst>
      <p:ext uri="{BB962C8B-B14F-4D97-AF65-F5344CB8AC3E}">
        <p14:creationId xmlns:p14="http://schemas.microsoft.com/office/powerpoint/2010/main" val="80867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2A6F-AA1F-58D3-6D8E-2D6F01F21F86}"/>
              </a:ext>
            </a:extLst>
          </p:cNvPr>
          <p:cNvSpPr>
            <a:spLocks noGrp="1"/>
          </p:cNvSpPr>
          <p:nvPr>
            <p:ph type="title"/>
          </p:nvPr>
        </p:nvSpPr>
        <p:spPr>
          <a:xfrm>
            <a:off x="7923971" y="914402"/>
            <a:ext cx="8739947" cy="1824036"/>
          </a:xfrm>
        </p:spPr>
        <p:txBody>
          <a:bodyPr>
            <a:normAutofit/>
          </a:bodyPr>
          <a:lstStyle/>
          <a:p>
            <a:pPr>
              <a:lnSpc>
                <a:spcPct val="100000"/>
              </a:lnSpc>
            </a:pPr>
            <a:r>
              <a:rPr lang="en-US" sz="3600"/>
              <a:t>Planetary Accretion—</a:t>
            </a:r>
            <a:br>
              <a:rPr lang="en-US" sz="3600"/>
            </a:br>
            <a:r>
              <a:rPr lang="en-US" sz="3600"/>
              <a:t>Earth’s Birth</a:t>
            </a:r>
          </a:p>
        </p:txBody>
      </p:sp>
      <p:pic>
        <p:nvPicPr>
          <p:cNvPr id="10242" name="Picture 2" descr="To Uncover Earth's Origins, Scientists Must Look Beyond It | Science|  Smithsonian Magazine">
            <a:extLst>
              <a:ext uri="{FF2B5EF4-FFF2-40B4-BE49-F238E27FC236}">
                <a16:creationId xmlns:a16="http://schemas.microsoft.com/office/drawing/2014/main" id="{88037500-F550-C20A-46EC-05A3B60511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56" r="18776"/>
          <a:stretch/>
        </p:blipFill>
        <p:spPr bwMode="auto">
          <a:xfrm>
            <a:off x="1409453" y="1422778"/>
            <a:ext cx="5594952" cy="742097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EA82244-1469-72A7-981F-A9B90C1455BD}"/>
              </a:ext>
            </a:extLst>
          </p:cNvPr>
          <p:cNvSpPr>
            <a:spLocks noGrp="1"/>
          </p:cNvSpPr>
          <p:nvPr>
            <p:ph idx="1"/>
          </p:nvPr>
        </p:nvSpPr>
        <p:spPr>
          <a:xfrm>
            <a:off x="7923971" y="3221033"/>
            <a:ext cx="8368254" cy="6160532"/>
          </a:xfrm>
        </p:spPr>
        <p:txBody>
          <a:bodyPr>
            <a:normAutofit fontScale="85000" lnSpcReduction="10000"/>
          </a:bodyPr>
          <a:lstStyle/>
          <a:p>
            <a:r>
              <a:rPr lang="en-US" dirty="0"/>
              <a:t>Condensation of the gas cloud formed innumerable small rocky fragments</a:t>
            </a:r>
          </a:p>
          <a:p>
            <a:r>
              <a:rPr lang="en-US" dirty="0"/>
              <a:t>How did they form planets?</a:t>
            </a:r>
          </a:p>
          <a:p>
            <a:r>
              <a:rPr lang="en-US" dirty="0"/>
              <a:t>Fragments were drawn together by gravitational attraction </a:t>
            </a:r>
          </a:p>
          <a:p>
            <a:r>
              <a:rPr lang="en-US" dirty="0"/>
              <a:t>The largest masses slowly swept up more and more of the condensed rocky fragments and grew larger</a:t>
            </a:r>
          </a:p>
          <a:p>
            <a:r>
              <a:rPr lang="en-US" dirty="0"/>
              <a:t>Meteorites are still gravitationally attracted to Earth – planetary accretion is still happening today (but less frequently)</a:t>
            </a:r>
          </a:p>
          <a:p>
            <a:r>
              <a:rPr lang="en-US" dirty="0"/>
              <a:t>Heat from impacts and internal radioactive decay made Earth melt – creating distinct chemical layers (core, mantle, crust), and physical layers (i.e., aesthenosphere, and the tectonic plates of the lithosphere).</a:t>
            </a:r>
          </a:p>
        </p:txBody>
      </p:sp>
    </p:spTree>
    <p:extLst>
      <p:ext uri="{BB962C8B-B14F-4D97-AF65-F5344CB8AC3E}">
        <p14:creationId xmlns:p14="http://schemas.microsoft.com/office/powerpoint/2010/main" val="410364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FEC"/>
        </a:solidFill>
        <a:effectLst/>
      </p:bgPr>
    </p:bg>
    <p:spTree>
      <p:nvGrpSpPr>
        <p:cNvPr id="1" name=""/>
        <p:cNvGrpSpPr/>
        <p:nvPr/>
      </p:nvGrpSpPr>
      <p:grpSpPr>
        <a:xfrm>
          <a:off x="0" y="0"/>
          <a:ext cx="0" cy="0"/>
          <a:chOff x="0" y="0"/>
          <a:chExt cx="0" cy="0"/>
        </a:xfrm>
      </p:grpSpPr>
      <p:grpSp>
        <p:nvGrpSpPr>
          <p:cNvPr id="2" name="Group 2"/>
          <p:cNvGrpSpPr/>
          <p:nvPr/>
        </p:nvGrpSpPr>
        <p:grpSpPr>
          <a:xfrm>
            <a:off x="183756" y="7651449"/>
            <a:ext cx="8342772" cy="2673493"/>
            <a:chOff x="0" y="0"/>
            <a:chExt cx="2197273" cy="704130"/>
          </a:xfrm>
        </p:grpSpPr>
        <p:sp>
          <p:nvSpPr>
            <p:cNvPr id="3" name="Freeform 3"/>
            <p:cNvSpPr/>
            <p:nvPr/>
          </p:nvSpPr>
          <p:spPr>
            <a:xfrm>
              <a:off x="0" y="0"/>
              <a:ext cx="2197273" cy="704130"/>
            </a:xfrm>
            <a:custGeom>
              <a:avLst/>
              <a:gdLst/>
              <a:ahLst/>
              <a:cxnLst/>
              <a:rect l="l" t="t" r="r" b="b"/>
              <a:pathLst>
                <a:path w="2197273" h="704130">
                  <a:moveTo>
                    <a:pt x="0" y="0"/>
                  </a:moveTo>
                  <a:lnTo>
                    <a:pt x="2197273" y="0"/>
                  </a:lnTo>
                  <a:lnTo>
                    <a:pt x="2197273" y="704130"/>
                  </a:lnTo>
                  <a:lnTo>
                    <a:pt x="0" y="704130"/>
                  </a:lnTo>
                  <a:close/>
                </a:path>
              </a:pathLst>
            </a:custGeom>
            <a:solidFill>
              <a:srgbClr val="B6A58F"/>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sp>
        <p:nvSpPr>
          <p:cNvPr id="20" name="TextBox 20"/>
          <p:cNvSpPr txBox="1"/>
          <p:nvPr/>
        </p:nvSpPr>
        <p:spPr>
          <a:xfrm>
            <a:off x="900487" y="4351789"/>
            <a:ext cx="9483811" cy="1231106"/>
          </a:xfrm>
          <a:prstGeom prst="rect">
            <a:avLst/>
          </a:prstGeom>
        </p:spPr>
        <p:txBody>
          <a:bodyPr lIns="0" tIns="0" rIns="0" bIns="0" rtlCol="0" anchor="t">
            <a:spAutoFit/>
          </a:bodyPr>
          <a:lstStyle/>
          <a:p>
            <a:r>
              <a:rPr lang="en-US" sz="2000" dirty="0"/>
              <a:t>“Who would expect something like the Earth to come between sun and moon? Nobody. The sun is all activity, the moon all passivity, but the Earth is both active and passive. In the course of its evolution, this compacted mass of inter-planetary dirt called the Earth, has two primary products: soil and atmosphere.” </a:t>
            </a:r>
          </a:p>
        </p:txBody>
      </p:sp>
      <p:sp>
        <p:nvSpPr>
          <p:cNvPr id="21" name="TextBox 21"/>
          <p:cNvSpPr txBox="1"/>
          <p:nvPr/>
        </p:nvSpPr>
        <p:spPr>
          <a:xfrm>
            <a:off x="10256087" y="6185429"/>
            <a:ext cx="7003214" cy="3693319"/>
          </a:xfrm>
          <a:prstGeom prst="rect">
            <a:avLst/>
          </a:prstGeom>
        </p:spPr>
        <p:txBody>
          <a:bodyPr wrap="square" lIns="0" tIns="0" rIns="0" bIns="0" rtlCol="0" anchor="t">
            <a:spAutoFit/>
          </a:bodyPr>
          <a:lstStyle/>
          <a:p>
            <a:r>
              <a:rPr lang="en-US" sz="2000" dirty="0"/>
              <a:t>“From this point of view, life on Earth is a kind of machine </a:t>
            </a:r>
          </a:p>
          <a:p>
            <a:r>
              <a:rPr lang="en-US" sz="2000" dirty="0"/>
              <a:t>for making soils and atmospheres. Volcanoes disgorge oxygen-poor, virgin mineral materials from deep inside the crust. Rising into the stratosphere, they pick up oxygen atoms and fall with them to Earth. Meanwhile, the green plants and the blue-green algae -- where did they come from? -- convert sunlight and carbon dioxide into food and oxygen. Animals -- what are they ? -- take the oxygen and convert it back into carbon dioxide. The result is a vast cell --the Earth itself, hurtling through space with its envelope of atmosphere and dust -- that regulates the inflow of solar hydrogen and electronic energy and the outflow of energy made by combining these with the heavier elements of Earth.”</a:t>
            </a:r>
          </a:p>
        </p:txBody>
      </p:sp>
      <p:sp>
        <p:nvSpPr>
          <p:cNvPr id="22" name="TextBox 22"/>
          <p:cNvSpPr txBox="1"/>
          <p:nvPr/>
        </p:nvSpPr>
        <p:spPr>
          <a:xfrm>
            <a:off x="1028700" y="1578299"/>
            <a:ext cx="9639300" cy="2159309"/>
          </a:xfrm>
          <a:prstGeom prst="rect">
            <a:avLst/>
          </a:prstGeom>
        </p:spPr>
        <p:txBody>
          <a:bodyPr wrap="square" lIns="0" tIns="0" rIns="0" bIns="0" rtlCol="0" anchor="t">
            <a:spAutoFit/>
          </a:bodyPr>
          <a:lstStyle/>
          <a:p>
            <a:pPr>
              <a:lnSpc>
                <a:spcPts val="8761"/>
              </a:lnSpc>
            </a:pPr>
            <a:r>
              <a:rPr lang="en-US" sz="6258" spc="312" dirty="0">
                <a:solidFill>
                  <a:srgbClr val="000000"/>
                </a:solidFill>
                <a:latin typeface="Public Sans Bold"/>
              </a:rPr>
              <a:t>Earth: produces soils and atmospheres</a:t>
            </a:r>
          </a:p>
        </p:txBody>
      </p:sp>
      <p:sp>
        <p:nvSpPr>
          <p:cNvPr id="25" name="TextBox 24">
            <a:extLst>
              <a:ext uri="{FF2B5EF4-FFF2-40B4-BE49-F238E27FC236}">
                <a16:creationId xmlns:a16="http://schemas.microsoft.com/office/drawing/2014/main" id="{366C34EF-D557-4236-3589-6189C602ADA4}"/>
              </a:ext>
            </a:extLst>
          </p:cNvPr>
          <p:cNvSpPr txBox="1"/>
          <p:nvPr/>
        </p:nvSpPr>
        <p:spPr>
          <a:xfrm>
            <a:off x="4578463" y="660367"/>
            <a:ext cx="9390712" cy="646331"/>
          </a:xfrm>
          <a:prstGeom prst="rect">
            <a:avLst/>
          </a:prstGeom>
          <a:noFill/>
        </p:spPr>
        <p:txBody>
          <a:bodyPr wrap="none" rtlCol="0">
            <a:spAutoFit/>
          </a:bodyPr>
          <a:lstStyle/>
          <a:p>
            <a:r>
              <a:rPr lang="en-US" dirty="0"/>
              <a:t>“Only here on Earth does Stardust engage in this extraordinary array of self-orga­nizing behaviors.”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CF80B-EE78-844D-8CC9-9B564AC7F7C7}"/>
              </a:ext>
            </a:extLst>
          </p:cNvPr>
          <p:cNvSpPr>
            <a:spLocks noGrp="1"/>
          </p:cNvSpPr>
          <p:nvPr>
            <p:ph type="title"/>
          </p:nvPr>
        </p:nvSpPr>
        <p:spPr>
          <a:xfrm>
            <a:off x="1064173" y="2870925"/>
            <a:ext cx="6306206" cy="2014131"/>
          </a:xfrm>
        </p:spPr>
        <p:txBody>
          <a:bodyPr>
            <a:normAutofit/>
          </a:bodyPr>
          <a:lstStyle/>
          <a:p>
            <a:pPr algn="ctr"/>
            <a:r>
              <a:rPr lang="en-US" sz="5400"/>
              <a:t>Earth</a:t>
            </a:r>
          </a:p>
        </p:txBody>
      </p:sp>
      <p:sp>
        <p:nvSpPr>
          <p:cNvPr id="3" name="Content Placeholder 2">
            <a:extLst>
              <a:ext uri="{FF2B5EF4-FFF2-40B4-BE49-F238E27FC236}">
                <a16:creationId xmlns:a16="http://schemas.microsoft.com/office/drawing/2014/main" id="{394AAE27-0849-E340-BB81-8AE29974AE35}"/>
              </a:ext>
            </a:extLst>
          </p:cNvPr>
          <p:cNvSpPr>
            <a:spLocks noGrp="1"/>
          </p:cNvSpPr>
          <p:nvPr>
            <p:ph idx="1"/>
          </p:nvPr>
        </p:nvSpPr>
        <p:spPr>
          <a:xfrm>
            <a:off x="788275" y="5126360"/>
            <a:ext cx="6889532" cy="3929759"/>
          </a:xfrm>
        </p:spPr>
        <p:txBody>
          <a:bodyPr anchor="ctr">
            <a:normAutofit/>
          </a:bodyPr>
          <a:lstStyle/>
          <a:p>
            <a:r>
              <a:rPr lang="en-US" sz="2700" dirty="0"/>
              <a:t>The only planet (we know of) with soil</a:t>
            </a:r>
          </a:p>
          <a:p>
            <a:r>
              <a:rPr lang="en-US" sz="2700" dirty="0"/>
              <a:t>Why?</a:t>
            </a:r>
          </a:p>
        </p:txBody>
      </p:sp>
      <p:sp>
        <p:nvSpPr>
          <p:cNvPr id="4" name="TextBox 3">
            <a:extLst>
              <a:ext uri="{FF2B5EF4-FFF2-40B4-BE49-F238E27FC236}">
                <a16:creationId xmlns:a16="http://schemas.microsoft.com/office/drawing/2014/main" id="{1E558015-7F6B-B648-A953-0BBBDF59F273}"/>
              </a:ext>
            </a:extLst>
          </p:cNvPr>
          <p:cNvSpPr txBox="1"/>
          <p:nvPr/>
        </p:nvSpPr>
        <p:spPr>
          <a:xfrm>
            <a:off x="12522199" y="9317489"/>
            <a:ext cx="5765801" cy="923330"/>
          </a:xfrm>
          <a:prstGeom prst="rect">
            <a:avLst/>
          </a:prstGeom>
          <a:noFill/>
        </p:spPr>
        <p:txBody>
          <a:bodyPr wrap="square" rtlCol="0">
            <a:spAutoFit/>
          </a:bodyPr>
          <a:lstStyle/>
          <a:p>
            <a:r>
              <a:rPr lang="en-US" sz="2700" dirty="0">
                <a:solidFill>
                  <a:schemeClr val="bg2"/>
                </a:solidFill>
                <a:latin typeface="Calibri Light" panose="020F0502020204030204" pitchFamily="34" charset="0"/>
              </a:rPr>
              <a:t>https://</a:t>
            </a:r>
            <a:r>
              <a:rPr lang="en-US" sz="2700" dirty="0" err="1">
                <a:solidFill>
                  <a:schemeClr val="bg2"/>
                </a:solidFill>
                <a:latin typeface="Calibri Light" panose="020F0502020204030204" pitchFamily="34" charset="0"/>
              </a:rPr>
              <a:t>commons.wikimedia.org</a:t>
            </a:r>
            <a:r>
              <a:rPr lang="en-US" sz="2700" dirty="0">
                <a:solidFill>
                  <a:schemeClr val="bg2"/>
                </a:solidFill>
                <a:latin typeface="Calibri Light" panose="020F0502020204030204" pitchFamily="34" charset="0"/>
              </a:rPr>
              <a:t>/wiki/</a:t>
            </a:r>
            <a:r>
              <a:rPr lang="en-US" sz="2700" dirty="0" err="1">
                <a:solidFill>
                  <a:schemeClr val="bg2"/>
                </a:solidFill>
                <a:latin typeface="Calibri Light" panose="020F0502020204030204" pitchFamily="34" charset="0"/>
              </a:rPr>
              <a:t>File:Earth_from_Space.jpg</a:t>
            </a:r>
            <a:endParaRPr lang="en-US" sz="2700" dirty="0">
              <a:solidFill>
                <a:schemeClr val="bg2"/>
              </a:solidFill>
              <a:latin typeface="Calibri Light" panose="020F0502020204030204" pitchFamily="34" charset="0"/>
            </a:endParaRPr>
          </a:p>
        </p:txBody>
      </p:sp>
      <p:pic>
        <p:nvPicPr>
          <p:cNvPr id="6" name="Picture 5" descr="A satellite image of the earth&#10;&#10;Description automatically generated with low confidence">
            <a:extLst>
              <a:ext uri="{FF2B5EF4-FFF2-40B4-BE49-F238E27FC236}">
                <a16:creationId xmlns:a16="http://schemas.microsoft.com/office/drawing/2014/main" id="{6AA784FB-52DC-3E8F-354B-1F06137D5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 y="-492760"/>
            <a:ext cx="19188239" cy="10782300"/>
          </a:xfrm>
          <a:prstGeom prst="rect">
            <a:avLst/>
          </a:prstGeom>
        </p:spPr>
      </p:pic>
    </p:spTree>
    <p:extLst>
      <p:ext uri="{BB962C8B-B14F-4D97-AF65-F5344CB8AC3E}">
        <p14:creationId xmlns:p14="http://schemas.microsoft.com/office/powerpoint/2010/main" val="2935188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The Water Cycle (Natural water cycle)">
            <a:extLst>
              <a:ext uri="{FF2B5EF4-FFF2-40B4-BE49-F238E27FC236}">
                <a16:creationId xmlns:a16="http://schemas.microsoft.com/office/drawing/2014/main" id="{63928EBA-608B-B141-83A9-B84C80F3B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36" r="-2" b="22256"/>
          <a:stretch/>
        </p:blipFill>
        <p:spPr bwMode="auto">
          <a:xfrm>
            <a:off x="7324538" y="15"/>
            <a:ext cx="10963463" cy="504747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3554" name="Picture 2" descr="Diagram&#10;&#10;Description automatically generated">
            <a:extLst>
              <a:ext uri="{FF2B5EF4-FFF2-40B4-BE49-F238E27FC236}">
                <a16:creationId xmlns:a16="http://schemas.microsoft.com/office/drawing/2014/main" id="{113A82FB-AB50-394E-9E47-DAC962A2AF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13" r="1" b="13717"/>
          <a:stretch/>
        </p:blipFill>
        <p:spPr bwMode="auto">
          <a:xfrm>
            <a:off x="7324538" y="5239512"/>
            <a:ext cx="10963463" cy="5047488"/>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1E4D00-F49B-2D43-B552-FD53EBBFBEFB}"/>
              </a:ext>
            </a:extLst>
          </p:cNvPr>
          <p:cNvSpPr>
            <a:spLocks noGrp="1"/>
          </p:cNvSpPr>
          <p:nvPr>
            <p:ph type="title"/>
          </p:nvPr>
        </p:nvSpPr>
        <p:spPr>
          <a:xfrm>
            <a:off x="672084" y="1289304"/>
            <a:ext cx="7249203" cy="1865376"/>
          </a:xfrm>
        </p:spPr>
        <p:txBody>
          <a:bodyPr>
            <a:normAutofit/>
          </a:bodyPr>
          <a:lstStyle/>
          <a:p>
            <a:r>
              <a:rPr lang="en-US" sz="5100"/>
              <a:t>How on Earth did soil get here?</a:t>
            </a:r>
          </a:p>
        </p:txBody>
      </p:sp>
      <p:sp>
        <p:nvSpPr>
          <p:cNvPr id="3" name="Content Placeholder 2">
            <a:extLst>
              <a:ext uri="{FF2B5EF4-FFF2-40B4-BE49-F238E27FC236}">
                <a16:creationId xmlns:a16="http://schemas.microsoft.com/office/drawing/2014/main" id="{CCB5A30A-EFEA-DA4A-BEE9-E9E124957DD6}"/>
              </a:ext>
            </a:extLst>
          </p:cNvPr>
          <p:cNvSpPr>
            <a:spLocks noGrp="1"/>
          </p:cNvSpPr>
          <p:nvPr>
            <p:ph idx="1"/>
          </p:nvPr>
        </p:nvSpPr>
        <p:spPr>
          <a:xfrm>
            <a:off x="672085" y="3768917"/>
            <a:ext cx="7249205" cy="5496527"/>
          </a:xfrm>
        </p:spPr>
        <p:txBody>
          <a:bodyPr>
            <a:normAutofit/>
          </a:bodyPr>
          <a:lstStyle/>
          <a:p>
            <a:r>
              <a:rPr lang="en-US" sz="3000" dirty="0"/>
              <a:t>Earth formed 4.54 billion years ago</a:t>
            </a:r>
          </a:p>
          <a:p>
            <a:pPr lvl="1"/>
            <a:r>
              <a:rPr lang="en-US" sz="3000" dirty="0"/>
              <a:t>Earth’s internal movements and release of heat </a:t>
            </a:r>
            <a:r>
              <a:rPr lang="en-US" sz="3000" dirty="0">
                <a:sym typeface="Wingdings" pitchFamily="2" charset="2"/>
              </a:rPr>
              <a:t> plate tectonics</a:t>
            </a:r>
          </a:p>
          <a:p>
            <a:pPr lvl="1"/>
            <a:r>
              <a:rPr lang="en-US" sz="3000" dirty="0">
                <a:sym typeface="Wingdings" pitchFamily="2" charset="2"/>
              </a:rPr>
              <a:t>Earth’s angle to and distance from the sun  water cycle (and erosion)</a:t>
            </a:r>
          </a:p>
          <a:p>
            <a:pPr lvl="2"/>
            <a:r>
              <a:rPr lang="en-US" dirty="0">
                <a:sym typeface="Wingdings" pitchFamily="2" charset="2"/>
              </a:rPr>
              <a:t>Together – these cycles enable life to exist!</a:t>
            </a:r>
            <a:endParaRPr lang="en-US" dirty="0"/>
          </a:p>
        </p:txBody>
      </p:sp>
      <p:sp>
        <p:nvSpPr>
          <p:cNvPr id="4" name="TextBox 3">
            <a:extLst>
              <a:ext uri="{FF2B5EF4-FFF2-40B4-BE49-F238E27FC236}">
                <a16:creationId xmlns:a16="http://schemas.microsoft.com/office/drawing/2014/main" id="{3543638C-C87F-FF49-8E6E-A0926ADD2C57}"/>
              </a:ext>
            </a:extLst>
          </p:cNvPr>
          <p:cNvSpPr txBox="1"/>
          <p:nvPr/>
        </p:nvSpPr>
        <p:spPr>
          <a:xfrm>
            <a:off x="659083" y="8757495"/>
            <a:ext cx="6586793" cy="1292662"/>
          </a:xfrm>
          <a:prstGeom prst="rect">
            <a:avLst/>
          </a:prstGeom>
          <a:noFill/>
        </p:spPr>
        <p:txBody>
          <a:bodyPr wrap="square" rtlCol="0">
            <a:spAutoFit/>
          </a:bodyPr>
          <a:lstStyle/>
          <a:p>
            <a:pPr>
              <a:spcAft>
                <a:spcPts val="900"/>
              </a:spcAft>
            </a:pPr>
            <a:r>
              <a:rPr lang="en-US" sz="1500" dirty="0">
                <a:latin typeface="Calibri Light" panose="020F0502020204030204" pitchFamily="34" charset="0"/>
                <a:hlinkClick r:id="rId4">
                  <a:extLst>
                    <a:ext uri="{A12FA001-AC4F-418D-AE19-62706E023703}">
                      <ahyp:hlinkClr xmlns:ahyp="http://schemas.microsoft.com/office/drawing/2018/hyperlinkcolor" val="tx"/>
                    </a:ext>
                  </a:extLst>
                </a:hlinkClick>
              </a:rPr>
              <a:t>https://www.volcanodiscovery.com/geology/plate-</a:t>
            </a:r>
            <a:r>
              <a:rPr lang="en-US" sz="1500" dirty="0" err="1">
                <a:latin typeface="Calibri Light" panose="020F0502020204030204" pitchFamily="34" charset="0"/>
                <a:hlinkClick r:id="rId4">
                  <a:extLst>
                    <a:ext uri="{A12FA001-AC4F-418D-AE19-62706E023703}">
                      <ahyp:hlinkClr xmlns:ahyp="http://schemas.microsoft.com/office/drawing/2018/hyperlinkcolor" val="tx"/>
                    </a:ext>
                  </a:extLst>
                </a:hlinkClick>
              </a:rPr>
              <a:t>tectonics.htm</a:t>
            </a:r>
            <a:r>
              <a:rPr lang="en-US" sz="1500" dirty="0" err="1">
                <a:latin typeface="Calibri Light" panose="020F0502020204030204" pitchFamily="34" charset="0"/>
              </a:rPr>
              <a:t>l</a:t>
            </a:r>
            <a:endParaRPr lang="en-US" sz="1500" dirty="0">
              <a:latin typeface="Calibri Light" panose="020F0502020204030204" pitchFamily="34" charset="0"/>
            </a:endParaRPr>
          </a:p>
          <a:p>
            <a:pPr>
              <a:spcAft>
                <a:spcPts val="900"/>
              </a:spcAft>
            </a:pPr>
            <a:r>
              <a:rPr lang="en-US" sz="1500" dirty="0">
                <a:latin typeface="Calibri Light" panose="020F0502020204030204" pitchFamily="34" charset="0"/>
                <a:hlinkClick r:id="rId5">
                  <a:extLst>
                    <a:ext uri="{A12FA001-AC4F-418D-AE19-62706E023703}">
                      <ahyp:hlinkClr xmlns:ahyp="http://schemas.microsoft.com/office/drawing/2018/hyperlinkcolor" val="tx"/>
                    </a:ext>
                  </a:extLst>
                </a:hlinkClick>
              </a:rPr>
              <a:t>https://www.usgs.gov/special-topic/water-science-school/science/fundamentals-water-cycle?qt-science_center_objects=0#qt-science_center_objects</a:t>
            </a:r>
            <a:endParaRPr lang="en-US" sz="1500" dirty="0">
              <a:latin typeface="Calibri Light" panose="020F0502020204030204" pitchFamily="34" charset="0"/>
            </a:endParaRPr>
          </a:p>
          <a:p>
            <a:pPr>
              <a:spcAft>
                <a:spcPts val="900"/>
              </a:spcAft>
            </a:pPr>
            <a:endParaRPr lang="en-US" dirty="0">
              <a:latin typeface="Calibri Light" panose="020F0502020204030204" pitchFamily="34" charset="0"/>
            </a:endParaRPr>
          </a:p>
        </p:txBody>
      </p:sp>
    </p:spTree>
    <p:extLst>
      <p:ext uri="{BB962C8B-B14F-4D97-AF65-F5344CB8AC3E}">
        <p14:creationId xmlns:p14="http://schemas.microsoft.com/office/powerpoint/2010/main" val="65016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3452</Words>
  <Application>Microsoft Macintosh PowerPoint</Application>
  <PresentationFormat>Custom</PresentationFormat>
  <Paragraphs>318</Paragraphs>
  <Slides>37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Calibri</vt:lpstr>
      <vt:lpstr>Wingdings</vt:lpstr>
      <vt:lpstr>TAN Mon Cheri</vt:lpstr>
      <vt:lpstr>Calibri Light</vt:lpstr>
      <vt:lpstr>Arial</vt:lpstr>
      <vt:lpstr>Public Sans</vt:lpstr>
      <vt:lpstr>Public Sans Bold</vt:lpstr>
      <vt:lpstr>Office Theme</vt:lpstr>
      <vt:lpstr>PowerPoint Presentation</vt:lpstr>
      <vt:lpstr>PowerPoint Presentation</vt:lpstr>
      <vt:lpstr>PowerPoint Presentation</vt:lpstr>
      <vt:lpstr>PowerPoint Presentation</vt:lpstr>
      <vt:lpstr>Origin of the solar system – And Earth</vt:lpstr>
      <vt:lpstr>Planetary Accretion— Earth’s Birth</vt:lpstr>
      <vt:lpstr>PowerPoint Presentation</vt:lpstr>
      <vt:lpstr>Earth</vt:lpstr>
      <vt:lpstr>How on Earth did soil get here?</vt:lpstr>
      <vt:lpstr>PowerPoint Presentation</vt:lpstr>
      <vt:lpstr>PowerPoint Presentation</vt:lpstr>
      <vt:lpstr>Soil Biodiversity in Numbers</vt:lpstr>
      <vt:lpstr>Producers and Photosynthesis</vt:lpstr>
      <vt:lpstr>Consumers and Cellular Respiration</vt:lpstr>
      <vt:lpstr>Carbon Inputs and Outputs</vt:lpstr>
      <vt:lpstr>Nitrogen Inputs and Outputs</vt:lpstr>
      <vt:lpstr>The Phosphorus Cycle Is Entirely Land-Based</vt:lpstr>
      <vt:lpstr>PowerPoint Presentation</vt:lpstr>
      <vt:lpstr>What is Soil?</vt:lpstr>
      <vt:lpstr>PowerPoint Presentation</vt:lpstr>
      <vt:lpstr>Soil Development</vt:lpstr>
      <vt:lpstr>Pedology</vt:lpstr>
      <vt:lpstr>Soil-forming factors</vt:lpstr>
      <vt:lpstr>Earth’s Major Subsystems</vt:lpstr>
      <vt:lpstr>Climate</vt:lpstr>
      <vt:lpstr>Organisms</vt:lpstr>
      <vt:lpstr>Organisms</vt:lpstr>
      <vt:lpstr>Topography</vt:lpstr>
      <vt:lpstr>Time</vt:lpstr>
      <vt:lpstr>Humans</vt:lpstr>
      <vt:lpstr>Humans</vt:lpstr>
      <vt:lpstr>Soil-forming processes</vt:lpstr>
      <vt:lpstr>Master Horizons</vt:lpstr>
      <vt:lpstr>The Soil body</vt:lpstr>
      <vt:lpstr>How to study/describe soil?</vt:lpstr>
      <vt:lpstr>Soil Quality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Sara Perl Egendorf</cp:lastModifiedBy>
  <cp:revision>4</cp:revision>
  <dcterms:created xsi:type="dcterms:W3CDTF">2006-08-16T00:00:00Z</dcterms:created>
  <dcterms:modified xsi:type="dcterms:W3CDTF">2023-03-18T20:13:54Z</dcterms:modified>
  <dc:identifier>DAFQj-wh1-M</dc:identifier>
</cp:coreProperties>
</file>