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9" r:id="rId5"/>
    <p:sldId id="28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Lst>
  <p:sldSz cx="18288000" cy="10287000"/>
  <p:notesSz cx="6858000" cy="9144000"/>
  <p:embeddedFontLst>
    <p:embeddedFont>
      <p:font typeface="Agrandir Wide Medium" pitchFamily="2" charset="77"/>
      <p:regular r:id="rId31"/>
    </p:embeddedFont>
    <p:embeddedFont>
      <p:font typeface="Agrandir Wide Medium Italics" pitchFamily="2" charset="77"/>
      <p:regular r:id="rId32"/>
      <p:italic r:id="rId33"/>
    </p:embeddedFont>
    <p:embeddedFont>
      <p:font typeface="Agrandir Wide Thin" pitchFamily="2" charset="77"/>
      <p:regular r:id="rId34"/>
    </p:embeddedFont>
    <p:embeddedFont>
      <p:font typeface="Agrandir Wide Thin Bold" pitchFamily="2" charset="77"/>
      <p:regular r:id="rId35"/>
    </p:embeddedFont>
    <p:embeddedFont>
      <p:font typeface="Agrandir Wide Thin Bold Italics" pitchFamily="2" charset="77"/>
      <p:regular r:id="rId36"/>
      <p:italic r:id="rId37"/>
    </p:embeddedFont>
    <p:embeddedFont>
      <p:font typeface="Agrandir Wide Thin Italics" pitchFamily="2" charset="77"/>
      <p:regular r:id="rId38"/>
      <p: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9" autoAdjust="0"/>
    <p:restoredTop sz="94640" autoAdjust="0"/>
  </p:normalViewPr>
  <p:slideViewPr>
    <p:cSldViewPr>
      <p:cViewPr varScale="1">
        <p:scale>
          <a:sx n="49" d="100"/>
          <a:sy n="49" d="100"/>
        </p:scale>
        <p:origin x="200"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232" t="9563" r="11370" b="4847"/>
          <a:stretch>
            <a:fillRect/>
          </a:stretch>
        </p:blipFill>
        <p:spPr>
          <a:xfrm>
            <a:off x="10999037" y="1606530"/>
            <a:ext cx="7288963" cy="7241595"/>
          </a:xfrm>
          <a:prstGeom prst="rect">
            <a:avLst/>
          </a:prstGeom>
        </p:spPr>
      </p:pic>
      <p:sp>
        <p:nvSpPr>
          <p:cNvPr id="3" name="TextBox 3"/>
          <p:cNvSpPr txBox="1"/>
          <p:nvPr/>
        </p:nvSpPr>
        <p:spPr>
          <a:xfrm>
            <a:off x="1028700" y="3875688"/>
            <a:ext cx="7598532" cy="3289885"/>
          </a:xfrm>
          <a:prstGeom prst="rect">
            <a:avLst/>
          </a:prstGeom>
        </p:spPr>
        <p:txBody>
          <a:bodyPr lIns="0" tIns="0" rIns="0" bIns="0" rtlCol="0" anchor="t">
            <a:spAutoFit/>
          </a:bodyPr>
          <a:lstStyle/>
          <a:p>
            <a:pPr>
              <a:lnSpc>
                <a:spcPts val="6096"/>
              </a:lnSpc>
            </a:pPr>
            <a:r>
              <a:rPr lang="en-US" sz="6096" dirty="0" err="1">
                <a:solidFill>
                  <a:srgbClr val="125B50"/>
                </a:solidFill>
                <a:latin typeface="Agrandir Wide Medium"/>
              </a:rPr>
              <a:t>Liboiron’s</a:t>
            </a:r>
            <a:r>
              <a:rPr lang="en-US" sz="6096" dirty="0">
                <a:solidFill>
                  <a:srgbClr val="125B50"/>
                </a:solidFill>
                <a:latin typeface="Agrandir Wide Medium"/>
              </a:rPr>
              <a:t> “Introduction” to </a:t>
            </a:r>
            <a:r>
              <a:rPr lang="en-US" sz="6096" i="1" dirty="0">
                <a:solidFill>
                  <a:srgbClr val="125B50"/>
                </a:solidFill>
                <a:latin typeface="Agrandir Wide Medium"/>
              </a:rPr>
              <a:t>Pollution is Colonialism</a:t>
            </a:r>
          </a:p>
        </p:txBody>
      </p:sp>
      <p:sp>
        <p:nvSpPr>
          <p:cNvPr id="4" name="TextBox 4"/>
          <p:cNvSpPr txBox="1"/>
          <p:nvPr/>
        </p:nvSpPr>
        <p:spPr>
          <a:xfrm>
            <a:off x="1028700" y="3031138"/>
            <a:ext cx="5158409" cy="519373"/>
          </a:xfrm>
          <a:prstGeom prst="rect">
            <a:avLst/>
          </a:prstGeom>
        </p:spPr>
        <p:txBody>
          <a:bodyPr lIns="0" tIns="0" rIns="0" bIns="0" rtlCol="0" anchor="t">
            <a:spAutoFit/>
          </a:bodyPr>
          <a:lstStyle/>
          <a:p>
            <a:pPr>
              <a:lnSpc>
                <a:spcPts val="4200"/>
              </a:lnSpc>
            </a:pPr>
            <a:r>
              <a:rPr lang="en-US" sz="3000" dirty="0">
                <a:solidFill>
                  <a:srgbClr val="125B50"/>
                </a:solidFill>
                <a:latin typeface="Agrandir Wide Thin"/>
              </a:rPr>
              <a:t>EESC 1201: Class 6</a:t>
            </a:r>
          </a:p>
        </p:txBody>
      </p:sp>
      <p:sp>
        <p:nvSpPr>
          <p:cNvPr id="5" name="TextBox 5"/>
          <p:cNvSpPr txBox="1"/>
          <p:nvPr/>
        </p:nvSpPr>
        <p:spPr>
          <a:xfrm>
            <a:off x="1028700" y="8366160"/>
            <a:ext cx="5913783" cy="419346"/>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a:rPr>
              <a:t>Dr. S. Perl </a:t>
            </a:r>
            <a:r>
              <a:rPr lang="en-US" sz="2400" dirty="0" err="1">
                <a:solidFill>
                  <a:srgbClr val="125B50"/>
                </a:solidFill>
                <a:latin typeface="Agrandir Wide Thin"/>
              </a:rPr>
              <a:t>Egendorf</a:t>
            </a:r>
            <a:endParaRPr lang="en-US" sz="2400" dirty="0">
              <a:solidFill>
                <a:srgbClr val="125B50"/>
              </a:solidFill>
              <a:latin typeface="Agrandir Wide Thin"/>
            </a:endParaRPr>
          </a:p>
        </p:txBody>
      </p:sp>
      <p:sp>
        <p:nvSpPr>
          <p:cNvPr id="6" name="TextBox 6"/>
          <p:cNvSpPr txBox="1"/>
          <p:nvPr/>
        </p:nvSpPr>
        <p:spPr>
          <a:xfrm>
            <a:off x="1028700" y="7960395"/>
            <a:ext cx="2956891" cy="419346"/>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a:rPr>
              <a:t>March 13,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0992880"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Thin Bold"/>
              </a:rPr>
              <a:t>UNFIXABLE</a:t>
            </a:r>
          </a:p>
        </p:txBody>
      </p:sp>
      <p:sp>
        <p:nvSpPr>
          <p:cNvPr id="4" name="TextBox 4"/>
          <p:cNvSpPr txBox="1"/>
          <p:nvPr/>
        </p:nvSpPr>
        <p:spPr>
          <a:xfrm>
            <a:off x="1028700" y="3752679"/>
            <a:ext cx="12208527" cy="1268947"/>
          </a:xfrm>
          <a:prstGeom prst="rect">
            <a:avLst/>
          </a:prstGeom>
        </p:spPr>
        <p:txBody>
          <a:bodyPr lIns="0" tIns="0" rIns="0" bIns="0" rtlCol="0" anchor="t">
            <a:spAutoFit/>
          </a:bodyPr>
          <a:lstStyle/>
          <a:p>
            <a:pPr algn="just">
              <a:lnSpc>
                <a:spcPts val="4791"/>
              </a:lnSpc>
            </a:pPr>
            <a:r>
              <a:rPr lang="en-US" sz="3194" dirty="0">
                <a:solidFill>
                  <a:srgbClr val="125B50"/>
                </a:solidFill>
                <a:latin typeface="Agrandir Wide Thin Bold"/>
              </a:rPr>
              <a:t>Since colonialism and capitalism work hand in hand ... people in power would not want to fix or change this. </a:t>
            </a:r>
          </a:p>
        </p:txBody>
      </p:sp>
      <p:pic>
        <p:nvPicPr>
          <p:cNvPr id="6" name="Picture 6"/>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8" name="TextBox 8"/>
          <p:cNvSpPr txBox="1"/>
          <p:nvPr/>
        </p:nvSpPr>
        <p:spPr>
          <a:xfrm>
            <a:off x="1028700" y="7018066"/>
            <a:ext cx="12208527" cy="1869022"/>
          </a:xfrm>
          <a:prstGeom prst="rect">
            <a:avLst/>
          </a:prstGeom>
        </p:spPr>
        <p:txBody>
          <a:bodyPr lIns="0" tIns="0" rIns="0" bIns="0" rtlCol="0" anchor="t">
            <a:spAutoFit/>
          </a:bodyPr>
          <a:lstStyle/>
          <a:p>
            <a:pPr algn="just">
              <a:lnSpc>
                <a:spcPts val="4791"/>
              </a:lnSpc>
            </a:pPr>
            <a:r>
              <a:rPr lang="en-US" sz="3194" dirty="0">
                <a:solidFill>
                  <a:srgbClr val="125B50"/>
                </a:solidFill>
                <a:latin typeface="Agrandir Wide Thin Bold"/>
              </a:rPr>
              <a:t>Pollution is something that we might never get rid of. We can try to reduce pollution but not completely get rid of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0992880"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Thin Bold"/>
              </a:rPr>
              <a:t>FIXABLE?</a:t>
            </a:r>
          </a:p>
        </p:txBody>
      </p:sp>
      <p:sp>
        <p:nvSpPr>
          <p:cNvPr id="4" name="TextBox 4"/>
          <p:cNvSpPr txBox="1"/>
          <p:nvPr/>
        </p:nvSpPr>
        <p:spPr>
          <a:xfrm>
            <a:off x="1028700" y="3415397"/>
            <a:ext cx="13771845" cy="3294280"/>
          </a:xfrm>
          <a:prstGeom prst="rect">
            <a:avLst/>
          </a:prstGeom>
        </p:spPr>
        <p:txBody>
          <a:bodyPr lIns="0" tIns="0" rIns="0" bIns="0" rtlCol="0" anchor="t">
            <a:spAutoFit/>
          </a:bodyPr>
          <a:lstStyle/>
          <a:p>
            <a:pPr algn="just">
              <a:lnSpc>
                <a:spcPts val="4314"/>
              </a:lnSpc>
            </a:pPr>
            <a:r>
              <a:rPr lang="en-US" sz="2876" dirty="0">
                <a:solidFill>
                  <a:srgbClr val="125B50"/>
                </a:solidFill>
                <a:latin typeface="Agrandir Wide Thin Bold"/>
              </a:rPr>
              <a:t>Working to heal the environment (without damaging the communities or taking up the land from the populations that live there) is also working to take back our human rights and fight for what colonizers, imperialists, and capitalists have not only taken from Indigenous people, but the world. Working to heal our environment is a direct way to combat imperialism! </a:t>
            </a:r>
          </a:p>
        </p:txBody>
      </p:sp>
      <p:sp>
        <p:nvSpPr>
          <p:cNvPr id="5" name="TextBox 5"/>
          <p:cNvSpPr txBox="1"/>
          <p:nvPr/>
        </p:nvSpPr>
        <p:spPr>
          <a:xfrm>
            <a:off x="14262574" y="9134475"/>
            <a:ext cx="3167364" cy="1320165"/>
          </a:xfrm>
          <a:prstGeom prst="rect">
            <a:avLst/>
          </a:prstGeom>
        </p:spPr>
        <p:txBody>
          <a:bodyPr lIns="0" tIns="0" rIns="0" bIns="0" rtlCol="0" anchor="t">
            <a:spAutoFit/>
          </a:bodyPr>
          <a:lstStyle/>
          <a:p>
            <a:pPr algn="r">
              <a:lnSpc>
                <a:spcPts val="3359"/>
              </a:lnSpc>
            </a:pPr>
            <a:endParaRPr lang="en-US" sz="2400" dirty="0">
              <a:solidFill>
                <a:srgbClr val="125B50"/>
              </a:solidFill>
              <a:latin typeface="Agrandir Wide Thin"/>
            </a:endParaRPr>
          </a:p>
          <a:p>
            <a:pPr algn="r">
              <a:lnSpc>
                <a:spcPts val="3359"/>
              </a:lnSpc>
            </a:pPr>
            <a:endParaRPr lang="en-US" sz="2400" dirty="0">
              <a:solidFill>
                <a:srgbClr val="125B50"/>
              </a:solidFill>
              <a:latin typeface="Agrandir Wide Thin"/>
            </a:endParaRPr>
          </a:p>
          <a:p>
            <a:pPr algn="r">
              <a:lnSpc>
                <a:spcPts val="3359"/>
              </a:lnSpc>
            </a:pPr>
            <a:endParaRPr lang="en-US" sz="2400" dirty="0">
              <a:solidFill>
                <a:srgbClr val="125B50"/>
              </a:solidFill>
              <a:latin typeface="Agrandir Wide Thin"/>
            </a:endParaRPr>
          </a:p>
        </p:txBody>
      </p:sp>
      <p:pic>
        <p:nvPicPr>
          <p:cNvPr id="6" name="Picture 6"/>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8" name="TextBox 8"/>
          <p:cNvSpPr txBox="1"/>
          <p:nvPr/>
        </p:nvSpPr>
        <p:spPr>
          <a:xfrm>
            <a:off x="1028700" y="7961041"/>
            <a:ext cx="12208527" cy="1268947"/>
          </a:xfrm>
          <a:prstGeom prst="rect">
            <a:avLst/>
          </a:prstGeom>
        </p:spPr>
        <p:txBody>
          <a:bodyPr lIns="0" tIns="0" rIns="0" bIns="0" rtlCol="0" anchor="t">
            <a:spAutoFit/>
          </a:bodyPr>
          <a:lstStyle/>
          <a:p>
            <a:pPr algn="just">
              <a:lnSpc>
                <a:spcPts val="4791"/>
              </a:lnSpc>
            </a:pPr>
            <a:r>
              <a:rPr lang="en-US" sz="3194" dirty="0">
                <a:solidFill>
                  <a:srgbClr val="125B50"/>
                </a:solidFill>
                <a:latin typeface="Agrandir Wide Thin Bold"/>
              </a:rPr>
              <a:t>Should there be an activist component like anti-colonialism in environmental research?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866438" y="3289682"/>
            <a:ext cx="15240951" cy="5097486"/>
          </a:xfrm>
          <a:prstGeom prst="rect">
            <a:avLst/>
          </a:prstGeom>
        </p:spPr>
        <p:txBody>
          <a:bodyPr lIns="0" tIns="0" rIns="0" bIns="0" rtlCol="0" anchor="t">
            <a:spAutoFit/>
          </a:bodyPr>
          <a:lstStyle/>
          <a:p>
            <a:pPr algn="just">
              <a:lnSpc>
                <a:spcPts val="4996"/>
              </a:lnSpc>
            </a:pPr>
            <a:endParaRPr lang="en-US" sz="3331" dirty="0">
              <a:solidFill>
                <a:srgbClr val="125B50"/>
              </a:solidFill>
              <a:latin typeface="Agrandir Wide Thin"/>
            </a:endParaRPr>
          </a:p>
          <a:p>
            <a:pPr marL="719234" lvl="1" indent="-359617" algn="just">
              <a:lnSpc>
                <a:spcPts val="4996"/>
              </a:lnSpc>
              <a:buFont typeface="Arial"/>
              <a:buChar char="•"/>
            </a:pPr>
            <a:r>
              <a:rPr lang="en-US" sz="3331" dirty="0">
                <a:solidFill>
                  <a:srgbClr val="125B50"/>
                </a:solidFill>
                <a:latin typeface="Agrandir Wide Thin Bold"/>
              </a:rPr>
              <a:t>“There are questions that should precede that question: </a:t>
            </a:r>
          </a:p>
          <a:p>
            <a:pPr marL="1438468" lvl="2" indent="-479489" algn="just">
              <a:lnSpc>
                <a:spcPts val="4996"/>
              </a:lnSpc>
              <a:buFont typeface="Arial"/>
              <a:buChar char="⚬"/>
            </a:pPr>
            <a:r>
              <a:rPr lang="en-US" sz="3331" dirty="0">
                <a:solidFill>
                  <a:srgbClr val="125B50"/>
                </a:solidFill>
                <a:latin typeface="Agrandir Wide Thin Bold"/>
              </a:rPr>
              <a:t>What do you mean by pollutant? </a:t>
            </a:r>
          </a:p>
          <a:p>
            <a:pPr marL="1438468" lvl="2" indent="-479489" algn="just">
              <a:lnSpc>
                <a:spcPts val="4996"/>
              </a:lnSpc>
              <a:buFont typeface="Arial"/>
              <a:buChar char="⚬"/>
            </a:pPr>
            <a:r>
              <a:rPr lang="en-US" sz="3331" dirty="0">
                <a:solidFill>
                  <a:srgbClr val="125B50"/>
                </a:solidFill>
                <a:latin typeface="Agrandir Wide Thin Bold"/>
              </a:rPr>
              <a:t>How did pollutants come to make sense in the first place? </a:t>
            </a:r>
          </a:p>
          <a:p>
            <a:pPr marL="1438468" lvl="2" indent="-479489" algn="just">
              <a:lnSpc>
                <a:spcPts val="4996"/>
              </a:lnSpc>
              <a:buFont typeface="Arial"/>
              <a:buChar char="⚬"/>
            </a:pPr>
            <a:r>
              <a:rPr lang="en-US" sz="3331" dirty="0">
                <a:solidFill>
                  <a:srgbClr val="125B50"/>
                </a:solidFill>
                <a:latin typeface="Agrandir Wide Thin Bold"/>
              </a:rPr>
              <a:t>It turns out that the concept of environmental pollution as we understand it today is also new.”</a:t>
            </a:r>
          </a:p>
          <a:p>
            <a:pPr algn="just">
              <a:lnSpc>
                <a:spcPts val="4996"/>
              </a:lnSpc>
            </a:pPr>
            <a:endParaRPr lang="en-US" sz="3331" dirty="0">
              <a:solidFill>
                <a:srgbClr val="125B50"/>
              </a:solidFill>
              <a:latin typeface="Agrandir Wide Thin Bold"/>
            </a:endParaRPr>
          </a:p>
          <a:p>
            <a:pPr algn="just">
              <a:lnSpc>
                <a:spcPts val="4996"/>
              </a:lnSpc>
            </a:pPr>
            <a:endParaRPr lang="en-US" sz="3331" dirty="0">
              <a:solidFill>
                <a:srgbClr val="125B50"/>
              </a:solidFill>
              <a:latin typeface="Agrandir Wide Thin Bold"/>
            </a:endParaRPr>
          </a:p>
        </p:txBody>
      </p:sp>
      <p:pic>
        <p:nvPicPr>
          <p:cNvPr id="4" name="Picture 4"/>
          <p:cNvPicPr>
            <a:picLocks noChangeAspect="1"/>
          </p:cNvPicPr>
          <p:nvPr/>
        </p:nvPicPr>
        <p:blipFill>
          <a:blip r:embed="rId2"/>
          <a:srcRect t="16677" b="57713"/>
          <a:stretch>
            <a:fillRect/>
          </a:stretch>
        </p:blipFill>
        <p:spPr>
          <a:xfrm>
            <a:off x="0" y="0"/>
            <a:ext cx="18288000" cy="3120284"/>
          </a:xfrm>
          <a:prstGeom prst="rect">
            <a:avLst/>
          </a:prstGeom>
        </p:spPr>
      </p:pic>
      <p:sp>
        <p:nvSpPr>
          <p:cNvPr id="5" name="TextBox 5"/>
          <p:cNvSpPr txBox="1"/>
          <p:nvPr/>
        </p:nvSpPr>
        <p:spPr>
          <a:xfrm>
            <a:off x="1190962" y="809625"/>
            <a:ext cx="14484656"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“HOW DID PLASTICS BECOME SUCH A UBIQUITOUS POLLUTANT?”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3109390" y="1303628"/>
            <a:ext cx="14149910" cy="264033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THE STREETER-PHELPS EQUATION, ASSIMILATIVE CAPACITY, </a:t>
            </a:r>
          </a:p>
          <a:p>
            <a:pPr>
              <a:lnSpc>
                <a:spcPts val="6719"/>
              </a:lnSpc>
            </a:pPr>
            <a:r>
              <a:rPr lang="en-US" sz="4800">
                <a:solidFill>
                  <a:srgbClr val="125B50"/>
                </a:solidFill>
                <a:latin typeface="Agrandir Wide Medium"/>
              </a:rPr>
              <a:t>THE THRESHOLD THEORY OF POLLUTION</a:t>
            </a:r>
          </a:p>
        </p:txBody>
      </p:sp>
      <p:sp>
        <p:nvSpPr>
          <p:cNvPr id="4" name="TextBox 4"/>
          <p:cNvSpPr txBox="1"/>
          <p:nvPr/>
        </p:nvSpPr>
        <p:spPr>
          <a:xfrm>
            <a:off x="3109390" y="4199717"/>
            <a:ext cx="14149910" cy="5055230"/>
          </a:xfrm>
          <a:prstGeom prst="rect">
            <a:avLst/>
          </a:prstGeom>
        </p:spPr>
        <p:txBody>
          <a:bodyPr lIns="0" tIns="0" rIns="0" bIns="0" rtlCol="0" anchor="t">
            <a:spAutoFit/>
          </a:bodyPr>
          <a:lstStyle/>
          <a:p>
            <a:pPr marL="518160" lvl="1" indent="-259080" algn="just">
              <a:lnSpc>
                <a:spcPts val="3600"/>
              </a:lnSpc>
              <a:buFont typeface="Arial"/>
              <a:buChar char="•"/>
            </a:pPr>
            <a:r>
              <a:rPr lang="en-US" sz="2400" dirty="0">
                <a:solidFill>
                  <a:srgbClr val="125B50"/>
                </a:solidFill>
                <a:latin typeface="Agrandir Wide Thin Bold"/>
              </a:rPr>
              <a:t>Idea that “a moment existed when water could not purify itself and that moment could be measured, predicted, and properly called pollution.”</a:t>
            </a:r>
          </a:p>
          <a:p>
            <a:pPr marL="518160" lvl="1" indent="-259080" algn="just">
              <a:lnSpc>
                <a:spcPts val="3600"/>
              </a:lnSpc>
              <a:buFont typeface="Arial"/>
              <a:buChar char="•"/>
            </a:pPr>
            <a:r>
              <a:rPr lang="en-US" sz="2400" dirty="0">
                <a:solidFill>
                  <a:srgbClr val="125B50"/>
                </a:solidFill>
                <a:latin typeface="Agrandir Wide Thin Bold"/>
              </a:rPr>
              <a:t>“Self-purification became known as assimilative capacity...</a:t>
            </a:r>
          </a:p>
          <a:p>
            <a:pPr marL="1036320" lvl="2" indent="-345440" algn="just">
              <a:lnSpc>
                <a:spcPts val="3600"/>
              </a:lnSpc>
              <a:buFont typeface="Arial"/>
              <a:buChar char="⚬"/>
            </a:pPr>
            <a:r>
              <a:rPr lang="en-US" sz="2400" dirty="0">
                <a:solidFill>
                  <a:srgbClr val="125B50"/>
                </a:solidFill>
                <a:latin typeface="Agrandir Wide Thin Bold"/>
              </a:rPr>
              <a:t>“the amount of waste material that may be discharged into a receiving water without causing deleterious ecological effects.”</a:t>
            </a:r>
          </a:p>
          <a:p>
            <a:pPr marL="518160" lvl="1" indent="-259080" algn="just">
              <a:lnSpc>
                <a:spcPts val="3600"/>
              </a:lnSpc>
              <a:buFont typeface="Arial"/>
              <a:buChar char="•"/>
            </a:pPr>
            <a:r>
              <a:rPr lang="en-US" sz="2400" dirty="0">
                <a:solidFill>
                  <a:srgbClr val="125B50"/>
                </a:solidFill>
                <a:latin typeface="Agrandir Wide Thin Bold"/>
              </a:rPr>
              <a:t>Since the 1930’s, environmental regulations in most of the world have been based on the idea of assimilative capacity:</a:t>
            </a:r>
          </a:p>
          <a:p>
            <a:pPr marL="1036320" lvl="2" indent="-345440" algn="just">
              <a:lnSpc>
                <a:spcPts val="3600"/>
              </a:lnSpc>
              <a:buFont typeface="Arial"/>
              <a:buChar char="⚬"/>
            </a:pPr>
            <a:r>
              <a:rPr lang="en-US" sz="2400" dirty="0">
                <a:solidFill>
                  <a:srgbClr val="125B50"/>
                </a:solidFill>
                <a:latin typeface="Agrandir Wide Thin Bold"/>
              </a:rPr>
              <a:t>Assimilative capacity means that “a body — water, human, or otherwise — can handle a certain amount of contaminant before scientifically detectable harm occurs.”</a:t>
            </a:r>
          </a:p>
          <a:p>
            <a:pPr marL="1036320" lvl="2" indent="-345440" algn="just">
              <a:lnSpc>
                <a:spcPts val="3600"/>
              </a:lnSpc>
              <a:buFont typeface="Arial"/>
              <a:buChar char="⚬"/>
            </a:pPr>
            <a:r>
              <a:rPr lang="en-US" sz="2400" dirty="0" err="1">
                <a:solidFill>
                  <a:srgbClr val="125B50"/>
                </a:solidFill>
                <a:latin typeface="Agrandir Wide Thin Bold"/>
              </a:rPr>
              <a:t>Liboiron</a:t>
            </a:r>
            <a:r>
              <a:rPr lang="en-US" sz="2400" dirty="0">
                <a:solidFill>
                  <a:srgbClr val="125B50"/>
                </a:solidFill>
                <a:latin typeface="Agrandir Wide Thin Bold"/>
              </a:rPr>
              <a:t> calls this “the threshold theory of pollution.”</a:t>
            </a:r>
          </a:p>
        </p:txBody>
      </p:sp>
      <p:pic>
        <p:nvPicPr>
          <p:cNvPr id="5" name="Picture 5"/>
          <p:cNvPicPr>
            <a:picLocks noChangeAspect="1"/>
          </p:cNvPicPr>
          <p:nvPr/>
        </p:nvPicPr>
        <p:blipFill>
          <a:blip r:embed="rId2"/>
          <a:srcRect l="70723" t="9563" r="11370" b="4847"/>
          <a:stretch>
            <a:fillRect/>
          </a:stretch>
        </p:blipFill>
        <p:spPr>
          <a:xfrm>
            <a:off x="0" y="1522703"/>
            <a:ext cx="2273981" cy="724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1491861" y="3387317"/>
            <a:ext cx="15767439" cy="6269399"/>
          </a:xfrm>
          <a:prstGeom prst="rect">
            <a:avLst/>
          </a:prstGeom>
        </p:spPr>
        <p:txBody>
          <a:bodyPr lIns="0" tIns="0" rIns="0" bIns="0" rtlCol="0" anchor="t">
            <a:spAutoFit/>
          </a:bodyPr>
          <a:lstStyle/>
          <a:p>
            <a:pPr marL="592257" lvl="1" indent="-296129">
              <a:lnSpc>
                <a:spcPts val="4114"/>
              </a:lnSpc>
              <a:buFont typeface="Arial"/>
              <a:buChar char="•"/>
            </a:pPr>
            <a:r>
              <a:rPr lang="en-US" sz="2743" dirty="0">
                <a:solidFill>
                  <a:srgbClr val="125B50"/>
                </a:solidFill>
                <a:latin typeface="Agrandir Wide Thin Italics"/>
              </a:rPr>
              <a:t>"As I pull little pieces of burned plastic out of a dovekie gizzard in my marine science lab, the Civic Laboratory for Environmental Action Research (CLEAR), the threshold theory of pollution and the future of plastics as waste look like bad relations.” </a:t>
            </a:r>
          </a:p>
          <a:p>
            <a:pPr>
              <a:lnSpc>
                <a:spcPts val="4114"/>
              </a:lnSpc>
            </a:pPr>
            <a:endParaRPr lang="en-US" sz="2743" dirty="0">
              <a:solidFill>
                <a:srgbClr val="125B50"/>
              </a:solidFill>
              <a:latin typeface="Agrandir Wide Thin Italics"/>
            </a:endParaRPr>
          </a:p>
          <a:p>
            <a:pPr marL="592257" lvl="1" indent="-296129" algn="just">
              <a:lnSpc>
                <a:spcPts val="4114"/>
              </a:lnSpc>
              <a:buFont typeface="Arial"/>
              <a:buChar char="•"/>
            </a:pPr>
            <a:r>
              <a:rPr lang="en-US" sz="2743" dirty="0">
                <a:solidFill>
                  <a:srgbClr val="125B50"/>
                </a:solidFill>
                <a:latin typeface="Agrandir Wide Thin Italics"/>
              </a:rPr>
              <a:t>“I mean the bad relations of a scientific theory that allows some amount of pollution to occur and its accompanying entitlement to Land to assimilate that pollution. I mean colonialism.”</a:t>
            </a:r>
          </a:p>
          <a:p>
            <a:pPr algn="just">
              <a:lnSpc>
                <a:spcPts val="4114"/>
              </a:lnSpc>
            </a:pPr>
            <a:endParaRPr lang="en-US" sz="2743" dirty="0">
              <a:solidFill>
                <a:srgbClr val="125B50"/>
              </a:solidFill>
              <a:latin typeface="Agrandir Wide Thin Italics"/>
            </a:endParaRPr>
          </a:p>
          <a:p>
            <a:pPr marL="592257" lvl="1" indent="-296129" algn="just">
              <a:lnSpc>
                <a:spcPts val="4114"/>
              </a:lnSpc>
              <a:buFont typeface="Arial"/>
              <a:buChar char="•"/>
            </a:pPr>
            <a:r>
              <a:rPr lang="en-US" sz="2743" dirty="0">
                <a:solidFill>
                  <a:srgbClr val="125B50"/>
                </a:solidFill>
                <a:latin typeface="Agrandir Wide Thin Italics"/>
              </a:rPr>
              <a:t>“The structures that allow plastics’ global distribution and full integration</a:t>
            </a:r>
            <a:r>
              <a:rPr lang="en-US" sz="2743" dirty="0">
                <a:solidFill>
                  <a:srgbClr val="125B50"/>
                </a:solidFill>
                <a:latin typeface="Agrandir Wide Thin"/>
              </a:rPr>
              <a:t> </a:t>
            </a:r>
            <a:r>
              <a:rPr lang="en-US" sz="2743" dirty="0">
                <a:solidFill>
                  <a:srgbClr val="125B50"/>
                </a:solidFill>
                <a:latin typeface="Agrandir Wide Thin Italics"/>
              </a:rPr>
              <a:t>into ecosystems and everyday human lives are based on colonial land relations, </a:t>
            </a:r>
            <a:r>
              <a:rPr lang="en-US" sz="2743" dirty="0">
                <a:solidFill>
                  <a:srgbClr val="125B50"/>
                </a:solidFill>
                <a:latin typeface="Agrandir Wide Thin Bold Italics"/>
              </a:rPr>
              <a:t>the assumed access by settler and colonial projects to Indigenous lands for settler and colonial goals</a:t>
            </a:r>
            <a:r>
              <a:rPr lang="en-US" sz="2743" dirty="0">
                <a:solidFill>
                  <a:srgbClr val="125B50"/>
                </a:solidFill>
                <a:latin typeface="Agrandir Wide Thin Italics"/>
              </a:rPr>
              <a:t>.” </a:t>
            </a:r>
          </a:p>
        </p:txBody>
      </p:sp>
      <p:pic>
        <p:nvPicPr>
          <p:cNvPr id="4" name="Picture 4"/>
          <p:cNvPicPr>
            <a:picLocks noChangeAspect="1"/>
          </p:cNvPicPr>
          <p:nvPr/>
        </p:nvPicPr>
        <p:blipFill>
          <a:blip r:embed="rId2"/>
          <a:srcRect t="16677" b="57713"/>
          <a:stretch>
            <a:fillRect/>
          </a:stretch>
        </p:blipFill>
        <p:spPr>
          <a:xfrm>
            <a:off x="0" y="0"/>
            <a:ext cx="18288000" cy="3120284"/>
          </a:xfrm>
          <a:prstGeom prst="rect">
            <a:avLst/>
          </a:prstGeom>
        </p:spPr>
      </p:pic>
      <p:sp>
        <p:nvSpPr>
          <p:cNvPr id="5" name="TextBox 5"/>
          <p:cNvSpPr txBox="1"/>
          <p:nvPr/>
        </p:nvSpPr>
        <p:spPr>
          <a:xfrm>
            <a:off x="1190962" y="809625"/>
            <a:ext cx="14484656"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COLONIAL LAND 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5224892" y="904875"/>
            <a:ext cx="4545344" cy="4819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Historical / Monolithic</a:t>
            </a:r>
          </a:p>
        </p:txBody>
      </p:sp>
      <p:sp>
        <p:nvSpPr>
          <p:cNvPr id="3" name="TextBox 3"/>
          <p:cNvSpPr txBox="1"/>
          <p:nvPr/>
        </p:nvSpPr>
        <p:spPr>
          <a:xfrm>
            <a:off x="5304160" y="1533019"/>
            <a:ext cx="5229698" cy="3537628"/>
          </a:xfrm>
          <a:prstGeom prst="rect">
            <a:avLst/>
          </a:prstGeom>
        </p:spPr>
        <p:txBody>
          <a:bodyPr lIns="0" tIns="0" rIns="0" bIns="0" rtlCol="0" anchor="t">
            <a:spAutoFit/>
          </a:bodyPr>
          <a:lstStyle/>
          <a:p>
            <a:pPr algn="just">
              <a:lnSpc>
                <a:spcPts val="3063"/>
              </a:lnSpc>
            </a:pPr>
            <a:r>
              <a:rPr lang="en-US" sz="2042" dirty="0">
                <a:solidFill>
                  <a:srgbClr val="125B50"/>
                </a:solidFill>
                <a:latin typeface="Agrandir Wide Thin"/>
              </a:rPr>
              <a:t>"I find that many people understand colonialism as a monolithic structure with roots exclusively in historical bad action, rather than as </a:t>
            </a:r>
            <a:r>
              <a:rPr lang="en-US" sz="2042" dirty="0">
                <a:solidFill>
                  <a:srgbClr val="125B50"/>
                </a:solidFill>
                <a:latin typeface="Agrandir Wide Thin Bold"/>
              </a:rPr>
              <a:t>a set of contemporary and evolving land relations that can be maintained by good intentions and even good deeds. "</a:t>
            </a:r>
          </a:p>
          <a:p>
            <a:pPr>
              <a:lnSpc>
                <a:spcPts val="3063"/>
              </a:lnSpc>
            </a:pPr>
            <a:endParaRPr lang="en-US" sz="2042" dirty="0">
              <a:solidFill>
                <a:srgbClr val="125B50"/>
              </a:solidFill>
              <a:latin typeface="Agrandir Wide Thin Bold"/>
            </a:endParaRPr>
          </a:p>
        </p:txBody>
      </p:sp>
      <p:sp>
        <p:nvSpPr>
          <p:cNvPr id="4" name="TextBox 4"/>
          <p:cNvSpPr txBox="1"/>
          <p:nvPr/>
        </p:nvSpPr>
        <p:spPr>
          <a:xfrm>
            <a:off x="11650130" y="904875"/>
            <a:ext cx="3545891" cy="4819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Example: Recycling</a:t>
            </a:r>
          </a:p>
        </p:txBody>
      </p:sp>
      <p:sp>
        <p:nvSpPr>
          <p:cNvPr id="5" name="TextBox 5"/>
          <p:cNvSpPr txBox="1"/>
          <p:nvPr/>
        </p:nvSpPr>
        <p:spPr>
          <a:xfrm>
            <a:off x="11650130" y="1905591"/>
            <a:ext cx="5609170" cy="23469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a:rPr>
              <a:t>"The call for more recycling, for example, still assumes access to Indigenous Land for recycling </a:t>
            </a:r>
            <a:r>
              <a:rPr lang="en-US" sz="2400" dirty="0" err="1">
                <a:solidFill>
                  <a:srgbClr val="125B50"/>
                </a:solidFill>
                <a:latin typeface="Agrandir Wide Thin"/>
              </a:rPr>
              <a:t>centres</a:t>
            </a:r>
            <a:r>
              <a:rPr lang="en-US" sz="2400" dirty="0">
                <a:solidFill>
                  <a:srgbClr val="125B50"/>
                </a:solidFill>
                <a:latin typeface="Agrandir Wide Thin"/>
              </a:rPr>
              <a:t> and their pollution." </a:t>
            </a:r>
          </a:p>
          <a:p>
            <a:pPr algn="just">
              <a:lnSpc>
                <a:spcPts val="3600"/>
              </a:lnSpc>
            </a:pPr>
            <a:endParaRPr lang="en-US" sz="2400" dirty="0">
              <a:solidFill>
                <a:srgbClr val="125B50"/>
              </a:solidFill>
              <a:latin typeface="Agrandir Wide Thin"/>
            </a:endParaRPr>
          </a:p>
        </p:txBody>
      </p:sp>
      <p:sp>
        <p:nvSpPr>
          <p:cNvPr id="6" name="TextBox 6"/>
          <p:cNvSpPr txBox="1"/>
          <p:nvPr/>
        </p:nvSpPr>
        <p:spPr>
          <a:xfrm>
            <a:off x="5224892" y="5308772"/>
            <a:ext cx="4886620" cy="4819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Nuanced Understanding</a:t>
            </a:r>
          </a:p>
        </p:txBody>
      </p:sp>
      <p:sp>
        <p:nvSpPr>
          <p:cNvPr id="7" name="TextBox 7"/>
          <p:cNvSpPr txBox="1"/>
          <p:nvPr/>
        </p:nvSpPr>
        <p:spPr>
          <a:xfrm>
            <a:off x="11650130" y="6005443"/>
            <a:ext cx="5867979" cy="3903668"/>
          </a:xfrm>
          <a:prstGeom prst="rect">
            <a:avLst/>
          </a:prstGeom>
        </p:spPr>
        <p:txBody>
          <a:bodyPr lIns="0" tIns="0" rIns="0" bIns="0" rtlCol="0" anchor="t">
            <a:spAutoFit/>
          </a:bodyPr>
          <a:lstStyle/>
          <a:p>
            <a:pPr>
              <a:lnSpc>
                <a:spcPts val="3437"/>
              </a:lnSpc>
            </a:pPr>
            <a:r>
              <a:rPr lang="en-US" sz="2291" dirty="0">
                <a:solidFill>
                  <a:srgbClr val="125B50"/>
                </a:solidFill>
                <a:latin typeface="Agrandir Wide Thin"/>
              </a:rPr>
              <a:t>"Citing the knowledges of Black, Indigenous, </a:t>
            </a:r>
            <a:r>
              <a:rPr lang="en-US" sz="2291" dirty="0" err="1">
                <a:solidFill>
                  <a:srgbClr val="125B50"/>
                </a:solidFill>
                <a:latin typeface="Agrandir Wide Thin"/>
              </a:rPr>
              <a:t>poc</a:t>
            </a:r>
            <a:r>
              <a:rPr lang="en-US" sz="2291" dirty="0">
                <a:solidFill>
                  <a:srgbClr val="125B50"/>
                </a:solidFill>
                <a:latin typeface="Agrandir Wide Thin"/>
              </a:rPr>
              <a:t>, women, </a:t>
            </a:r>
            <a:r>
              <a:rPr lang="en-US" sz="2291" dirty="0" err="1">
                <a:solidFill>
                  <a:srgbClr val="125B50"/>
                </a:solidFill>
                <a:latin typeface="Agrandir Wide Thin"/>
              </a:rPr>
              <a:t>lgbtqai</a:t>
            </a:r>
            <a:r>
              <a:rPr lang="en-US" sz="2291" dirty="0">
                <a:solidFill>
                  <a:srgbClr val="125B50"/>
                </a:solidFill>
                <a:latin typeface="Agrandir Wide Thin"/>
              </a:rPr>
              <a:t>+, two-spirit, and young thinkers is </a:t>
            </a:r>
            <a:r>
              <a:rPr lang="en-US" sz="2291" dirty="0">
                <a:solidFill>
                  <a:srgbClr val="125B50"/>
                </a:solidFill>
                <a:latin typeface="Agrandir Wide Thin Bold"/>
              </a:rPr>
              <a:t>one small part of an anticolonial methodology </a:t>
            </a:r>
            <a:r>
              <a:rPr lang="en-US" sz="2291" dirty="0">
                <a:solidFill>
                  <a:srgbClr val="125B50"/>
                </a:solidFill>
                <a:latin typeface="Agrandir Wide Thin"/>
              </a:rPr>
              <a:t>that refuses to reproduce the myth that knowledge, and particularly science, is the domain of pale, male, and stale gatekeepers."</a:t>
            </a:r>
          </a:p>
          <a:p>
            <a:pPr algn="just">
              <a:lnSpc>
                <a:spcPts val="3437"/>
              </a:lnSpc>
            </a:pPr>
            <a:endParaRPr lang="en-US" sz="2291" dirty="0">
              <a:solidFill>
                <a:srgbClr val="125B50"/>
              </a:solidFill>
              <a:latin typeface="Agrandir Wide Thin"/>
            </a:endParaRPr>
          </a:p>
        </p:txBody>
      </p:sp>
      <p:sp>
        <p:nvSpPr>
          <p:cNvPr id="8" name="TextBox 8"/>
          <p:cNvSpPr txBox="1"/>
          <p:nvPr/>
        </p:nvSpPr>
        <p:spPr>
          <a:xfrm>
            <a:off x="297393" y="4215920"/>
            <a:ext cx="4408724" cy="1790046"/>
          </a:xfrm>
          <a:prstGeom prst="rect">
            <a:avLst/>
          </a:prstGeom>
        </p:spPr>
        <p:txBody>
          <a:bodyPr lIns="0" tIns="0" rIns="0" bIns="0" rtlCol="0" anchor="t">
            <a:spAutoFit/>
          </a:bodyPr>
          <a:lstStyle/>
          <a:p>
            <a:pPr>
              <a:lnSpc>
                <a:spcPts val="4545"/>
              </a:lnSpc>
            </a:pPr>
            <a:r>
              <a:rPr lang="en-US" sz="3246">
                <a:solidFill>
                  <a:srgbClr val="125B50"/>
                </a:solidFill>
                <a:latin typeface="Agrandir Wide Medium"/>
              </a:rPr>
              <a:t>NUANCED UNDERSTANDING</a:t>
            </a:r>
          </a:p>
          <a:p>
            <a:pPr>
              <a:lnSpc>
                <a:spcPts val="4545"/>
              </a:lnSpc>
            </a:pPr>
            <a:r>
              <a:rPr lang="en-US" sz="3246">
                <a:solidFill>
                  <a:srgbClr val="125B50"/>
                </a:solidFill>
                <a:latin typeface="Agrandir Wide Medium"/>
              </a:rPr>
              <a:t>OF COLONIALISM</a:t>
            </a:r>
          </a:p>
        </p:txBody>
      </p:sp>
      <p:sp>
        <p:nvSpPr>
          <p:cNvPr id="10" name="TextBox 10"/>
          <p:cNvSpPr txBox="1"/>
          <p:nvPr/>
        </p:nvSpPr>
        <p:spPr>
          <a:xfrm>
            <a:off x="11650130" y="5308772"/>
            <a:ext cx="4959751" cy="4819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Example: Methods, Citations</a:t>
            </a:r>
          </a:p>
        </p:txBody>
      </p:sp>
      <p:sp>
        <p:nvSpPr>
          <p:cNvPr id="11" name="TextBox 11"/>
          <p:cNvSpPr txBox="1"/>
          <p:nvPr/>
        </p:nvSpPr>
        <p:spPr>
          <a:xfrm>
            <a:off x="5224892" y="6000287"/>
            <a:ext cx="5609170" cy="41757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a:rPr>
              <a:t>"Other people have nuanced understandings of colonialism and </a:t>
            </a:r>
            <a:r>
              <a:rPr lang="en-US" sz="2400" dirty="0">
                <a:solidFill>
                  <a:srgbClr val="125B50"/>
                </a:solidFill>
                <a:latin typeface="Agrandir Wide Thin Bold"/>
              </a:rPr>
              <a:t>seek ways to deal with colonial structures in their everyday lives and research, </a:t>
            </a:r>
            <a:r>
              <a:rPr lang="en-US" sz="2400" dirty="0">
                <a:solidFill>
                  <a:srgbClr val="125B50"/>
                </a:solidFill>
                <a:latin typeface="Agrandir Wide Thin"/>
              </a:rPr>
              <a:t>often in spaces like the academy that reproduce colonialism in uneven ways.” </a:t>
            </a:r>
          </a:p>
          <a:p>
            <a:pPr algn="just">
              <a:lnSpc>
                <a:spcPts val="3600"/>
              </a:lnSpc>
            </a:pPr>
            <a:endParaRPr lang="en-US" sz="2400" dirty="0">
              <a:solidFill>
                <a:srgbClr val="125B50"/>
              </a:solidFill>
              <a:latin typeface="Agrandir Wide Thin"/>
            </a:endParaRPr>
          </a:p>
        </p:txBody>
      </p:sp>
      <p:sp>
        <p:nvSpPr>
          <p:cNvPr id="12" name="AutoShape 12"/>
          <p:cNvSpPr/>
          <p:nvPr/>
        </p:nvSpPr>
        <p:spPr>
          <a:xfrm>
            <a:off x="5437424" y="4867275"/>
            <a:ext cx="11821876" cy="0"/>
          </a:xfrm>
          <a:prstGeom prst="line">
            <a:avLst/>
          </a:prstGeom>
          <a:ln w="9525" cap="flat">
            <a:solidFill>
              <a:srgbClr val="125B50"/>
            </a:solidFill>
            <a:prstDash val="solid"/>
            <a:headEnd type="none" w="sm" len="sm"/>
            <a:tailEnd type="none" w="sm" len="sm"/>
          </a:ln>
        </p:spPr>
      </p:sp>
      <p:sp>
        <p:nvSpPr>
          <p:cNvPr id="13" name="AutoShape 13"/>
          <p:cNvSpPr/>
          <p:nvPr/>
        </p:nvSpPr>
        <p:spPr>
          <a:xfrm rot="5400000">
            <a:off x="7277197" y="4837811"/>
            <a:ext cx="7627747" cy="0"/>
          </a:xfrm>
          <a:prstGeom prst="line">
            <a:avLst/>
          </a:prstGeom>
          <a:ln w="9525" cap="flat">
            <a:solidFill>
              <a:srgbClr val="125B50"/>
            </a:solidFill>
            <a:prstDash val="solid"/>
            <a:headEnd type="none" w="sm" len="sm"/>
            <a:tailEnd type="none" w="sm" len="sm"/>
          </a:ln>
        </p:spPr>
      </p:sp>
      <p:pic>
        <p:nvPicPr>
          <p:cNvPr id="14" name="Picture 14"/>
          <p:cNvPicPr>
            <a:picLocks noChangeAspect="1"/>
          </p:cNvPicPr>
          <p:nvPr/>
        </p:nvPicPr>
        <p:blipFill>
          <a:blip r:embed="rId2"/>
          <a:srcRect l="32705" t="9977" r="35161" b="82452"/>
          <a:stretch>
            <a:fillRect/>
          </a:stretch>
        </p:blipFill>
        <p:spPr>
          <a:xfrm>
            <a:off x="0" y="0"/>
            <a:ext cx="4408724" cy="691916"/>
          </a:xfrm>
          <a:prstGeom prst="rect">
            <a:avLst/>
          </a:prstGeom>
        </p:spPr>
      </p:pic>
      <p:pic>
        <p:nvPicPr>
          <p:cNvPr id="15" name="Picture 15"/>
          <p:cNvPicPr>
            <a:picLocks noChangeAspect="1"/>
          </p:cNvPicPr>
          <p:nvPr/>
        </p:nvPicPr>
        <p:blipFill>
          <a:blip r:embed="rId3"/>
          <a:srcRect l="32705" t="9681" r="35161" b="82452"/>
          <a:stretch>
            <a:fillRect/>
          </a:stretch>
        </p:blipFill>
        <p:spPr>
          <a:xfrm>
            <a:off x="0" y="9568007"/>
            <a:ext cx="4408724" cy="718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3109390" y="1303628"/>
            <a:ext cx="14149910"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PLASTICS</a:t>
            </a:r>
          </a:p>
        </p:txBody>
      </p:sp>
      <p:sp>
        <p:nvSpPr>
          <p:cNvPr id="4" name="TextBox 4"/>
          <p:cNvSpPr txBox="1"/>
          <p:nvPr/>
        </p:nvSpPr>
        <p:spPr>
          <a:xfrm>
            <a:off x="3109390" y="2372577"/>
            <a:ext cx="14149910" cy="6440225"/>
          </a:xfrm>
          <a:prstGeom prst="rect">
            <a:avLst/>
          </a:prstGeom>
        </p:spPr>
        <p:txBody>
          <a:bodyPr lIns="0" tIns="0" rIns="0" bIns="0" rtlCol="0" anchor="t">
            <a:spAutoFit/>
          </a:bodyPr>
          <a:lstStyle/>
          <a:p>
            <a:pPr marL="518160" lvl="1" indent="-259080" algn="just">
              <a:lnSpc>
                <a:spcPts val="3600"/>
              </a:lnSpc>
              <a:buFont typeface="Arial"/>
              <a:buChar char="•"/>
            </a:pPr>
            <a:r>
              <a:rPr lang="en-US" sz="2400" dirty="0">
                <a:solidFill>
                  <a:srgbClr val="125B50"/>
                </a:solidFill>
                <a:latin typeface="Agrandir Wide Thin Bold"/>
              </a:rPr>
              <a:t>"You can’t recycle them out of the way, because it means ever more will be produced, and there is no ‘away’ at any rate. </a:t>
            </a:r>
          </a:p>
          <a:p>
            <a:pPr marL="1036320" lvl="2" indent="-345440" algn="just">
              <a:lnSpc>
                <a:spcPts val="3600"/>
              </a:lnSpc>
              <a:buFont typeface="Arial"/>
              <a:buChar char="⚬"/>
            </a:pPr>
            <a:r>
              <a:rPr lang="en-US" sz="2400" dirty="0">
                <a:solidFill>
                  <a:srgbClr val="125B50"/>
                </a:solidFill>
                <a:latin typeface="Agrandir Wide Thin Bold"/>
              </a:rPr>
              <a:t>Many of the chemicals associated with plastics, called endocrine disruptors, </a:t>
            </a:r>
            <a:r>
              <a:rPr lang="en-US" sz="2400" dirty="0">
                <a:solidFill>
                  <a:srgbClr val="125B50"/>
                </a:solidFill>
                <a:latin typeface="Agrandir Wide Thin"/>
              </a:rPr>
              <a:t>defy thresholds</a:t>
            </a:r>
            <a:r>
              <a:rPr lang="en-US" sz="2400" dirty="0">
                <a:solidFill>
                  <a:srgbClr val="125B50"/>
                </a:solidFill>
                <a:latin typeface="Agrandir Wide Thin Bold"/>
              </a:rPr>
              <a:t> and exceed the adage that the ‘</a:t>
            </a:r>
            <a:r>
              <a:rPr lang="en-US" sz="2400" dirty="0">
                <a:solidFill>
                  <a:srgbClr val="125B50"/>
                </a:solidFill>
                <a:latin typeface="Agrandir Wide Thin"/>
              </a:rPr>
              <a:t>danger is in the dose</a:t>
            </a:r>
            <a:r>
              <a:rPr lang="en-US" sz="2400" dirty="0">
                <a:solidFill>
                  <a:srgbClr val="125B50"/>
                </a:solidFill>
                <a:latin typeface="Agrandir Wide Thin Bold"/>
              </a:rPr>
              <a:t>’ or the ‘</a:t>
            </a:r>
            <a:r>
              <a:rPr lang="en-US" sz="2400" dirty="0">
                <a:solidFill>
                  <a:srgbClr val="125B50"/>
                </a:solidFill>
                <a:latin typeface="Agrandir Wide Thin"/>
              </a:rPr>
              <a:t>solution to pollution is dilution</a:t>
            </a:r>
            <a:r>
              <a:rPr lang="en-US" sz="2400" dirty="0">
                <a:solidFill>
                  <a:srgbClr val="125B50"/>
                </a:solidFill>
                <a:latin typeface="Agrandir Wide Thin Bold"/>
              </a:rPr>
              <a:t>’ because they cause harm at trace quantities already present in the environment and bodies. </a:t>
            </a:r>
          </a:p>
          <a:p>
            <a:pPr marL="1036320" lvl="2" indent="-345440" algn="just">
              <a:lnSpc>
                <a:spcPts val="3600"/>
              </a:lnSpc>
              <a:buFont typeface="Arial"/>
              <a:buChar char="⚬"/>
            </a:pPr>
            <a:r>
              <a:rPr lang="en-US" sz="2400" dirty="0">
                <a:solidFill>
                  <a:srgbClr val="125B50"/>
                </a:solidFill>
                <a:latin typeface="Agrandir Wide Thin Bold"/>
              </a:rPr>
              <a:t>Plastics and their chemicals defy containment, a hallmark approach to industrial waste management, as they </a:t>
            </a:r>
            <a:r>
              <a:rPr lang="en-US" sz="2400" u="sng" dirty="0">
                <a:solidFill>
                  <a:srgbClr val="125B50"/>
                </a:solidFill>
                <a:latin typeface="Agrandir Wide Thin"/>
              </a:rPr>
              <a:t>blow, flow, and off-gas</a:t>
            </a:r>
            <a:r>
              <a:rPr lang="en-US" sz="2400" dirty="0">
                <a:solidFill>
                  <a:srgbClr val="125B50"/>
                </a:solidFill>
                <a:latin typeface="Agrandir Wide Thin Bold"/>
              </a:rPr>
              <a:t> so that their pollutants are ubiquitous in every environment tested.</a:t>
            </a:r>
          </a:p>
          <a:p>
            <a:pPr marL="1036320" lvl="2" indent="-345440" algn="just">
              <a:lnSpc>
                <a:spcPts val="3600"/>
              </a:lnSpc>
              <a:buFont typeface="Arial"/>
              <a:buChar char="⚬"/>
            </a:pPr>
            <a:r>
              <a:rPr lang="en-US" sz="2400" dirty="0">
                <a:solidFill>
                  <a:srgbClr val="125B50"/>
                </a:solidFill>
                <a:latin typeface="Agrandir Wide Thin Bold"/>
              </a:rPr>
              <a:t>Last but hardly least, their long temporality means their future effects are largely unknown, making uncertain the guarantee of settler futures. </a:t>
            </a:r>
          </a:p>
          <a:p>
            <a:pPr marL="518160" lvl="1" indent="-259080" algn="just">
              <a:lnSpc>
                <a:spcPts val="3600"/>
              </a:lnSpc>
              <a:buFont typeface="Arial"/>
              <a:buChar char="•"/>
            </a:pPr>
            <a:r>
              <a:rPr lang="en-US" sz="2400" dirty="0">
                <a:solidFill>
                  <a:srgbClr val="125B50"/>
                </a:solidFill>
                <a:latin typeface="Agrandir Wide Thin"/>
              </a:rPr>
              <a:t>I thought these traits would provide pollution science and activism with the case they needed to move beyond thresholds of allowable harm, beyond disposability, and beyond the access to Land that both thresholds and ‘away’ require.</a:t>
            </a:r>
            <a:r>
              <a:rPr lang="en-US" sz="2400" dirty="0">
                <a:solidFill>
                  <a:srgbClr val="125B50"/>
                </a:solidFill>
                <a:latin typeface="Agrandir Wide Thin Bold"/>
              </a:rPr>
              <a:t>”</a:t>
            </a:r>
          </a:p>
        </p:txBody>
      </p:sp>
      <p:pic>
        <p:nvPicPr>
          <p:cNvPr id="5" name="Picture 5"/>
          <p:cNvPicPr>
            <a:picLocks noChangeAspect="1"/>
          </p:cNvPicPr>
          <p:nvPr/>
        </p:nvPicPr>
        <p:blipFill>
          <a:blip r:embed="rId2"/>
          <a:srcRect l="70723" t="9563" r="11370" b="4847"/>
          <a:stretch>
            <a:fillRect/>
          </a:stretch>
        </p:blipFill>
        <p:spPr>
          <a:xfrm>
            <a:off x="0" y="1522703"/>
            <a:ext cx="2273981" cy="724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2694649"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3 ARGUMENTS OF LIBOIRON’S </a:t>
            </a:r>
            <a:r>
              <a:rPr lang="en-US" sz="4800">
                <a:solidFill>
                  <a:srgbClr val="125B50"/>
                </a:solidFill>
                <a:latin typeface="Agrandir Wide Medium Italics"/>
              </a:rPr>
              <a:t>POLLUTION IS COLONIALISM (1)</a:t>
            </a:r>
          </a:p>
        </p:txBody>
      </p:sp>
      <p:sp>
        <p:nvSpPr>
          <p:cNvPr id="3" name="TextBox 3"/>
          <p:cNvSpPr txBox="1"/>
          <p:nvPr/>
        </p:nvSpPr>
        <p:spPr>
          <a:xfrm>
            <a:off x="1028700" y="4103246"/>
            <a:ext cx="6601435" cy="23469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"First, pollution is not a manifestation or side effect of colonialism but is rather an enactment of ongoing colonial relations to Land. </a:t>
            </a:r>
          </a:p>
          <a:p>
            <a:pPr>
              <a:lnSpc>
                <a:spcPts val="3600"/>
              </a:lnSpc>
            </a:pPr>
            <a:endParaRPr lang="en-US" sz="2400" dirty="0">
              <a:solidFill>
                <a:srgbClr val="125B50"/>
              </a:solidFill>
              <a:latin typeface="Agrandir Wide Thin Bold"/>
            </a:endParaRPr>
          </a:p>
        </p:txBody>
      </p:sp>
      <p:sp>
        <p:nvSpPr>
          <p:cNvPr id="4" name="TextBox 4"/>
          <p:cNvSpPr txBox="1"/>
          <p:nvPr/>
        </p:nvSpPr>
        <p:spPr>
          <a:xfrm>
            <a:off x="1028700" y="7938135"/>
            <a:ext cx="10090150" cy="13201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These colonial relations are reproduced through even well-intentioned environmental science and activism.” </a:t>
            </a:r>
          </a:p>
          <a:p>
            <a:pPr>
              <a:lnSpc>
                <a:spcPts val="3359"/>
              </a:lnSpc>
            </a:pPr>
            <a:endParaRPr lang="en-US" sz="2400" dirty="0">
              <a:solidFill>
                <a:srgbClr val="125B50"/>
              </a:solidFill>
              <a:latin typeface="Agrandir Wide Thin Bold"/>
            </a:endParaRPr>
          </a:p>
        </p:txBody>
      </p:sp>
      <p:sp>
        <p:nvSpPr>
          <p:cNvPr id="5" name="TextBox 5"/>
          <p:cNvSpPr txBox="1"/>
          <p:nvPr/>
        </p:nvSpPr>
        <p:spPr>
          <a:xfrm>
            <a:off x="9558914" y="4103246"/>
            <a:ext cx="5452647" cy="28041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a:rPr>
              <a:t>That is, pollution is best understood as the </a:t>
            </a:r>
            <a:r>
              <a:rPr lang="en-US" sz="2400" dirty="0">
                <a:solidFill>
                  <a:srgbClr val="125B50"/>
                </a:solidFill>
                <a:latin typeface="Agrandir Wide Thin Bold"/>
              </a:rPr>
              <a:t>violence of colonial land relations rather than environmental damage, which is a symptom of violence. </a:t>
            </a:r>
          </a:p>
          <a:p>
            <a:pPr algn="just">
              <a:lnSpc>
                <a:spcPts val="3600"/>
              </a:lnSpc>
            </a:pPr>
            <a:endParaRPr lang="en-US" sz="2400" dirty="0">
              <a:solidFill>
                <a:srgbClr val="125B50"/>
              </a:solidFill>
              <a:latin typeface="Agrandir Wide Thin Bold"/>
            </a:endParaRPr>
          </a:p>
        </p:txBody>
      </p:sp>
      <p:pic>
        <p:nvPicPr>
          <p:cNvPr id="7" name="Picture 7"/>
          <p:cNvPicPr>
            <a:picLocks noChangeAspect="1"/>
          </p:cNvPicPr>
          <p:nvPr/>
        </p:nvPicPr>
        <p:blipFill>
          <a:blip r:embed="rId2"/>
          <a:srcRect l="72033" r="12680" b="9550"/>
          <a:stretch>
            <a:fillRect/>
          </a:stretch>
        </p:blipFill>
        <p:spPr>
          <a:xfrm>
            <a:off x="16014019" y="0"/>
            <a:ext cx="2273981" cy="8964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2694649"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3 ARGUMENTS OF LIBOIRON’S </a:t>
            </a:r>
            <a:r>
              <a:rPr lang="en-US" sz="4800">
                <a:solidFill>
                  <a:srgbClr val="125B50"/>
                </a:solidFill>
                <a:latin typeface="Agrandir Wide Medium Italics"/>
              </a:rPr>
              <a:t>POLLUTION IS COLONIALISM (2)</a:t>
            </a:r>
          </a:p>
        </p:txBody>
      </p:sp>
      <p:sp>
        <p:nvSpPr>
          <p:cNvPr id="3" name="TextBox 3"/>
          <p:cNvSpPr txBox="1"/>
          <p:nvPr/>
        </p:nvSpPr>
        <p:spPr>
          <a:xfrm>
            <a:off x="1028700" y="4331846"/>
            <a:ext cx="7527756" cy="32613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a:t>
            </a:r>
            <a:r>
              <a:rPr lang="en-US" sz="2400" dirty="0">
                <a:solidFill>
                  <a:srgbClr val="125B50"/>
                </a:solidFill>
                <a:latin typeface="Agrandir Wide Thin"/>
              </a:rPr>
              <a:t>Second, there are ways to do pollution action, particularly environmental science,</a:t>
            </a:r>
            <a:r>
              <a:rPr lang="en-US" sz="2400" dirty="0">
                <a:solidFill>
                  <a:srgbClr val="125B50"/>
                </a:solidFill>
                <a:latin typeface="Agrandir Wide Thin Bold"/>
              </a:rPr>
              <a:t> through different Land relations, and they’re already happening without waiting for the decolonial horizon to appear. </a:t>
            </a:r>
          </a:p>
          <a:p>
            <a:pPr>
              <a:lnSpc>
                <a:spcPts val="3600"/>
              </a:lnSpc>
            </a:pPr>
            <a:endParaRPr lang="en-US" sz="2400" dirty="0">
              <a:solidFill>
                <a:srgbClr val="125B50"/>
              </a:solidFill>
              <a:latin typeface="Agrandir Wide Thin Bold"/>
            </a:endParaRPr>
          </a:p>
          <a:p>
            <a:pPr>
              <a:lnSpc>
                <a:spcPts val="3600"/>
              </a:lnSpc>
            </a:pPr>
            <a:endParaRPr lang="en-US" sz="2400" dirty="0">
              <a:solidFill>
                <a:srgbClr val="125B50"/>
              </a:solidFill>
              <a:latin typeface="Agrandir Wide Thin Bold"/>
            </a:endParaRPr>
          </a:p>
        </p:txBody>
      </p:sp>
      <p:sp>
        <p:nvSpPr>
          <p:cNvPr id="4" name="TextBox 4"/>
          <p:cNvSpPr txBox="1"/>
          <p:nvPr/>
        </p:nvSpPr>
        <p:spPr>
          <a:xfrm>
            <a:off x="844407" y="7351395"/>
            <a:ext cx="13063236" cy="21583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“Decolonization is Not a Metaphor” (Read article by Tuck and Yang!)</a:t>
            </a:r>
          </a:p>
          <a:p>
            <a:pPr marL="518160" lvl="1" indent="-259080">
              <a:lnSpc>
                <a:spcPts val="3359"/>
              </a:lnSpc>
              <a:buFont typeface="Arial"/>
              <a:buChar char="•"/>
            </a:pPr>
            <a:r>
              <a:rPr lang="en-US" sz="2400" dirty="0">
                <a:solidFill>
                  <a:srgbClr val="125B50"/>
                </a:solidFill>
                <a:latin typeface="Agrandir Wide Thin Bold"/>
              </a:rPr>
              <a:t>In the settler colonial context here, decolonization must refer to Indigenous </a:t>
            </a:r>
            <a:r>
              <a:rPr lang="en-US" sz="2400" dirty="0" err="1">
                <a:solidFill>
                  <a:srgbClr val="125B50"/>
                </a:solidFill>
                <a:latin typeface="Agrandir Wide Thin Bold"/>
              </a:rPr>
              <a:t>rematriation</a:t>
            </a:r>
            <a:r>
              <a:rPr lang="en-US" sz="2400" dirty="0">
                <a:solidFill>
                  <a:srgbClr val="125B50"/>
                </a:solidFill>
                <a:latin typeface="Agrandir Wide Thin Bold"/>
              </a:rPr>
              <a:t> of land</a:t>
            </a:r>
          </a:p>
          <a:p>
            <a:pPr marL="518160" lvl="1" indent="-259080">
              <a:lnSpc>
                <a:spcPts val="3359"/>
              </a:lnSpc>
              <a:buFont typeface="Arial"/>
              <a:buChar char="•"/>
            </a:pPr>
            <a:r>
              <a:rPr lang="en-US" sz="2400" dirty="0">
                <a:solidFill>
                  <a:srgbClr val="125B50"/>
                </a:solidFill>
                <a:latin typeface="Agrandir Wide Thin Bold"/>
              </a:rPr>
              <a:t>As such, </a:t>
            </a:r>
            <a:r>
              <a:rPr lang="en-US" sz="2400" dirty="0" err="1">
                <a:solidFill>
                  <a:srgbClr val="125B50"/>
                </a:solidFill>
                <a:latin typeface="Agrandir Wide Thin Bold"/>
              </a:rPr>
              <a:t>Liboiron’s</a:t>
            </a:r>
            <a:r>
              <a:rPr lang="en-US" sz="2400" dirty="0">
                <a:solidFill>
                  <a:srgbClr val="125B50"/>
                </a:solidFill>
                <a:latin typeface="Agrandir Wide Thin Bold"/>
              </a:rPr>
              <a:t> lab is anticolonial, not decolonial</a:t>
            </a:r>
          </a:p>
          <a:p>
            <a:pPr>
              <a:lnSpc>
                <a:spcPts val="3359"/>
              </a:lnSpc>
            </a:pPr>
            <a:endParaRPr lang="en-US" sz="2400" dirty="0">
              <a:solidFill>
                <a:srgbClr val="125B50"/>
              </a:solidFill>
              <a:latin typeface="Agrandir Wide Thin Bold"/>
            </a:endParaRPr>
          </a:p>
        </p:txBody>
      </p:sp>
      <p:sp>
        <p:nvSpPr>
          <p:cNvPr id="5" name="TextBox 5"/>
          <p:cNvSpPr txBox="1"/>
          <p:nvPr/>
        </p:nvSpPr>
        <p:spPr>
          <a:xfrm>
            <a:off x="9558914" y="4331846"/>
            <a:ext cx="5452647" cy="23469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These methods are specific, place-based, and attend to obligations.” </a:t>
            </a:r>
          </a:p>
          <a:p>
            <a:pPr>
              <a:lnSpc>
                <a:spcPts val="3600"/>
              </a:lnSpc>
            </a:pPr>
            <a:endParaRPr lang="en-US" sz="2400" dirty="0">
              <a:solidFill>
                <a:srgbClr val="125B50"/>
              </a:solidFill>
              <a:latin typeface="Agrandir Wide Thin Bold"/>
            </a:endParaRPr>
          </a:p>
          <a:p>
            <a:pPr algn="just">
              <a:lnSpc>
                <a:spcPts val="3600"/>
              </a:lnSpc>
            </a:pPr>
            <a:endParaRPr lang="en-US" sz="2400" dirty="0">
              <a:solidFill>
                <a:srgbClr val="125B50"/>
              </a:solidFill>
              <a:latin typeface="Agrandir Wide Thin Bold"/>
            </a:endParaRPr>
          </a:p>
        </p:txBody>
      </p:sp>
      <p:pic>
        <p:nvPicPr>
          <p:cNvPr id="7" name="Picture 7"/>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8" name="TextBox 8"/>
          <p:cNvSpPr txBox="1"/>
          <p:nvPr/>
        </p:nvSpPr>
        <p:spPr>
          <a:xfrm>
            <a:off x="2026850" y="9355331"/>
            <a:ext cx="11696498" cy="901065"/>
          </a:xfrm>
          <a:prstGeom prst="rect">
            <a:avLst/>
          </a:prstGeom>
        </p:spPr>
        <p:txBody>
          <a:bodyPr lIns="0" tIns="0" rIns="0" bIns="0" rtlCol="0" anchor="t">
            <a:spAutoFit/>
          </a:bodyPr>
          <a:lstStyle/>
          <a:p>
            <a:pPr algn="ctr">
              <a:lnSpc>
                <a:spcPts val="3359"/>
              </a:lnSpc>
              <a:spcBef>
                <a:spcPct val="0"/>
              </a:spcBef>
            </a:pPr>
            <a:r>
              <a:rPr lang="en-US" sz="2400" dirty="0">
                <a:solidFill>
                  <a:srgbClr val="125B50"/>
                </a:solidFill>
                <a:latin typeface="Agrandir Wide Thin"/>
              </a:rPr>
              <a:t>https://</a:t>
            </a:r>
            <a:r>
              <a:rPr lang="en-US" sz="2400" dirty="0" err="1">
                <a:solidFill>
                  <a:srgbClr val="125B50"/>
                </a:solidFill>
                <a:latin typeface="Agrandir Wide Thin"/>
              </a:rPr>
              <a:t>clas.osu.edu</a:t>
            </a:r>
            <a:r>
              <a:rPr lang="en-US" sz="2400" dirty="0">
                <a:solidFill>
                  <a:srgbClr val="125B50"/>
                </a:solidFill>
                <a:latin typeface="Agrandir Wide Thin"/>
              </a:rPr>
              <a:t>/sites/</a:t>
            </a:r>
            <a:r>
              <a:rPr lang="en-US" sz="2400" dirty="0" err="1">
                <a:solidFill>
                  <a:srgbClr val="125B50"/>
                </a:solidFill>
                <a:latin typeface="Agrandir Wide Thin"/>
              </a:rPr>
              <a:t>clas.osu.edu</a:t>
            </a:r>
            <a:r>
              <a:rPr lang="en-US" sz="2400" dirty="0">
                <a:solidFill>
                  <a:srgbClr val="125B50"/>
                </a:solidFill>
                <a:latin typeface="Agrandir Wide Thin"/>
              </a:rPr>
              <a:t>/files/Tuck%20and%20Yang%202012%20Decolonization%20is%20not%20a%20metaphor.pdf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23777" y="1378615"/>
            <a:ext cx="5246391" cy="5246370"/>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5000" b="-25000"/>
              </a:stretch>
            </a:blipFill>
          </p:spPr>
        </p:sp>
      </p:grpSp>
      <p:grpSp>
        <p:nvGrpSpPr>
          <p:cNvPr id="4" name="Group 4"/>
          <p:cNvGrpSpPr>
            <a:grpSpLocks noChangeAspect="1"/>
          </p:cNvGrpSpPr>
          <p:nvPr/>
        </p:nvGrpSpPr>
        <p:grpSpPr>
          <a:xfrm>
            <a:off x="10822521" y="1378615"/>
            <a:ext cx="5246391" cy="524637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2048" b="-12048"/>
              </a:stretch>
            </a:blipFill>
          </p:spPr>
        </p:sp>
      </p:grpSp>
      <p:sp>
        <p:nvSpPr>
          <p:cNvPr id="6" name="TextBox 6"/>
          <p:cNvSpPr txBox="1"/>
          <p:nvPr/>
        </p:nvSpPr>
        <p:spPr>
          <a:xfrm>
            <a:off x="2569996" y="6853585"/>
            <a:ext cx="3953953" cy="481965"/>
          </a:xfrm>
          <a:prstGeom prst="rect">
            <a:avLst/>
          </a:prstGeom>
        </p:spPr>
        <p:txBody>
          <a:bodyPr lIns="0" tIns="0" rIns="0" bIns="0" rtlCol="0" anchor="t">
            <a:spAutoFit/>
          </a:bodyPr>
          <a:lstStyle/>
          <a:p>
            <a:pPr algn="ctr">
              <a:lnSpc>
                <a:spcPts val="3359"/>
              </a:lnSpc>
            </a:pPr>
            <a:r>
              <a:rPr lang="en-US" sz="2400">
                <a:solidFill>
                  <a:srgbClr val="125B50"/>
                </a:solidFill>
                <a:latin typeface="Agrandir Wide Thin Bold"/>
              </a:rPr>
              <a:t>Dr. Eve Tuck</a:t>
            </a:r>
          </a:p>
        </p:txBody>
      </p:sp>
      <p:sp>
        <p:nvSpPr>
          <p:cNvPr id="7" name="TextBox 7"/>
          <p:cNvSpPr txBox="1"/>
          <p:nvPr/>
        </p:nvSpPr>
        <p:spPr>
          <a:xfrm>
            <a:off x="1366432" y="7265241"/>
            <a:ext cx="8068135" cy="1993059"/>
          </a:xfrm>
          <a:prstGeom prst="rect">
            <a:avLst/>
          </a:prstGeom>
        </p:spPr>
        <p:txBody>
          <a:bodyPr lIns="0" tIns="0" rIns="0" bIns="0" rtlCol="0" anchor="t">
            <a:spAutoFit/>
          </a:bodyPr>
          <a:lstStyle/>
          <a:p>
            <a:pPr algn="ctr">
              <a:lnSpc>
                <a:spcPts val="3120"/>
              </a:lnSpc>
            </a:pPr>
            <a:r>
              <a:rPr lang="en-US" sz="1835">
                <a:solidFill>
                  <a:srgbClr val="125B50"/>
                </a:solidFill>
                <a:latin typeface="Agrandir Wide Thin"/>
              </a:rPr>
              <a:t>Eve Tuck is Associate Professor of Critical Race and Indigenous Studies at the Ontario Institute for Studies in Education (OISE), University of Toronto. She is Canada Research Chair of Indigenous Methodologies with Youth and Communities. Tuck is the founding director of the Tkaronto CIRCLE Lab.  </a:t>
            </a:r>
          </a:p>
        </p:txBody>
      </p:sp>
      <p:sp>
        <p:nvSpPr>
          <p:cNvPr id="8" name="TextBox 8"/>
          <p:cNvSpPr txBox="1"/>
          <p:nvPr/>
        </p:nvSpPr>
        <p:spPr>
          <a:xfrm>
            <a:off x="11721664" y="6853585"/>
            <a:ext cx="3953953" cy="481965"/>
          </a:xfrm>
          <a:prstGeom prst="rect">
            <a:avLst/>
          </a:prstGeom>
        </p:spPr>
        <p:txBody>
          <a:bodyPr lIns="0" tIns="0" rIns="0" bIns="0" rtlCol="0" anchor="t">
            <a:spAutoFit/>
          </a:bodyPr>
          <a:lstStyle/>
          <a:p>
            <a:pPr algn="ctr">
              <a:lnSpc>
                <a:spcPts val="3359"/>
              </a:lnSpc>
            </a:pPr>
            <a:r>
              <a:rPr lang="en-US" sz="2400">
                <a:solidFill>
                  <a:srgbClr val="125B50"/>
                </a:solidFill>
                <a:latin typeface="Agrandir Wide Thin Bold"/>
              </a:rPr>
              <a:t>Dr. Wayne Yang</a:t>
            </a:r>
          </a:p>
        </p:txBody>
      </p:sp>
      <p:sp>
        <p:nvSpPr>
          <p:cNvPr id="9" name="TextBox 9"/>
          <p:cNvSpPr txBox="1"/>
          <p:nvPr/>
        </p:nvSpPr>
        <p:spPr>
          <a:xfrm>
            <a:off x="10834118" y="7337810"/>
            <a:ext cx="6515635" cy="1828870"/>
          </a:xfrm>
          <a:prstGeom prst="rect">
            <a:avLst/>
          </a:prstGeom>
        </p:spPr>
        <p:txBody>
          <a:bodyPr lIns="0" tIns="0" rIns="0" bIns="0" rtlCol="0" anchor="t">
            <a:spAutoFit/>
          </a:bodyPr>
          <a:lstStyle/>
          <a:p>
            <a:pPr algn="ctr">
              <a:lnSpc>
                <a:spcPts val="3570"/>
              </a:lnSpc>
            </a:pPr>
            <a:r>
              <a:rPr lang="en-US" sz="2100">
                <a:solidFill>
                  <a:srgbClr val="125B50"/>
                </a:solidFill>
                <a:latin typeface="Agrandir Wide Thin"/>
              </a:rPr>
              <a:t>Wayne Yang’s work transgresses the line between scholarship and community, as evidenced by his involvement in urban education and community organizing. </a:t>
            </a:r>
          </a:p>
        </p:txBody>
      </p:sp>
      <p:sp>
        <p:nvSpPr>
          <p:cNvPr id="10" name="TextBox 10"/>
          <p:cNvSpPr txBox="1"/>
          <p:nvPr/>
        </p:nvSpPr>
        <p:spPr>
          <a:xfrm>
            <a:off x="2347239" y="9623252"/>
            <a:ext cx="4822930" cy="481965"/>
          </a:xfrm>
          <a:prstGeom prst="rect">
            <a:avLst/>
          </a:prstGeom>
        </p:spPr>
        <p:txBody>
          <a:bodyPr lIns="0" tIns="0" rIns="0" bIns="0" rtlCol="0" anchor="t">
            <a:spAutoFit/>
          </a:bodyPr>
          <a:lstStyle/>
          <a:p>
            <a:pPr algn="ctr">
              <a:lnSpc>
                <a:spcPts val="3359"/>
              </a:lnSpc>
            </a:pPr>
            <a:r>
              <a:rPr lang="en-US" sz="2400">
                <a:solidFill>
                  <a:srgbClr val="125B50"/>
                </a:solidFill>
                <a:latin typeface="Agrandir Wide Thin Bold"/>
              </a:rPr>
              <a:t>http://www.evetuck.com/</a:t>
            </a:r>
          </a:p>
        </p:txBody>
      </p:sp>
      <p:sp>
        <p:nvSpPr>
          <p:cNvPr id="11" name="TextBox 11"/>
          <p:cNvSpPr txBox="1"/>
          <p:nvPr/>
        </p:nvSpPr>
        <p:spPr>
          <a:xfrm>
            <a:off x="11057185" y="9444182"/>
            <a:ext cx="6069500" cy="732762"/>
          </a:xfrm>
          <a:prstGeom prst="rect">
            <a:avLst/>
          </a:prstGeom>
        </p:spPr>
        <p:txBody>
          <a:bodyPr lIns="0" tIns="0" rIns="0" bIns="0" rtlCol="0" anchor="t">
            <a:spAutoFit/>
          </a:bodyPr>
          <a:lstStyle/>
          <a:p>
            <a:pPr algn="ctr">
              <a:lnSpc>
                <a:spcPts val="2835"/>
              </a:lnSpc>
            </a:pPr>
            <a:r>
              <a:rPr lang="en-US" sz="1667">
                <a:solidFill>
                  <a:srgbClr val="125B50"/>
                </a:solidFill>
                <a:latin typeface="Agrandir Wide Thin Bold"/>
              </a:rPr>
              <a:t>Sometimes he writes as la paperson, an avatar that irregularly calls.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2</a:t>
            </a:r>
          </a:p>
        </p:txBody>
      </p:sp>
      <p:sp>
        <p:nvSpPr>
          <p:cNvPr id="3" name="TextBox 3"/>
          <p:cNvSpPr txBox="1"/>
          <p:nvPr/>
        </p:nvSpPr>
        <p:spPr>
          <a:xfrm>
            <a:off x="3195918" y="1409700"/>
            <a:ext cx="6358901" cy="944880"/>
          </a:xfrm>
          <a:prstGeom prst="rect">
            <a:avLst/>
          </a:prstGeom>
        </p:spPr>
        <p:txBody>
          <a:bodyPr lIns="0" tIns="0" rIns="0" bIns="0" rtlCol="0" anchor="t">
            <a:spAutoFit/>
          </a:bodyPr>
          <a:lstStyle/>
          <a:p>
            <a:pPr>
              <a:lnSpc>
                <a:spcPts val="6719"/>
              </a:lnSpc>
            </a:pPr>
            <a:r>
              <a:rPr lang="en-US" sz="4800" dirty="0">
                <a:solidFill>
                  <a:srgbClr val="125B50"/>
                </a:solidFill>
                <a:latin typeface="Agrandir Wide Medium"/>
              </a:rPr>
              <a:t>OVERVIEW</a:t>
            </a:r>
          </a:p>
        </p:txBody>
      </p:sp>
      <p:sp>
        <p:nvSpPr>
          <p:cNvPr id="4" name="TextBox 4"/>
          <p:cNvSpPr txBox="1"/>
          <p:nvPr/>
        </p:nvSpPr>
        <p:spPr>
          <a:xfrm>
            <a:off x="3195918" y="2878057"/>
            <a:ext cx="13716000" cy="6440225"/>
          </a:xfrm>
          <a:prstGeom prst="rect">
            <a:avLst/>
          </a:prstGeom>
        </p:spPr>
        <p:txBody>
          <a:bodyPr wrap="square" lIns="0" tIns="0" rIns="0" bIns="0" rtlCol="0" anchor="t">
            <a:spAutoFit/>
          </a:bodyPr>
          <a:lstStyle/>
          <a:p>
            <a:pPr marL="342900" indent="-342900" algn="just">
              <a:lnSpc>
                <a:spcPts val="3600"/>
              </a:lnSpc>
              <a:buFont typeface="Arial" panose="020B0604020202020204" pitchFamily="34" charset="0"/>
              <a:buChar char="•"/>
            </a:pPr>
            <a:r>
              <a:rPr lang="en-US" sz="2400" dirty="0">
                <a:solidFill>
                  <a:srgbClr val="125B50"/>
                </a:solidFill>
                <a:latin typeface="Agrandir Wide Thin"/>
              </a:rPr>
              <a:t>Field trip sign up! (Don’t forget to fill out online permission form – link in course documents on Blackboard)</a:t>
            </a:r>
          </a:p>
          <a:p>
            <a:pPr marL="342900" indent="-342900" algn="just">
              <a:lnSpc>
                <a:spcPts val="3600"/>
              </a:lnSpc>
              <a:buFont typeface="Arial" panose="020B0604020202020204" pitchFamily="34" charset="0"/>
              <a:buChar char="•"/>
            </a:pPr>
            <a:endParaRPr lang="en-US" sz="2400" dirty="0">
              <a:solidFill>
                <a:srgbClr val="125B50"/>
              </a:solidFill>
              <a:latin typeface="Agrandir Wide Thin"/>
            </a:endParaRPr>
          </a:p>
          <a:p>
            <a:pPr marL="342900" indent="-342900" algn="just">
              <a:lnSpc>
                <a:spcPts val="3600"/>
              </a:lnSpc>
              <a:buFont typeface="Arial" panose="020B0604020202020204" pitchFamily="34" charset="0"/>
              <a:buChar char="•"/>
            </a:pPr>
            <a:r>
              <a:rPr lang="en-US" sz="2400" dirty="0">
                <a:solidFill>
                  <a:srgbClr val="125B50"/>
                </a:solidFill>
                <a:latin typeface="Agrandir Wide Thin"/>
              </a:rPr>
              <a:t>Final project check in – be prepared to present on May 8</a:t>
            </a:r>
            <a:r>
              <a:rPr lang="en-US" sz="2400" baseline="30000" dirty="0">
                <a:solidFill>
                  <a:srgbClr val="125B50"/>
                </a:solidFill>
                <a:latin typeface="Agrandir Wide Thin"/>
              </a:rPr>
              <a:t>th</a:t>
            </a:r>
            <a:r>
              <a:rPr lang="en-US" sz="2400" dirty="0">
                <a:solidFill>
                  <a:srgbClr val="125B50"/>
                </a:solidFill>
                <a:latin typeface="Agrandir Wide Thin"/>
              </a:rPr>
              <a:t>!</a:t>
            </a:r>
          </a:p>
          <a:p>
            <a:pPr marL="342900" indent="-342900" algn="just">
              <a:lnSpc>
                <a:spcPts val="3600"/>
              </a:lnSpc>
              <a:buFont typeface="Arial" panose="020B0604020202020204" pitchFamily="34" charset="0"/>
              <a:buChar char="•"/>
            </a:pPr>
            <a:endParaRPr lang="en-US" sz="2400" dirty="0">
              <a:solidFill>
                <a:srgbClr val="125B50"/>
              </a:solidFill>
              <a:latin typeface="Agrandir Wide Thin"/>
            </a:endParaRPr>
          </a:p>
          <a:p>
            <a:pPr marL="342900" indent="-342900" algn="just">
              <a:lnSpc>
                <a:spcPts val="3600"/>
              </a:lnSpc>
              <a:buFont typeface="Arial" panose="020B0604020202020204" pitchFamily="34" charset="0"/>
              <a:buChar char="•"/>
            </a:pPr>
            <a:r>
              <a:rPr lang="en-US" sz="2400" dirty="0">
                <a:solidFill>
                  <a:srgbClr val="125B50"/>
                </a:solidFill>
                <a:latin typeface="Agrandir Wide Thin"/>
              </a:rPr>
              <a:t>Blackboard responses – please submit by 8pm (at the </a:t>
            </a:r>
            <a:r>
              <a:rPr lang="en-US" sz="2400">
                <a:solidFill>
                  <a:srgbClr val="125B50"/>
                </a:solidFill>
                <a:latin typeface="Agrandir Wide Thin"/>
              </a:rPr>
              <a:t>latest!) on </a:t>
            </a:r>
            <a:r>
              <a:rPr lang="en-US" sz="2400" dirty="0">
                <a:solidFill>
                  <a:srgbClr val="125B50"/>
                </a:solidFill>
                <a:latin typeface="Agrandir Wide Thin"/>
              </a:rPr>
              <a:t>Sundays. Please be thorough! (See Cheyenne’s response….)</a:t>
            </a:r>
          </a:p>
          <a:p>
            <a:pPr algn="just">
              <a:lnSpc>
                <a:spcPts val="3600"/>
              </a:lnSpc>
            </a:pPr>
            <a:endParaRPr lang="en-US" sz="2400" dirty="0">
              <a:solidFill>
                <a:srgbClr val="125B50"/>
              </a:solidFill>
              <a:latin typeface="Agrandir Wide Thin"/>
            </a:endParaRPr>
          </a:p>
          <a:p>
            <a:pPr marL="342900" indent="-342900" algn="just">
              <a:lnSpc>
                <a:spcPts val="3600"/>
              </a:lnSpc>
              <a:buFont typeface="Arial" panose="020B0604020202020204" pitchFamily="34" charset="0"/>
              <a:buChar char="•"/>
            </a:pPr>
            <a:r>
              <a:rPr lang="en-US" sz="2400" dirty="0">
                <a:solidFill>
                  <a:srgbClr val="125B50"/>
                </a:solidFill>
                <a:latin typeface="Agrandir Wide Thin"/>
              </a:rPr>
              <a:t>Move around the room – 4 corners in response to key ideas from the reading</a:t>
            </a:r>
          </a:p>
          <a:p>
            <a:pPr marL="342900" indent="-342900" algn="just">
              <a:lnSpc>
                <a:spcPts val="3600"/>
              </a:lnSpc>
              <a:buFont typeface="Arial" panose="020B0604020202020204" pitchFamily="34" charset="0"/>
              <a:buChar char="•"/>
            </a:pPr>
            <a:endParaRPr lang="en-US" sz="2400" dirty="0">
              <a:solidFill>
                <a:srgbClr val="125B50"/>
              </a:solidFill>
              <a:latin typeface="Agrandir Wide Thin"/>
            </a:endParaRPr>
          </a:p>
          <a:p>
            <a:pPr marL="342900" indent="-342900" algn="just">
              <a:lnSpc>
                <a:spcPts val="3600"/>
              </a:lnSpc>
              <a:buFont typeface="Arial" panose="020B0604020202020204" pitchFamily="34" charset="0"/>
              <a:buChar char="•"/>
            </a:pPr>
            <a:r>
              <a:rPr lang="en-US" sz="2400" dirty="0">
                <a:solidFill>
                  <a:srgbClr val="125B50"/>
                </a:solidFill>
                <a:latin typeface="Agrandir Wide Thin"/>
              </a:rPr>
              <a:t>Some additional key ideas from the text</a:t>
            </a:r>
          </a:p>
          <a:p>
            <a:pPr marL="342900" indent="-342900" algn="just">
              <a:lnSpc>
                <a:spcPts val="3600"/>
              </a:lnSpc>
              <a:buFont typeface="Arial" panose="020B0604020202020204" pitchFamily="34" charset="0"/>
              <a:buChar char="•"/>
            </a:pPr>
            <a:endParaRPr lang="en-US" sz="2400" dirty="0">
              <a:solidFill>
                <a:srgbClr val="125B50"/>
              </a:solidFill>
              <a:latin typeface="Agrandir Wide Thin"/>
            </a:endParaRPr>
          </a:p>
          <a:p>
            <a:pPr marL="342900" indent="-342900" algn="just">
              <a:lnSpc>
                <a:spcPts val="3600"/>
              </a:lnSpc>
              <a:buFont typeface="Arial" panose="020B0604020202020204" pitchFamily="34" charset="0"/>
              <a:buChar char="•"/>
            </a:pPr>
            <a:r>
              <a:rPr lang="en-US" sz="2400" dirty="0">
                <a:solidFill>
                  <a:srgbClr val="125B50"/>
                </a:solidFill>
                <a:latin typeface="Agrandir Wide Thin"/>
              </a:rPr>
              <a:t>Discussion</a:t>
            </a:r>
          </a:p>
          <a:p>
            <a:pPr algn="just">
              <a:lnSpc>
                <a:spcPts val="3600"/>
              </a:lnSpc>
            </a:pPr>
            <a:endParaRPr lang="en-US" sz="2400" dirty="0">
              <a:solidFill>
                <a:srgbClr val="125B50"/>
              </a:solidFill>
              <a:latin typeface="Agrandir Wide Thin"/>
            </a:endParaRPr>
          </a:p>
        </p:txBody>
      </p:sp>
      <p:pic>
        <p:nvPicPr>
          <p:cNvPr id="5" name="Picture 5"/>
          <p:cNvPicPr>
            <a:picLocks noChangeAspect="1"/>
          </p:cNvPicPr>
          <p:nvPr/>
        </p:nvPicPr>
        <p:blipFill>
          <a:blip r:embed="rId2"/>
          <a:srcRect l="70723" t="9563" r="11370" b="4847"/>
          <a:stretch>
            <a:fillRect/>
          </a:stretch>
        </p:blipFill>
        <p:spPr>
          <a:xfrm>
            <a:off x="0" y="1522703"/>
            <a:ext cx="2273981" cy="724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2694649"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3 ARGUMENTS OF LIBOIRON’S </a:t>
            </a:r>
            <a:r>
              <a:rPr lang="en-US" sz="4800">
                <a:solidFill>
                  <a:srgbClr val="125B50"/>
                </a:solidFill>
                <a:latin typeface="Agrandir Wide Medium Italics"/>
              </a:rPr>
              <a:t>POLLUTION IS COLONIALISM (3)</a:t>
            </a:r>
          </a:p>
        </p:txBody>
      </p:sp>
      <p:sp>
        <p:nvSpPr>
          <p:cNvPr id="3" name="TextBox 3"/>
          <p:cNvSpPr txBox="1"/>
          <p:nvPr/>
        </p:nvSpPr>
        <p:spPr>
          <a:xfrm>
            <a:off x="1028700" y="4331846"/>
            <a:ext cx="7527756" cy="32613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a:t>
            </a:r>
            <a:r>
              <a:rPr lang="en-US" sz="2400" dirty="0">
                <a:solidFill>
                  <a:srgbClr val="125B50"/>
                </a:solidFill>
                <a:latin typeface="Agrandir Wide Thin"/>
              </a:rPr>
              <a:t>Third, I show how </a:t>
            </a:r>
            <a:r>
              <a:rPr lang="en-US" sz="2400" dirty="0">
                <a:solidFill>
                  <a:srgbClr val="125B50"/>
                </a:solidFill>
                <a:latin typeface="Agrandir Wide Thin Bold"/>
              </a:rPr>
              <a:t>methodologies — whether scientific, writerly, readerly, or otherwise — </a:t>
            </a:r>
            <a:r>
              <a:rPr lang="en-US" sz="2400" dirty="0">
                <a:solidFill>
                  <a:srgbClr val="125B50"/>
                </a:solidFill>
                <a:latin typeface="Agrandir Wide Thin"/>
              </a:rPr>
              <a:t>are always already part of</a:t>
            </a:r>
            <a:r>
              <a:rPr lang="en-US" sz="2400" dirty="0">
                <a:solidFill>
                  <a:srgbClr val="125B50"/>
                </a:solidFill>
                <a:latin typeface="Agrandir Wide Thin Bold"/>
              </a:rPr>
              <a:t> Land relations </a:t>
            </a:r>
            <a:r>
              <a:rPr lang="en-US" sz="2400" dirty="0">
                <a:solidFill>
                  <a:srgbClr val="125B50"/>
                </a:solidFill>
                <a:latin typeface="Agrandir Wide Thin"/>
              </a:rPr>
              <a:t>and thus are a </a:t>
            </a:r>
            <a:r>
              <a:rPr lang="en-US" sz="2400" dirty="0">
                <a:solidFill>
                  <a:srgbClr val="125B50"/>
                </a:solidFill>
                <a:latin typeface="Agrandir Wide Thin Bold"/>
              </a:rPr>
              <a:t>key site </a:t>
            </a:r>
            <a:r>
              <a:rPr lang="en-US" sz="2400" dirty="0">
                <a:solidFill>
                  <a:srgbClr val="125B50"/>
                </a:solidFill>
                <a:latin typeface="Agrandir Wide Thin"/>
              </a:rPr>
              <a:t>in which to enact</a:t>
            </a:r>
            <a:r>
              <a:rPr lang="en-US" sz="2400" dirty="0">
                <a:solidFill>
                  <a:srgbClr val="125B50"/>
                </a:solidFill>
                <a:latin typeface="Agrandir Wide Thin Bold"/>
              </a:rPr>
              <a:t> good relations (</a:t>
            </a:r>
            <a:r>
              <a:rPr lang="en-US" sz="2400" dirty="0">
                <a:solidFill>
                  <a:srgbClr val="125B50"/>
                </a:solidFill>
                <a:latin typeface="Agrandir Wide Thin"/>
              </a:rPr>
              <a:t>sometimes called</a:t>
            </a:r>
            <a:r>
              <a:rPr lang="en-US" sz="2400" dirty="0">
                <a:solidFill>
                  <a:srgbClr val="125B50"/>
                </a:solidFill>
                <a:latin typeface="Agrandir Wide Thin Bold"/>
              </a:rPr>
              <a:t> ethics). </a:t>
            </a:r>
          </a:p>
          <a:p>
            <a:pPr>
              <a:lnSpc>
                <a:spcPts val="3600"/>
              </a:lnSpc>
            </a:pPr>
            <a:endParaRPr lang="en-US" sz="2400" dirty="0">
              <a:solidFill>
                <a:srgbClr val="125B50"/>
              </a:solidFill>
              <a:latin typeface="Agrandir Wide Thin Bold"/>
            </a:endParaRPr>
          </a:p>
          <a:p>
            <a:pPr>
              <a:lnSpc>
                <a:spcPts val="3600"/>
              </a:lnSpc>
            </a:pPr>
            <a:endParaRPr lang="en-US" sz="2400" dirty="0">
              <a:solidFill>
                <a:srgbClr val="125B50"/>
              </a:solidFill>
              <a:latin typeface="Agrandir Wide Thin Bold"/>
            </a:endParaRPr>
          </a:p>
        </p:txBody>
      </p:sp>
      <p:sp>
        <p:nvSpPr>
          <p:cNvPr id="4" name="TextBox 4"/>
          <p:cNvSpPr txBox="1"/>
          <p:nvPr/>
        </p:nvSpPr>
        <p:spPr>
          <a:xfrm>
            <a:off x="9558914" y="4331846"/>
            <a:ext cx="5452647" cy="28041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a:rPr>
              <a:t>"This last point should carry to a variety of contexts that do not focus on either pollution or the natural sciences.”</a:t>
            </a:r>
          </a:p>
          <a:p>
            <a:pPr>
              <a:lnSpc>
                <a:spcPts val="3600"/>
              </a:lnSpc>
            </a:pPr>
            <a:endParaRPr lang="en-US" sz="2400" dirty="0">
              <a:solidFill>
                <a:srgbClr val="125B50"/>
              </a:solidFill>
              <a:latin typeface="Agrandir Wide Thin Bold"/>
            </a:endParaRPr>
          </a:p>
          <a:p>
            <a:pPr algn="just">
              <a:lnSpc>
                <a:spcPts val="3600"/>
              </a:lnSpc>
            </a:pPr>
            <a:endParaRPr lang="en-US" sz="2400" dirty="0">
              <a:solidFill>
                <a:srgbClr val="125B50"/>
              </a:solidFill>
              <a:latin typeface="Agrandir Wide Thin Bold"/>
            </a:endParaRPr>
          </a:p>
        </p:txBody>
      </p:sp>
      <p:pic>
        <p:nvPicPr>
          <p:cNvPr id="6" name="Picture 6"/>
          <p:cNvPicPr>
            <a:picLocks noChangeAspect="1"/>
          </p:cNvPicPr>
          <p:nvPr/>
        </p:nvPicPr>
        <p:blipFill>
          <a:blip r:embed="rId2"/>
          <a:srcRect l="72033" r="12680" b="9550"/>
          <a:stretch>
            <a:fillRect/>
          </a:stretch>
        </p:blipFill>
        <p:spPr>
          <a:xfrm>
            <a:off x="16014019" y="0"/>
            <a:ext cx="2273981" cy="8964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907039" y="3064714"/>
            <a:ext cx="16491339" cy="6743959"/>
          </a:xfrm>
          <a:prstGeom prst="rect">
            <a:avLst/>
          </a:prstGeom>
        </p:spPr>
        <p:txBody>
          <a:bodyPr wrap="square" lIns="0" tIns="0" rIns="0" bIns="0" rtlCol="0" anchor="t">
            <a:spAutoFit/>
          </a:bodyPr>
          <a:lstStyle/>
          <a:p>
            <a:pPr marL="592257" lvl="1" indent="-296128">
              <a:lnSpc>
                <a:spcPts val="4114"/>
              </a:lnSpc>
              <a:buFont typeface="Arial"/>
              <a:buChar char="•"/>
            </a:pPr>
            <a:r>
              <a:rPr lang="en-US" sz="2743" dirty="0">
                <a:solidFill>
                  <a:srgbClr val="125B50"/>
                </a:solidFill>
                <a:latin typeface="Agrandir Wide Thin Bold Italics"/>
              </a:rPr>
              <a:t>“To change colonial land relations and enact other types of Land relations requires specificity. </a:t>
            </a:r>
          </a:p>
          <a:p>
            <a:pPr marL="1776771" lvl="3" indent="-444193">
              <a:lnSpc>
                <a:spcPts val="4114"/>
              </a:lnSpc>
              <a:buFont typeface="Arial"/>
              <a:buChar char="￭"/>
            </a:pPr>
            <a:r>
              <a:rPr lang="en-US" sz="2743" dirty="0">
                <a:solidFill>
                  <a:srgbClr val="125B50"/>
                </a:solidFill>
                <a:latin typeface="Agrandir Wide Thin Italics"/>
              </a:rPr>
              <a:t>This is so we don’t accidentally think that the opposite of colonialism is environmentalism or, similarly, that we don’t conflate colonialism with other forms of extraction, such as capitalism. </a:t>
            </a:r>
          </a:p>
          <a:p>
            <a:pPr marL="592257" lvl="1" indent="-296128">
              <a:lnSpc>
                <a:spcPts val="4114"/>
              </a:lnSpc>
              <a:buFont typeface="Arial"/>
              <a:buChar char="•"/>
            </a:pPr>
            <a:r>
              <a:rPr lang="en-US" sz="2743" dirty="0">
                <a:solidFill>
                  <a:srgbClr val="125B50"/>
                </a:solidFill>
                <a:latin typeface="Agrandir Wide Thin Bold Italics"/>
              </a:rPr>
              <a:t>Colonialism and capitalism </a:t>
            </a:r>
            <a:r>
              <a:rPr lang="en-US" sz="2743" dirty="0">
                <a:solidFill>
                  <a:srgbClr val="125B50"/>
                </a:solidFill>
                <a:latin typeface="Agrandir Wide Thin Italics"/>
              </a:rPr>
              <a:t>might be happy bedfellows and indeed longtime lovers, but they are</a:t>
            </a:r>
            <a:r>
              <a:rPr lang="en-US" sz="2743" dirty="0">
                <a:solidFill>
                  <a:srgbClr val="125B50"/>
                </a:solidFill>
                <a:latin typeface="Agrandir Wide Thin Bold Italics"/>
              </a:rPr>
              <a:t> not the same thing.</a:t>
            </a:r>
          </a:p>
          <a:p>
            <a:pPr marL="1776771" lvl="3" indent="-444193">
              <a:lnSpc>
                <a:spcPts val="4114"/>
              </a:lnSpc>
              <a:buFont typeface="Arial"/>
              <a:buChar char="￭"/>
            </a:pPr>
            <a:r>
              <a:rPr lang="en-US" sz="2743" dirty="0">
                <a:solidFill>
                  <a:srgbClr val="125B50"/>
                </a:solidFill>
                <a:latin typeface="Agrandir Wide Thin Bold Italics"/>
              </a:rPr>
              <a:t>Colonial quests for Land are different than capitalist goals for capital, even if pollution has a role in attaining each goal. </a:t>
            </a:r>
          </a:p>
          <a:p>
            <a:pPr marL="592257" lvl="1" indent="-296128" algn="l">
              <a:lnSpc>
                <a:spcPts val="4114"/>
              </a:lnSpc>
              <a:buFont typeface="Arial"/>
              <a:buChar char="•"/>
            </a:pPr>
            <a:r>
              <a:rPr lang="en-US" sz="2743" dirty="0">
                <a:solidFill>
                  <a:srgbClr val="125B50"/>
                </a:solidFill>
                <a:latin typeface="Agrandir Wide Thin Italics"/>
              </a:rPr>
              <a:t>Socioeconomic systems </a:t>
            </a:r>
            <a:r>
              <a:rPr lang="en-US" sz="2743" dirty="0">
                <a:solidFill>
                  <a:srgbClr val="125B50"/>
                </a:solidFill>
                <a:latin typeface="Agrandir Wide Thin Bold Italics"/>
              </a:rPr>
              <a:t>other than capitalism also create environmental pollution and waste, </a:t>
            </a:r>
            <a:r>
              <a:rPr lang="en-US" sz="2743" dirty="0">
                <a:solidFill>
                  <a:srgbClr val="125B50"/>
                </a:solidFill>
                <a:latin typeface="Agrandir Wide Thin Italics"/>
              </a:rPr>
              <a:t>but what is more important for understanding the relationship between capitalism and colonialism is that </a:t>
            </a:r>
            <a:r>
              <a:rPr lang="en-US" sz="2743" dirty="0">
                <a:solidFill>
                  <a:srgbClr val="125B50"/>
                </a:solidFill>
                <a:latin typeface="Agrandir Wide Thin Bold Italics"/>
              </a:rPr>
              <a:t>many different economic systems depend on access to Indigenous Land."</a:t>
            </a:r>
          </a:p>
        </p:txBody>
      </p:sp>
      <p:pic>
        <p:nvPicPr>
          <p:cNvPr id="4" name="Picture 4"/>
          <p:cNvPicPr>
            <a:picLocks noChangeAspect="1"/>
          </p:cNvPicPr>
          <p:nvPr/>
        </p:nvPicPr>
        <p:blipFill>
          <a:blip r:embed="rId2"/>
          <a:srcRect t="16677" b="57713"/>
          <a:stretch>
            <a:fillRect/>
          </a:stretch>
        </p:blipFill>
        <p:spPr>
          <a:xfrm>
            <a:off x="8709" y="-85778"/>
            <a:ext cx="18288000" cy="3120284"/>
          </a:xfrm>
          <a:prstGeom prst="rect">
            <a:avLst/>
          </a:prstGeom>
        </p:spPr>
      </p:pic>
      <p:sp>
        <p:nvSpPr>
          <p:cNvPr id="5" name="TextBox 5"/>
          <p:cNvSpPr txBox="1"/>
          <p:nvPr/>
        </p:nvSpPr>
        <p:spPr>
          <a:xfrm>
            <a:off x="1190962" y="809625"/>
            <a:ext cx="14484656"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SPECIFICITY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1491861" y="3387317"/>
            <a:ext cx="16338939" cy="6229609"/>
          </a:xfrm>
          <a:prstGeom prst="rect">
            <a:avLst/>
          </a:prstGeom>
        </p:spPr>
        <p:txBody>
          <a:bodyPr wrap="square" lIns="0" tIns="0" rIns="0" bIns="0" rtlCol="0" anchor="t">
            <a:spAutoFit/>
          </a:bodyPr>
          <a:lstStyle/>
          <a:p>
            <a:pPr marL="592257" lvl="1" indent="-296128">
              <a:lnSpc>
                <a:spcPts val="4114"/>
              </a:lnSpc>
              <a:buFont typeface="Arial"/>
              <a:buChar char="•"/>
            </a:pPr>
            <a:r>
              <a:rPr lang="en-US" sz="2743" dirty="0">
                <a:solidFill>
                  <a:srgbClr val="125B50"/>
                </a:solidFill>
                <a:latin typeface="Agrandir Wide Thin Bold Italics"/>
              </a:rPr>
              <a:t>“</a:t>
            </a:r>
            <a:r>
              <a:rPr lang="en-US" sz="2743" dirty="0">
                <a:solidFill>
                  <a:srgbClr val="125B50"/>
                </a:solidFill>
                <a:latin typeface="Agrandir Wide Thin Italics"/>
              </a:rPr>
              <a:t>As Sandy Grande (Quechua) has argued, </a:t>
            </a:r>
            <a:r>
              <a:rPr lang="en-US" sz="2743" dirty="0">
                <a:solidFill>
                  <a:srgbClr val="125B50"/>
                </a:solidFill>
                <a:latin typeface="Agrandir Wide Thin Bold Italics"/>
              </a:rPr>
              <a:t>‘Both Marxists and capitalists view land and natural resources as commodities to be exploited, in the first instance, by capitalists for personal gain, and in the second by Marxists for the good of all.’</a:t>
            </a:r>
          </a:p>
          <a:p>
            <a:pPr marL="592257" lvl="1" indent="-296128">
              <a:lnSpc>
                <a:spcPts val="4114"/>
              </a:lnSpc>
              <a:buFont typeface="Arial"/>
              <a:buChar char="•"/>
            </a:pPr>
            <a:r>
              <a:rPr lang="en-US" sz="2743" dirty="0">
                <a:solidFill>
                  <a:srgbClr val="125B50"/>
                </a:solidFill>
                <a:latin typeface="Agrandir Wide Thin Italics"/>
              </a:rPr>
              <a:t>Eve Tuck (</a:t>
            </a:r>
            <a:r>
              <a:rPr lang="en-US" sz="2743" dirty="0" err="1">
                <a:solidFill>
                  <a:srgbClr val="125B50"/>
                </a:solidFill>
                <a:latin typeface="Agrandir Wide Thin Italics"/>
              </a:rPr>
              <a:t>Unangax</a:t>
            </a:r>
            <a:r>
              <a:rPr lang="en-US" sz="2743" dirty="0">
                <a:solidFill>
                  <a:srgbClr val="125B50"/>
                </a:solidFill>
                <a:latin typeface="Agrandir Wide Thin Italics"/>
              </a:rPr>
              <a:t>) and Wayne Yang (diaspora settler of </a:t>
            </a:r>
            <a:r>
              <a:rPr lang="en-US" sz="2743" dirty="0" err="1">
                <a:solidFill>
                  <a:srgbClr val="125B50"/>
                </a:solidFill>
                <a:latin typeface="Agrandir Wide Thin Italics"/>
              </a:rPr>
              <a:t>colour</a:t>
            </a:r>
            <a:r>
              <a:rPr lang="en-US" sz="2743" dirty="0">
                <a:solidFill>
                  <a:srgbClr val="125B50"/>
                </a:solidFill>
                <a:latin typeface="Agrandir Wide Thin Italics"/>
              </a:rPr>
              <a:t>) have pointed out, </a:t>
            </a:r>
            <a:r>
              <a:rPr lang="en-US" sz="2743" dirty="0">
                <a:solidFill>
                  <a:srgbClr val="125B50"/>
                </a:solidFill>
                <a:latin typeface="Agrandir Wide Thin Bold Italics"/>
              </a:rPr>
              <a:t>‘Socialist and communist empires have also been settler empires (e.g., Chinese colonialism in Tibet).’</a:t>
            </a:r>
          </a:p>
          <a:p>
            <a:pPr marL="1776771" lvl="3" indent="-444193">
              <a:lnSpc>
                <a:spcPts val="4114"/>
              </a:lnSpc>
              <a:buFont typeface="Arial"/>
              <a:buChar char="￭"/>
            </a:pPr>
            <a:r>
              <a:rPr lang="en-US" sz="2743" dirty="0">
                <a:solidFill>
                  <a:srgbClr val="125B50"/>
                </a:solidFill>
                <a:latin typeface="Agrandir Wide Thin Bold Italics"/>
              </a:rPr>
              <a:t>Marxism, socialism, anticapitalism, capitalism, and other economic systems can, </a:t>
            </a:r>
            <a:r>
              <a:rPr lang="en-US" sz="2743" dirty="0">
                <a:solidFill>
                  <a:srgbClr val="125B50"/>
                </a:solidFill>
                <a:latin typeface="Agrandir Wide Thin Italics"/>
              </a:rPr>
              <a:t>though certainly don’t have to</a:t>
            </a:r>
            <a:r>
              <a:rPr lang="en-US" sz="2743" dirty="0">
                <a:solidFill>
                  <a:srgbClr val="125B50"/>
                </a:solidFill>
                <a:latin typeface="Agrandir Wide Thin Bold Italics"/>
              </a:rPr>
              <a:t>, enact colonial relations to Land as a usable Resource that produces value for settler and colonizer goals, </a:t>
            </a:r>
            <a:r>
              <a:rPr lang="en-US" sz="2743" dirty="0">
                <a:solidFill>
                  <a:srgbClr val="125B50"/>
                </a:solidFill>
                <a:latin typeface="Agrandir Wide Thin Italics"/>
              </a:rPr>
              <a:t>regardless of how and by whom that value is produced</a:t>
            </a:r>
            <a:r>
              <a:rPr lang="en-US" sz="2743" dirty="0">
                <a:solidFill>
                  <a:srgbClr val="125B50"/>
                </a:solidFill>
                <a:latin typeface="Agrandir Wide Thin Bold Italics"/>
              </a:rPr>
              <a:t>. </a:t>
            </a:r>
          </a:p>
          <a:p>
            <a:pPr marL="592257" lvl="1" indent="-296128" algn="l">
              <a:lnSpc>
                <a:spcPts val="4114"/>
              </a:lnSpc>
              <a:buFont typeface="Arial"/>
              <a:buChar char="•"/>
            </a:pPr>
            <a:r>
              <a:rPr lang="en-US" sz="2743" dirty="0">
                <a:solidFill>
                  <a:srgbClr val="125B50"/>
                </a:solidFill>
                <a:latin typeface="Agrandir Wide Thin Bold Italics"/>
              </a:rPr>
              <a:t>Colonialism, capitalism, and environmentalism do not have settled relationships or forms.”</a:t>
            </a:r>
          </a:p>
        </p:txBody>
      </p:sp>
      <p:pic>
        <p:nvPicPr>
          <p:cNvPr id="4" name="Picture 4"/>
          <p:cNvPicPr>
            <a:picLocks noChangeAspect="1"/>
          </p:cNvPicPr>
          <p:nvPr/>
        </p:nvPicPr>
        <p:blipFill>
          <a:blip r:embed="rId2"/>
          <a:srcRect t="16677" b="57713"/>
          <a:stretch>
            <a:fillRect/>
          </a:stretch>
        </p:blipFill>
        <p:spPr>
          <a:xfrm>
            <a:off x="0" y="0"/>
            <a:ext cx="18288000" cy="3120284"/>
          </a:xfrm>
          <a:prstGeom prst="rect">
            <a:avLst/>
          </a:prstGeom>
        </p:spPr>
      </p:pic>
      <p:sp>
        <p:nvSpPr>
          <p:cNvPr id="5" name="TextBox 5"/>
          <p:cNvSpPr txBox="1"/>
          <p:nvPr/>
        </p:nvSpPr>
        <p:spPr>
          <a:xfrm>
            <a:off x="1190962" y="809625"/>
            <a:ext cx="14484656"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LAND AS RESOURCE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4401365" y="1303628"/>
            <a:ext cx="11746194" cy="264033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BRAIN, HANDS AND TEETH, </a:t>
            </a:r>
          </a:p>
          <a:p>
            <a:pPr>
              <a:lnSpc>
                <a:spcPts val="6719"/>
              </a:lnSpc>
            </a:pPr>
            <a:r>
              <a:rPr lang="en-US" sz="4800">
                <a:solidFill>
                  <a:srgbClr val="125B50"/>
                </a:solidFill>
                <a:latin typeface="Agrandir Wide Medium"/>
              </a:rPr>
              <a:t>HEART AND BONES </a:t>
            </a:r>
          </a:p>
          <a:p>
            <a:pPr>
              <a:lnSpc>
                <a:spcPts val="6719"/>
              </a:lnSpc>
            </a:pPr>
            <a:r>
              <a:rPr lang="en-US" sz="4800">
                <a:solidFill>
                  <a:srgbClr val="125B50"/>
                </a:solidFill>
                <a:latin typeface="Agrandir Wide Medium"/>
              </a:rPr>
              <a:t>OF COLONIALISM</a:t>
            </a:r>
          </a:p>
        </p:txBody>
      </p:sp>
      <p:sp>
        <p:nvSpPr>
          <p:cNvPr id="4" name="TextBox 4"/>
          <p:cNvSpPr txBox="1"/>
          <p:nvPr/>
        </p:nvSpPr>
        <p:spPr>
          <a:xfrm>
            <a:off x="4401365" y="5045737"/>
            <a:ext cx="11274252" cy="50901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a:rPr>
              <a:t>"</a:t>
            </a:r>
            <a:r>
              <a:rPr lang="en-US" sz="2400" dirty="0">
                <a:solidFill>
                  <a:srgbClr val="125B50"/>
                </a:solidFill>
                <a:latin typeface="Agrandir Wide Thin Bold"/>
              </a:rPr>
              <a:t>Pollution, scientific ways to know pollution, and actions to mitigate pollution</a:t>
            </a:r>
            <a:r>
              <a:rPr lang="en-US" sz="2400" dirty="0">
                <a:solidFill>
                  <a:srgbClr val="125B50"/>
                </a:solidFill>
                <a:latin typeface="Agrandir Wide Thin"/>
              </a:rPr>
              <a:t> </a:t>
            </a:r>
          </a:p>
          <a:p>
            <a:pPr algn="just">
              <a:lnSpc>
                <a:spcPts val="3600"/>
              </a:lnSpc>
            </a:pPr>
            <a:r>
              <a:rPr lang="en-US" sz="2400" dirty="0">
                <a:solidFill>
                  <a:srgbClr val="125B50"/>
                </a:solidFill>
                <a:latin typeface="Agrandir Wide Thin"/>
              </a:rPr>
              <a:t>are not examples of, symptoms or metaphors for, or unintentional by-products of colonialism, </a:t>
            </a:r>
          </a:p>
          <a:p>
            <a:pPr algn="just">
              <a:lnSpc>
                <a:spcPts val="3600"/>
              </a:lnSpc>
            </a:pPr>
            <a:r>
              <a:rPr lang="en-US" sz="2400" dirty="0">
                <a:solidFill>
                  <a:srgbClr val="125B50"/>
                </a:solidFill>
                <a:latin typeface="Agrandir Wide Thin"/>
              </a:rPr>
              <a:t>but rather are </a:t>
            </a:r>
          </a:p>
          <a:p>
            <a:pPr algn="just">
              <a:lnSpc>
                <a:spcPts val="3600"/>
              </a:lnSpc>
            </a:pPr>
            <a:r>
              <a:rPr lang="en-US" sz="2400" dirty="0">
                <a:solidFill>
                  <a:srgbClr val="125B50"/>
                </a:solidFill>
                <a:latin typeface="Agrandir Wide Thin Bold"/>
              </a:rPr>
              <a:t>essential parts of the interlocking logics (brain), mechanisms (hands and teeth), and structures (heart and bones) of colonialism</a:t>
            </a:r>
          </a:p>
          <a:p>
            <a:pPr algn="just">
              <a:lnSpc>
                <a:spcPts val="3600"/>
              </a:lnSpc>
            </a:pPr>
            <a:r>
              <a:rPr lang="en-US" sz="2400" dirty="0">
                <a:solidFill>
                  <a:srgbClr val="125B50"/>
                </a:solidFill>
                <a:latin typeface="Agrandir Wide Thin"/>
              </a:rPr>
              <a:t>that allow colonialism to produce and reproduce its effects in Canada, the United States, and beyond.”</a:t>
            </a:r>
          </a:p>
          <a:p>
            <a:pPr>
              <a:lnSpc>
                <a:spcPts val="3600"/>
              </a:lnSpc>
            </a:pPr>
            <a:endParaRPr lang="en-US" sz="2400" dirty="0">
              <a:solidFill>
                <a:srgbClr val="125B50"/>
              </a:solidFill>
              <a:latin typeface="Agrandir Wide Thin"/>
            </a:endParaRPr>
          </a:p>
          <a:p>
            <a:pPr algn="just">
              <a:lnSpc>
                <a:spcPts val="3600"/>
              </a:lnSpc>
            </a:pPr>
            <a:endParaRPr lang="en-US" sz="2400" dirty="0">
              <a:solidFill>
                <a:srgbClr val="125B50"/>
              </a:solidFill>
              <a:latin typeface="Agrandir Wide Thin"/>
            </a:endParaRPr>
          </a:p>
        </p:txBody>
      </p:sp>
      <p:pic>
        <p:nvPicPr>
          <p:cNvPr id="5" name="Picture 5"/>
          <p:cNvPicPr>
            <a:picLocks noChangeAspect="1"/>
          </p:cNvPicPr>
          <p:nvPr/>
        </p:nvPicPr>
        <p:blipFill>
          <a:blip r:embed="rId2"/>
          <a:srcRect l="70723" t="9563" r="11370" b="4847"/>
          <a:stretch>
            <a:fillRect/>
          </a:stretch>
        </p:blipFill>
        <p:spPr>
          <a:xfrm>
            <a:off x="0" y="1522703"/>
            <a:ext cx="2273981" cy="724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5437424" y="904875"/>
            <a:ext cx="4545344" cy="4819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 When Murphy Writes:</a:t>
            </a:r>
          </a:p>
        </p:txBody>
      </p:sp>
      <p:sp>
        <p:nvSpPr>
          <p:cNvPr id="3" name="TextBox 3"/>
          <p:cNvSpPr txBox="1"/>
          <p:nvPr/>
        </p:nvSpPr>
        <p:spPr>
          <a:xfrm>
            <a:off x="5437424" y="1531439"/>
            <a:ext cx="5221710" cy="3559260"/>
          </a:xfrm>
          <a:prstGeom prst="rect">
            <a:avLst/>
          </a:prstGeom>
        </p:spPr>
        <p:txBody>
          <a:bodyPr lIns="0" tIns="0" rIns="0" bIns="0" rtlCol="0" anchor="t">
            <a:spAutoFit/>
          </a:bodyPr>
          <a:lstStyle/>
          <a:p>
            <a:pPr>
              <a:lnSpc>
                <a:spcPts val="3121"/>
              </a:lnSpc>
            </a:pPr>
            <a:r>
              <a:rPr lang="en-US" sz="2081" dirty="0">
                <a:solidFill>
                  <a:srgbClr val="125B50"/>
                </a:solidFill>
                <a:latin typeface="Agrandir Wide Thin"/>
              </a:rPr>
              <a:t>‘The concept of </a:t>
            </a:r>
            <a:r>
              <a:rPr lang="en-US" sz="2081" dirty="0" err="1">
                <a:solidFill>
                  <a:srgbClr val="125B50"/>
                </a:solidFill>
                <a:latin typeface="Agrandir Wide Thin"/>
              </a:rPr>
              <a:t>alterlife</a:t>
            </a:r>
            <a:r>
              <a:rPr lang="en-US" sz="2081" dirty="0">
                <a:solidFill>
                  <a:srgbClr val="125B50"/>
                </a:solidFill>
                <a:latin typeface="Agrandir Wide Thin"/>
              </a:rPr>
              <a:t> is offered as a way of approaching the politics of relations in </a:t>
            </a:r>
            <a:r>
              <a:rPr lang="en-US" sz="2081" dirty="0">
                <a:solidFill>
                  <a:srgbClr val="125B50"/>
                </a:solidFill>
                <a:latin typeface="Agrandir Wide Thin Bold"/>
              </a:rPr>
              <a:t>solidarity with the vast labor of anti-racist and decolonial reproductive and environmental justice activism, as well as Indigenous survivance and resurgence</a:t>
            </a:r>
            <a:r>
              <a:rPr lang="en-US" sz="2081" dirty="0">
                <a:solidFill>
                  <a:srgbClr val="125B50"/>
                </a:solidFill>
                <a:latin typeface="Agrandir Wide Thin"/>
              </a:rPr>
              <a:t>,’ </a:t>
            </a:r>
          </a:p>
          <a:p>
            <a:pPr>
              <a:lnSpc>
                <a:spcPts val="3121"/>
              </a:lnSpc>
            </a:pPr>
            <a:endParaRPr lang="en-US" sz="2081" dirty="0">
              <a:solidFill>
                <a:srgbClr val="125B50"/>
              </a:solidFill>
              <a:latin typeface="Agrandir Wide Thin"/>
            </a:endParaRPr>
          </a:p>
        </p:txBody>
      </p:sp>
      <p:sp>
        <p:nvSpPr>
          <p:cNvPr id="4" name="TextBox 4"/>
          <p:cNvSpPr txBox="1"/>
          <p:nvPr/>
        </p:nvSpPr>
        <p:spPr>
          <a:xfrm>
            <a:off x="12357060" y="2133123"/>
            <a:ext cx="3545891" cy="9010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the methodological questions are: </a:t>
            </a:r>
          </a:p>
        </p:txBody>
      </p:sp>
      <p:sp>
        <p:nvSpPr>
          <p:cNvPr id="5" name="TextBox 5"/>
          <p:cNvSpPr txBox="1"/>
          <p:nvPr/>
        </p:nvSpPr>
        <p:spPr>
          <a:xfrm>
            <a:off x="11650130" y="6061145"/>
            <a:ext cx="5867979" cy="2189168"/>
          </a:xfrm>
          <a:prstGeom prst="rect">
            <a:avLst/>
          </a:prstGeom>
        </p:spPr>
        <p:txBody>
          <a:bodyPr lIns="0" tIns="0" rIns="0" bIns="0" rtlCol="0" anchor="t">
            <a:spAutoFit/>
          </a:bodyPr>
          <a:lstStyle/>
          <a:p>
            <a:pPr>
              <a:lnSpc>
                <a:spcPts val="3437"/>
              </a:lnSpc>
            </a:pPr>
            <a:r>
              <a:rPr lang="en-US" sz="2291" dirty="0">
                <a:solidFill>
                  <a:srgbClr val="125B50"/>
                </a:solidFill>
                <a:latin typeface="Agrandir Wide Thin"/>
              </a:rPr>
              <a:t>"</a:t>
            </a:r>
            <a:r>
              <a:rPr lang="en-US" sz="2291" dirty="0">
                <a:solidFill>
                  <a:srgbClr val="125B50"/>
                </a:solidFill>
                <a:latin typeface="Agrandir Wide Thin Italics"/>
              </a:rPr>
              <a:t>How do I, as a scientist</a:t>
            </a:r>
            <a:r>
              <a:rPr lang="en-US" sz="2291" dirty="0">
                <a:solidFill>
                  <a:srgbClr val="125B50"/>
                </a:solidFill>
                <a:latin typeface="Agrandir Wide Thin Bold Italics"/>
              </a:rPr>
              <a:t>, make </a:t>
            </a:r>
            <a:r>
              <a:rPr lang="en-US" sz="2291" dirty="0" err="1">
                <a:solidFill>
                  <a:srgbClr val="125B50"/>
                </a:solidFill>
                <a:latin typeface="Agrandir Wide Thin Bold Italics"/>
              </a:rPr>
              <a:t>alterlives</a:t>
            </a:r>
            <a:r>
              <a:rPr lang="en-US" sz="2291" dirty="0">
                <a:solidFill>
                  <a:srgbClr val="125B50"/>
                </a:solidFill>
                <a:latin typeface="Agrandir Wide Thin Bold Italics"/>
              </a:rPr>
              <a:t> and good Land relations integral to dominant scientific practice?”</a:t>
            </a:r>
          </a:p>
          <a:p>
            <a:pPr>
              <a:lnSpc>
                <a:spcPts val="3437"/>
              </a:lnSpc>
            </a:pPr>
            <a:endParaRPr lang="en-US" sz="2291" dirty="0">
              <a:solidFill>
                <a:srgbClr val="125B50"/>
              </a:solidFill>
              <a:latin typeface="Agrandir Wide Thin Bold Italics"/>
            </a:endParaRPr>
          </a:p>
        </p:txBody>
      </p:sp>
      <p:sp>
        <p:nvSpPr>
          <p:cNvPr id="6" name="TextBox 6"/>
          <p:cNvSpPr txBox="1"/>
          <p:nvPr/>
        </p:nvSpPr>
        <p:spPr>
          <a:xfrm>
            <a:off x="266700" y="4172277"/>
            <a:ext cx="4703999" cy="1216677"/>
          </a:xfrm>
          <a:prstGeom prst="rect">
            <a:avLst/>
          </a:prstGeom>
        </p:spPr>
        <p:txBody>
          <a:bodyPr lIns="0" tIns="0" rIns="0" bIns="0" rtlCol="0" anchor="t">
            <a:spAutoFit/>
          </a:bodyPr>
          <a:lstStyle/>
          <a:p>
            <a:pPr>
              <a:lnSpc>
                <a:spcPts val="4545"/>
              </a:lnSpc>
            </a:pPr>
            <a:r>
              <a:rPr lang="en-US" sz="3246">
                <a:solidFill>
                  <a:srgbClr val="125B50"/>
                </a:solidFill>
                <a:latin typeface="Agrandir Wide Medium"/>
              </a:rPr>
              <a:t>METHODOLOGICAL</a:t>
            </a:r>
          </a:p>
          <a:p>
            <a:pPr>
              <a:lnSpc>
                <a:spcPts val="4545"/>
              </a:lnSpc>
            </a:pPr>
            <a:r>
              <a:rPr lang="en-US" sz="3246">
                <a:solidFill>
                  <a:srgbClr val="125B50"/>
                </a:solidFill>
                <a:latin typeface="Agrandir Wide Medium"/>
              </a:rPr>
              <a:t>QUESTIONS</a:t>
            </a:r>
          </a:p>
        </p:txBody>
      </p:sp>
      <p:sp>
        <p:nvSpPr>
          <p:cNvPr id="8" name="TextBox 8"/>
          <p:cNvSpPr txBox="1"/>
          <p:nvPr/>
        </p:nvSpPr>
        <p:spPr>
          <a:xfrm>
            <a:off x="5224842" y="5571317"/>
            <a:ext cx="5609170" cy="41757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a:t>
            </a:r>
            <a:r>
              <a:rPr lang="en-US" sz="2400" dirty="0">
                <a:solidFill>
                  <a:srgbClr val="125B50"/>
                </a:solidFill>
                <a:latin typeface="Agrandir Wide Thin"/>
              </a:rPr>
              <a:t>How do I get to a place where</a:t>
            </a:r>
            <a:r>
              <a:rPr lang="en-US" sz="2400" dirty="0">
                <a:solidFill>
                  <a:srgbClr val="125B50"/>
                </a:solidFill>
                <a:latin typeface="Agrandir Wide Thin Bold"/>
              </a:rPr>
              <a:t> these relations are properly scientific, rather than questions that fall outside of science, </a:t>
            </a:r>
            <a:r>
              <a:rPr lang="en-US" sz="2400" dirty="0">
                <a:solidFill>
                  <a:srgbClr val="125B50"/>
                </a:solidFill>
                <a:latin typeface="Agrandir Wide Thin"/>
              </a:rPr>
              <a:t>the same way ethics sections are tacked on at the end of a science textbook?</a:t>
            </a:r>
            <a:endParaRPr lang="en-US" sz="2400" dirty="0">
              <a:solidFill>
                <a:srgbClr val="125B50"/>
              </a:solidFill>
              <a:latin typeface="Agrandir Wide Thin Bold"/>
            </a:endParaRPr>
          </a:p>
          <a:p>
            <a:pPr>
              <a:lnSpc>
                <a:spcPts val="3600"/>
              </a:lnSpc>
            </a:pPr>
            <a:endParaRPr lang="en-US" sz="2400" dirty="0">
              <a:solidFill>
                <a:srgbClr val="125B50"/>
              </a:solidFill>
              <a:latin typeface="Agrandir Wide Thin Bold"/>
            </a:endParaRPr>
          </a:p>
          <a:p>
            <a:pPr>
              <a:lnSpc>
                <a:spcPts val="3600"/>
              </a:lnSpc>
            </a:pPr>
            <a:endParaRPr lang="en-US" sz="2400" dirty="0">
              <a:solidFill>
                <a:srgbClr val="125B50"/>
              </a:solidFill>
              <a:latin typeface="Agrandir Wide Thin Bold"/>
            </a:endParaRPr>
          </a:p>
        </p:txBody>
      </p:sp>
      <p:sp>
        <p:nvSpPr>
          <p:cNvPr id="9" name="AutoShape 9"/>
          <p:cNvSpPr/>
          <p:nvPr/>
        </p:nvSpPr>
        <p:spPr>
          <a:xfrm>
            <a:off x="5437424" y="4867275"/>
            <a:ext cx="11821876" cy="0"/>
          </a:xfrm>
          <a:prstGeom prst="line">
            <a:avLst/>
          </a:prstGeom>
          <a:ln w="9525" cap="flat">
            <a:solidFill>
              <a:srgbClr val="125B50"/>
            </a:solidFill>
            <a:prstDash val="solid"/>
            <a:headEnd type="none" w="sm" len="sm"/>
            <a:tailEnd type="none" w="sm" len="sm"/>
          </a:ln>
        </p:spPr>
      </p:sp>
      <p:sp>
        <p:nvSpPr>
          <p:cNvPr id="10" name="AutoShape 10"/>
          <p:cNvSpPr/>
          <p:nvPr/>
        </p:nvSpPr>
        <p:spPr>
          <a:xfrm rot="5400000">
            <a:off x="7277197" y="4837811"/>
            <a:ext cx="7627747" cy="0"/>
          </a:xfrm>
          <a:prstGeom prst="line">
            <a:avLst/>
          </a:prstGeom>
          <a:ln w="9525" cap="flat">
            <a:solidFill>
              <a:srgbClr val="125B50"/>
            </a:solidFill>
            <a:prstDash val="solid"/>
            <a:headEnd type="none" w="sm" len="sm"/>
            <a:tailEnd type="none" w="sm" len="sm"/>
          </a:ln>
        </p:spPr>
      </p:sp>
      <p:pic>
        <p:nvPicPr>
          <p:cNvPr id="11" name="Picture 11"/>
          <p:cNvPicPr>
            <a:picLocks noChangeAspect="1"/>
          </p:cNvPicPr>
          <p:nvPr/>
        </p:nvPicPr>
        <p:blipFill>
          <a:blip r:embed="rId2"/>
          <a:srcRect l="32705" t="9977" r="35161" b="82452"/>
          <a:stretch>
            <a:fillRect/>
          </a:stretch>
        </p:blipFill>
        <p:spPr>
          <a:xfrm>
            <a:off x="0" y="0"/>
            <a:ext cx="4408724" cy="691916"/>
          </a:xfrm>
          <a:prstGeom prst="rect">
            <a:avLst/>
          </a:prstGeom>
        </p:spPr>
      </p:pic>
      <p:pic>
        <p:nvPicPr>
          <p:cNvPr id="12" name="Picture 12"/>
          <p:cNvPicPr>
            <a:picLocks noChangeAspect="1"/>
          </p:cNvPicPr>
          <p:nvPr/>
        </p:nvPicPr>
        <p:blipFill>
          <a:blip r:embed="rId3"/>
          <a:srcRect l="32705" t="9681" r="35161" b="82452"/>
          <a:stretch>
            <a:fillRect/>
          </a:stretch>
        </p:blipFill>
        <p:spPr>
          <a:xfrm>
            <a:off x="0" y="9568007"/>
            <a:ext cx="4408724" cy="718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3" name="TextBox 3"/>
          <p:cNvSpPr txBox="1"/>
          <p:nvPr/>
        </p:nvSpPr>
        <p:spPr>
          <a:xfrm>
            <a:off x="3109390" y="1303628"/>
            <a:ext cx="14149910"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NO BLANK SLATE OR “TERRA NULLIUS”</a:t>
            </a:r>
          </a:p>
        </p:txBody>
      </p:sp>
      <p:sp>
        <p:nvSpPr>
          <p:cNvPr id="4" name="TextBox 4"/>
          <p:cNvSpPr txBox="1"/>
          <p:nvPr/>
        </p:nvSpPr>
        <p:spPr>
          <a:xfrm>
            <a:off x="2914375" y="2453640"/>
            <a:ext cx="14149910" cy="6461760"/>
          </a:xfrm>
          <a:prstGeom prst="rect">
            <a:avLst/>
          </a:prstGeom>
        </p:spPr>
        <p:txBody>
          <a:bodyPr lIns="0" tIns="0" rIns="0" bIns="0" rtlCol="0" anchor="t">
            <a:spAutoFit/>
          </a:bodyPr>
          <a:lstStyle/>
          <a:p>
            <a:pPr marL="518160" lvl="1" indent="-259080" algn="just">
              <a:lnSpc>
                <a:spcPts val="3600"/>
              </a:lnSpc>
              <a:buFont typeface="Arial"/>
              <a:buChar char="•"/>
            </a:pPr>
            <a:r>
              <a:rPr lang="en-US" sz="2400" dirty="0">
                <a:solidFill>
                  <a:srgbClr val="125B50"/>
                </a:solidFill>
                <a:latin typeface="Agrandir Wide Thin Bold"/>
              </a:rPr>
              <a:t>“To imagine a clean slate from which to start our anticolonial science is to subscribe to ‘terra nullius, the colonizer’s dream,’ described by feminist scholar Raewyn Connell (settler) as </a:t>
            </a:r>
          </a:p>
          <a:p>
            <a:pPr marL="1036320" lvl="2" indent="-345440" algn="just">
              <a:lnSpc>
                <a:spcPts val="3600"/>
              </a:lnSpc>
              <a:buFont typeface="Arial"/>
              <a:buChar char="⚬"/>
            </a:pPr>
            <a:r>
              <a:rPr lang="en-US" sz="2400" dirty="0">
                <a:solidFill>
                  <a:srgbClr val="125B50"/>
                </a:solidFill>
                <a:latin typeface="Agrandir Wide Thin"/>
              </a:rPr>
              <a:t>‘a sinister presupposition for social science. It is invoked every time we try to </a:t>
            </a:r>
            <a:r>
              <a:rPr lang="en-US" sz="2400" dirty="0" err="1">
                <a:solidFill>
                  <a:srgbClr val="125B50"/>
                </a:solidFill>
                <a:latin typeface="Agrandir Wide Thin Bold"/>
              </a:rPr>
              <a:t>theorise</a:t>
            </a:r>
            <a:r>
              <a:rPr lang="en-US" sz="2400" dirty="0">
                <a:solidFill>
                  <a:srgbClr val="125B50"/>
                </a:solidFill>
                <a:latin typeface="Agrandir Wide Thin Bold"/>
              </a:rPr>
              <a:t> the formation of social institutions and systems from scratch, in a blank space. </a:t>
            </a:r>
            <a:r>
              <a:rPr lang="en-US" sz="2400" dirty="0">
                <a:solidFill>
                  <a:srgbClr val="125B50"/>
                </a:solidFill>
                <a:latin typeface="Agrandir Wide Thin"/>
              </a:rPr>
              <a:t>Whenever we see the words ‘building block’ in a treatise of social theory, we should be asking who used to occupy the land.’ </a:t>
            </a:r>
          </a:p>
          <a:p>
            <a:pPr algn="just">
              <a:lnSpc>
                <a:spcPts val="3600"/>
              </a:lnSpc>
            </a:pPr>
            <a:endParaRPr lang="en-US" sz="2400" dirty="0">
              <a:solidFill>
                <a:srgbClr val="125B50"/>
              </a:solidFill>
              <a:latin typeface="Agrandir Wide Thin"/>
            </a:endParaRPr>
          </a:p>
          <a:p>
            <a:pPr marL="518160" lvl="1" indent="-259080" algn="just">
              <a:lnSpc>
                <a:spcPts val="3600"/>
              </a:lnSpc>
              <a:buFont typeface="Arial"/>
              <a:buChar char="•"/>
            </a:pPr>
            <a:r>
              <a:rPr lang="en-US" sz="2400" dirty="0">
                <a:solidFill>
                  <a:srgbClr val="125B50"/>
                </a:solidFill>
                <a:latin typeface="Agrandir Wide Thin"/>
              </a:rPr>
              <a:t>Research and change-making, scientific or otherwise</a:t>
            </a:r>
            <a:r>
              <a:rPr lang="en-US" sz="2400" dirty="0">
                <a:solidFill>
                  <a:srgbClr val="125B50"/>
                </a:solidFill>
                <a:latin typeface="Agrandir Wide Thin Bold"/>
              </a:rPr>
              <a:t>, are always caught up in the contradictions, injustices, and structures that already exist, that we have already identified as violent and in need of change.</a:t>
            </a:r>
          </a:p>
          <a:p>
            <a:pPr algn="just">
              <a:lnSpc>
                <a:spcPts val="3600"/>
              </a:lnSpc>
            </a:pPr>
            <a:endParaRPr lang="en-US" sz="2400" dirty="0">
              <a:solidFill>
                <a:srgbClr val="125B50"/>
              </a:solidFill>
              <a:latin typeface="Agrandir Wide Thin Bold"/>
            </a:endParaRPr>
          </a:p>
          <a:p>
            <a:pPr marL="518160" lvl="1" indent="-259080" algn="just">
              <a:lnSpc>
                <a:spcPts val="3600"/>
              </a:lnSpc>
              <a:buFont typeface="Arial"/>
              <a:buChar char="•"/>
            </a:pPr>
            <a:r>
              <a:rPr lang="en-US" sz="2400" dirty="0">
                <a:solidFill>
                  <a:srgbClr val="125B50"/>
                </a:solidFill>
                <a:latin typeface="Agrandir Wide Thin"/>
              </a:rPr>
              <a:t>This text is about maneuvering within this complex and compromised terrain.</a:t>
            </a:r>
            <a:r>
              <a:rPr lang="en-US" sz="2400" dirty="0">
                <a:solidFill>
                  <a:srgbClr val="125B50"/>
                </a:solidFill>
                <a:latin typeface="Agrandir Wide Thin Bold"/>
              </a:rPr>
              <a:t>”</a:t>
            </a:r>
          </a:p>
          <a:p>
            <a:pPr algn="just">
              <a:lnSpc>
                <a:spcPts val="3600"/>
              </a:lnSpc>
            </a:pPr>
            <a:endParaRPr lang="en-US" sz="2400" dirty="0">
              <a:solidFill>
                <a:srgbClr val="125B50"/>
              </a:solidFill>
              <a:latin typeface="Agrandir Wide Thin Bold"/>
            </a:endParaRPr>
          </a:p>
        </p:txBody>
      </p:sp>
      <p:pic>
        <p:nvPicPr>
          <p:cNvPr id="5" name="Picture 5"/>
          <p:cNvPicPr>
            <a:picLocks noChangeAspect="1"/>
          </p:cNvPicPr>
          <p:nvPr/>
        </p:nvPicPr>
        <p:blipFill>
          <a:blip r:embed="rId2"/>
          <a:srcRect l="70723" t="9563" r="11370" b="4847"/>
          <a:stretch>
            <a:fillRect/>
          </a:stretch>
        </p:blipFill>
        <p:spPr>
          <a:xfrm>
            <a:off x="0" y="1522703"/>
            <a:ext cx="2273981" cy="724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5350248" y="1084746"/>
            <a:ext cx="5221710" cy="3168735"/>
          </a:xfrm>
          <a:prstGeom prst="rect">
            <a:avLst/>
          </a:prstGeom>
        </p:spPr>
        <p:txBody>
          <a:bodyPr lIns="0" tIns="0" rIns="0" bIns="0" rtlCol="0" anchor="t">
            <a:spAutoFit/>
          </a:bodyPr>
          <a:lstStyle/>
          <a:p>
            <a:pPr algn="just">
              <a:lnSpc>
                <a:spcPts val="3121"/>
              </a:lnSpc>
            </a:pPr>
            <a:r>
              <a:rPr lang="en-US" sz="2081" dirty="0">
                <a:solidFill>
                  <a:srgbClr val="125B50"/>
                </a:solidFill>
                <a:latin typeface="Agrandir Wide Thin Bold"/>
              </a:rPr>
              <a:t>“Here, I want to focus on responsibility — the obligation to enact good relations as scientists, scholars, readers, and to account for our relations when they are not good. And you can’t have obligation without specificity.</a:t>
            </a:r>
          </a:p>
          <a:p>
            <a:pPr>
              <a:lnSpc>
                <a:spcPts val="3121"/>
              </a:lnSpc>
            </a:pPr>
            <a:endParaRPr lang="en-US" sz="2081" dirty="0">
              <a:solidFill>
                <a:srgbClr val="125B50"/>
              </a:solidFill>
              <a:latin typeface="Agrandir Wide Thin Bold"/>
            </a:endParaRPr>
          </a:p>
        </p:txBody>
      </p:sp>
      <p:sp>
        <p:nvSpPr>
          <p:cNvPr id="3" name="TextBox 3"/>
          <p:cNvSpPr txBox="1"/>
          <p:nvPr/>
        </p:nvSpPr>
        <p:spPr>
          <a:xfrm>
            <a:off x="11476833" y="1113321"/>
            <a:ext cx="5653395" cy="3428481"/>
          </a:xfrm>
          <a:prstGeom prst="rect">
            <a:avLst/>
          </a:prstGeom>
        </p:spPr>
        <p:txBody>
          <a:bodyPr lIns="0" tIns="0" rIns="0" bIns="0" rtlCol="0" anchor="t">
            <a:spAutoFit/>
          </a:bodyPr>
          <a:lstStyle/>
          <a:p>
            <a:pPr>
              <a:lnSpc>
                <a:spcPts val="2711"/>
              </a:lnSpc>
            </a:pPr>
            <a:r>
              <a:rPr lang="en-US" sz="1936" dirty="0">
                <a:solidFill>
                  <a:srgbClr val="125B50"/>
                </a:solidFill>
                <a:latin typeface="Agrandir Wide Thin Bold"/>
              </a:rPr>
              <a:t>"We isn’t specific enough for obligation. </a:t>
            </a:r>
          </a:p>
          <a:p>
            <a:pPr>
              <a:lnSpc>
                <a:spcPts val="2711"/>
              </a:lnSpc>
            </a:pPr>
            <a:endParaRPr lang="en-US" sz="1936" dirty="0">
              <a:solidFill>
                <a:srgbClr val="125B50"/>
              </a:solidFill>
              <a:latin typeface="Agrandir Wide Thin Bold"/>
            </a:endParaRPr>
          </a:p>
          <a:p>
            <a:pPr>
              <a:lnSpc>
                <a:spcPts val="2711"/>
              </a:lnSpc>
            </a:pPr>
            <a:r>
              <a:rPr lang="en-US" sz="1936" dirty="0">
                <a:solidFill>
                  <a:srgbClr val="125B50"/>
                </a:solidFill>
                <a:latin typeface="Agrandir Wide Thin Bold"/>
              </a:rPr>
              <a:t>You know this — an elder daughter has different obligations than a mail carrier, and you have different obligations to your elder daughter than to the mail carrier. DuPont has different obligations to plastic pollution than someone with a disability who uses a straw to drink.</a:t>
            </a:r>
          </a:p>
          <a:p>
            <a:pPr>
              <a:lnSpc>
                <a:spcPts val="2711"/>
              </a:lnSpc>
            </a:pPr>
            <a:endParaRPr lang="en-US" sz="1936" dirty="0">
              <a:solidFill>
                <a:srgbClr val="125B50"/>
              </a:solidFill>
              <a:latin typeface="Agrandir Wide Thin Bold"/>
            </a:endParaRPr>
          </a:p>
        </p:txBody>
      </p:sp>
      <p:sp>
        <p:nvSpPr>
          <p:cNvPr id="4" name="TextBox 4"/>
          <p:cNvSpPr txBox="1"/>
          <p:nvPr/>
        </p:nvSpPr>
        <p:spPr>
          <a:xfrm>
            <a:off x="11391321" y="5583519"/>
            <a:ext cx="5867979" cy="3046418"/>
          </a:xfrm>
          <a:prstGeom prst="rect">
            <a:avLst/>
          </a:prstGeom>
        </p:spPr>
        <p:txBody>
          <a:bodyPr lIns="0" tIns="0" rIns="0" bIns="0" rtlCol="0" anchor="t">
            <a:spAutoFit/>
          </a:bodyPr>
          <a:lstStyle/>
          <a:p>
            <a:pPr>
              <a:lnSpc>
                <a:spcPts val="3437"/>
              </a:lnSpc>
            </a:pPr>
            <a:r>
              <a:rPr lang="en-US" sz="2291" dirty="0">
                <a:solidFill>
                  <a:srgbClr val="125B50"/>
                </a:solidFill>
                <a:latin typeface="Agrandir Wide Thin Bold"/>
              </a:rPr>
              <a:t>"You are not obliged to all things the same way. </a:t>
            </a:r>
          </a:p>
          <a:p>
            <a:pPr algn="just">
              <a:lnSpc>
                <a:spcPts val="3437"/>
              </a:lnSpc>
            </a:pPr>
            <a:endParaRPr lang="en-US" sz="2291" dirty="0">
              <a:solidFill>
                <a:srgbClr val="125B50"/>
              </a:solidFill>
              <a:latin typeface="Agrandir Wide Thin Bold"/>
            </a:endParaRPr>
          </a:p>
          <a:p>
            <a:pPr>
              <a:lnSpc>
                <a:spcPts val="3437"/>
              </a:lnSpc>
            </a:pPr>
            <a:r>
              <a:rPr lang="en-US" sz="2291" dirty="0">
                <a:solidFill>
                  <a:srgbClr val="125B50"/>
                </a:solidFill>
                <a:latin typeface="Agrandir Wide Thin Bold"/>
              </a:rPr>
              <a:t>Hence there is a need for specificity when talking about relations.”</a:t>
            </a:r>
          </a:p>
          <a:p>
            <a:pPr algn="just">
              <a:lnSpc>
                <a:spcPts val="3437"/>
              </a:lnSpc>
            </a:pPr>
            <a:endParaRPr lang="en-US" sz="2291" dirty="0">
              <a:solidFill>
                <a:srgbClr val="125B50"/>
              </a:solidFill>
              <a:latin typeface="Agrandir Wide Thin Bold"/>
            </a:endParaRPr>
          </a:p>
        </p:txBody>
      </p:sp>
      <p:sp>
        <p:nvSpPr>
          <p:cNvPr id="5" name="TextBox 5"/>
          <p:cNvSpPr txBox="1"/>
          <p:nvPr/>
        </p:nvSpPr>
        <p:spPr>
          <a:xfrm>
            <a:off x="266700" y="4172277"/>
            <a:ext cx="4703999" cy="2936785"/>
          </a:xfrm>
          <a:prstGeom prst="rect">
            <a:avLst/>
          </a:prstGeom>
        </p:spPr>
        <p:txBody>
          <a:bodyPr lIns="0" tIns="0" rIns="0" bIns="0" rtlCol="0" anchor="t">
            <a:spAutoFit/>
          </a:bodyPr>
          <a:lstStyle/>
          <a:p>
            <a:pPr>
              <a:lnSpc>
                <a:spcPts val="4545"/>
              </a:lnSpc>
            </a:pPr>
            <a:r>
              <a:rPr lang="en-US" sz="3246">
                <a:solidFill>
                  <a:srgbClr val="125B50"/>
                </a:solidFill>
                <a:latin typeface="Agrandir Wide Medium"/>
              </a:rPr>
              <a:t>“SPECIFICITY AS A METHODOLOGY OF NUANCED CONNECTION AND HUMILITY”</a:t>
            </a:r>
          </a:p>
        </p:txBody>
      </p:sp>
      <p:sp>
        <p:nvSpPr>
          <p:cNvPr id="7" name="TextBox 7"/>
          <p:cNvSpPr txBox="1"/>
          <p:nvPr/>
        </p:nvSpPr>
        <p:spPr>
          <a:xfrm>
            <a:off x="5437424" y="5515524"/>
            <a:ext cx="5609170" cy="32613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"Even though I’m sure you’ve heard that ‘everything is related’ in many Indigenous cosmologies, this doesn’t mean there is a cosmic similitude of relations. </a:t>
            </a:r>
          </a:p>
          <a:p>
            <a:pPr algn="just">
              <a:lnSpc>
                <a:spcPts val="3600"/>
              </a:lnSpc>
            </a:pPr>
            <a:endParaRPr lang="en-US" sz="2400" dirty="0">
              <a:solidFill>
                <a:srgbClr val="125B50"/>
              </a:solidFill>
              <a:latin typeface="Agrandir Wide Thin Bold"/>
            </a:endParaRPr>
          </a:p>
        </p:txBody>
      </p:sp>
      <p:sp>
        <p:nvSpPr>
          <p:cNvPr id="8" name="AutoShape 8"/>
          <p:cNvSpPr/>
          <p:nvPr/>
        </p:nvSpPr>
        <p:spPr>
          <a:xfrm>
            <a:off x="5437424" y="4867275"/>
            <a:ext cx="11821876" cy="0"/>
          </a:xfrm>
          <a:prstGeom prst="line">
            <a:avLst/>
          </a:prstGeom>
          <a:ln w="9525" cap="flat">
            <a:solidFill>
              <a:srgbClr val="125B50"/>
            </a:solidFill>
            <a:prstDash val="solid"/>
            <a:headEnd type="none" w="sm" len="sm"/>
            <a:tailEnd type="none" w="sm" len="sm"/>
          </a:ln>
        </p:spPr>
      </p:sp>
      <p:sp>
        <p:nvSpPr>
          <p:cNvPr id="9" name="AutoShape 9"/>
          <p:cNvSpPr/>
          <p:nvPr/>
        </p:nvSpPr>
        <p:spPr>
          <a:xfrm rot="5400000">
            <a:off x="7277197" y="4837811"/>
            <a:ext cx="7627747" cy="0"/>
          </a:xfrm>
          <a:prstGeom prst="line">
            <a:avLst/>
          </a:prstGeom>
          <a:ln w="9525" cap="flat">
            <a:solidFill>
              <a:srgbClr val="125B50"/>
            </a:solidFill>
            <a:prstDash val="solid"/>
            <a:headEnd type="none" w="sm" len="sm"/>
            <a:tailEnd type="none" w="sm" len="sm"/>
          </a:ln>
        </p:spPr>
      </p:sp>
      <p:pic>
        <p:nvPicPr>
          <p:cNvPr id="10" name="Picture 10"/>
          <p:cNvPicPr>
            <a:picLocks noChangeAspect="1"/>
          </p:cNvPicPr>
          <p:nvPr/>
        </p:nvPicPr>
        <p:blipFill>
          <a:blip r:embed="rId2"/>
          <a:srcRect l="32705" t="9977" r="35161" b="82452"/>
          <a:stretch>
            <a:fillRect/>
          </a:stretch>
        </p:blipFill>
        <p:spPr>
          <a:xfrm>
            <a:off x="0" y="0"/>
            <a:ext cx="4408724" cy="691916"/>
          </a:xfrm>
          <a:prstGeom prst="rect">
            <a:avLst/>
          </a:prstGeom>
        </p:spPr>
      </p:pic>
      <p:pic>
        <p:nvPicPr>
          <p:cNvPr id="11" name="Picture 11"/>
          <p:cNvPicPr>
            <a:picLocks noChangeAspect="1"/>
          </p:cNvPicPr>
          <p:nvPr/>
        </p:nvPicPr>
        <p:blipFill>
          <a:blip r:embed="rId3"/>
          <a:srcRect l="32705" t="9681" r="35161" b="82452"/>
          <a:stretch>
            <a:fillRect/>
          </a:stretch>
        </p:blipFill>
        <p:spPr>
          <a:xfrm>
            <a:off x="0" y="9568007"/>
            <a:ext cx="4408724" cy="718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5435477" y="692730"/>
            <a:ext cx="5184106" cy="4450770"/>
          </a:xfrm>
          <a:prstGeom prst="rect">
            <a:avLst/>
          </a:prstGeom>
        </p:spPr>
        <p:txBody>
          <a:bodyPr lIns="0" tIns="0" rIns="0" bIns="0" rtlCol="0" anchor="t">
            <a:spAutoFit/>
          </a:bodyPr>
          <a:lstStyle/>
          <a:p>
            <a:pPr>
              <a:lnSpc>
                <a:spcPts val="2948"/>
              </a:lnSpc>
            </a:pPr>
            <a:r>
              <a:rPr lang="en-US" sz="2106" dirty="0">
                <a:solidFill>
                  <a:srgbClr val="125B50"/>
                </a:solidFill>
                <a:latin typeface="Agrandir Wide Thin Bold"/>
              </a:rPr>
              <a:t>“</a:t>
            </a:r>
            <a:r>
              <a:rPr lang="en-US" sz="2106" dirty="0">
                <a:solidFill>
                  <a:srgbClr val="125B50"/>
                </a:solidFill>
                <a:latin typeface="Agrandir Wide Thin"/>
              </a:rPr>
              <a:t>As director of CLEAR, I identify our space as an anticolonial lab,</a:t>
            </a:r>
            <a:r>
              <a:rPr lang="en-US" sz="2106" dirty="0">
                <a:solidFill>
                  <a:srgbClr val="125B50"/>
                </a:solidFill>
                <a:latin typeface="Agrandir Wide Thin Bold"/>
              </a:rPr>
              <a:t> where anticolonial methods in science are characterized by how </a:t>
            </a:r>
          </a:p>
          <a:p>
            <a:pPr>
              <a:lnSpc>
                <a:spcPts val="2948"/>
              </a:lnSpc>
            </a:pPr>
            <a:endParaRPr lang="en-US" sz="2106" dirty="0">
              <a:solidFill>
                <a:srgbClr val="125B50"/>
              </a:solidFill>
              <a:latin typeface="Agrandir Wide Thin Bold"/>
            </a:endParaRPr>
          </a:p>
          <a:p>
            <a:pPr>
              <a:lnSpc>
                <a:spcPts val="2948"/>
              </a:lnSpc>
            </a:pPr>
            <a:r>
              <a:rPr lang="en-US" sz="2106" dirty="0">
                <a:solidFill>
                  <a:srgbClr val="125B50"/>
                </a:solidFill>
                <a:latin typeface="Agrandir Wide Thin Bold"/>
              </a:rPr>
              <a:t>they do not reproduce settler and colonial entitlement to Land </a:t>
            </a:r>
          </a:p>
          <a:p>
            <a:pPr>
              <a:lnSpc>
                <a:spcPts val="2948"/>
              </a:lnSpc>
            </a:pPr>
            <a:endParaRPr lang="en-US" sz="2106" dirty="0">
              <a:solidFill>
                <a:srgbClr val="125B50"/>
              </a:solidFill>
              <a:latin typeface="Agrandir Wide Thin Bold"/>
            </a:endParaRPr>
          </a:p>
          <a:p>
            <a:pPr>
              <a:lnSpc>
                <a:spcPts val="2948"/>
              </a:lnSpc>
            </a:pPr>
            <a:r>
              <a:rPr lang="en-US" sz="2106" dirty="0">
                <a:solidFill>
                  <a:srgbClr val="125B50"/>
                </a:solidFill>
                <a:latin typeface="Agrandir Wide Thin Bold"/>
              </a:rPr>
              <a:t>and Indigenous cultures, concepts, knowledges (including Traditional Knowledge), and </a:t>
            </a:r>
            <a:r>
              <a:rPr lang="en-US" sz="2106" dirty="0" err="1">
                <a:solidFill>
                  <a:srgbClr val="125B50"/>
                </a:solidFill>
                <a:latin typeface="Agrandir Wide Thin Bold"/>
              </a:rPr>
              <a:t>lifeworlds</a:t>
            </a:r>
            <a:r>
              <a:rPr lang="en-US" sz="2106" dirty="0">
                <a:solidFill>
                  <a:srgbClr val="125B50"/>
                </a:solidFill>
                <a:latin typeface="Agrandir Wide Thin Bold"/>
              </a:rPr>
              <a:t>. </a:t>
            </a:r>
          </a:p>
          <a:p>
            <a:pPr>
              <a:lnSpc>
                <a:spcPts val="2948"/>
              </a:lnSpc>
            </a:pPr>
            <a:endParaRPr lang="en-US" sz="2106" dirty="0">
              <a:solidFill>
                <a:srgbClr val="125B50"/>
              </a:solidFill>
              <a:latin typeface="Agrandir Wide Thin Bold"/>
            </a:endParaRPr>
          </a:p>
        </p:txBody>
      </p:sp>
      <p:sp>
        <p:nvSpPr>
          <p:cNvPr id="3" name="TextBox 3"/>
          <p:cNvSpPr txBox="1"/>
          <p:nvPr/>
        </p:nvSpPr>
        <p:spPr>
          <a:xfrm>
            <a:off x="11562558" y="876300"/>
            <a:ext cx="5609170" cy="32613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Bold"/>
              </a:rPr>
              <a:t>"Anticolonial </a:t>
            </a:r>
            <a:r>
              <a:rPr lang="en-US" sz="2400" dirty="0">
                <a:solidFill>
                  <a:srgbClr val="125B50"/>
                </a:solidFill>
                <a:latin typeface="Agrandir Wide Thin"/>
              </a:rPr>
              <a:t>here is meant to describe the </a:t>
            </a:r>
            <a:r>
              <a:rPr lang="en-US" sz="2400" dirty="0">
                <a:solidFill>
                  <a:srgbClr val="125B50"/>
                </a:solidFill>
                <a:latin typeface="Agrandir Wide Thin Bold"/>
              </a:rPr>
              <a:t>diversity of work, positionalities, and obligations that let us ‘stand with’ one another as we pursue good land relations, broadly defined.</a:t>
            </a:r>
          </a:p>
          <a:p>
            <a:pPr>
              <a:lnSpc>
                <a:spcPts val="3600"/>
              </a:lnSpc>
            </a:pPr>
            <a:endParaRPr lang="en-US" sz="2400" dirty="0">
              <a:solidFill>
                <a:srgbClr val="125B50"/>
              </a:solidFill>
              <a:latin typeface="Agrandir Wide Thin Bold"/>
            </a:endParaRPr>
          </a:p>
        </p:txBody>
      </p:sp>
      <p:sp>
        <p:nvSpPr>
          <p:cNvPr id="4" name="TextBox 4"/>
          <p:cNvSpPr txBox="1"/>
          <p:nvPr/>
        </p:nvSpPr>
        <p:spPr>
          <a:xfrm>
            <a:off x="5437424" y="5647862"/>
            <a:ext cx="5186052" cy="2885728"/>
          </a:xfrm>
          <a:prstGeom prst="rect">
            <a:avLst/>
          </a:prstGeom>
        </p:spPr>
        <p:txBody>
          <a:bodyPr lIns="0" tIns="0" rIns="0" bIns="0" rtlCol="0" anchor="t">
            <a:spAutoFit/>
          </a:bodyPr>
          <a:lstStyle/>
          <a:p>
            <a:pPr>
              <a:lnSpc>
                <a:spcPts val="3736"/>
              </a:lnSpc>
            </a:pPr>
            <a:r>
              <a:rPr lang="en-US" sz="2490" dirty="0">
                <a:solidFill>
                  <a:srgbClr val="125B50"/>
                </a:solidFill>
                <a:latin typeface="Agrandir Wide Thin Bold"/>
              </a:rPr>
              <a:t>"</a:t>
            </a:r>
            <a:r>
              <a:rPr lang="en-US" sz="2490" dirty="0">
                <a:solidFill>
                  <a:srgbClr val="125B50"/>
                </a:solidFill>
                <a:latin typeface="Agrandir Wide Thin"/>
              </a:rPr>
              <a:t>This is a methodological text,</a:t>
            </a:r>
            <a:r>
              <a:rPr lang="en-US" sz="2490" dirty="0">
                <a:solidFill>
                  <a:srgbClr val="125B50"/>
                </a:solidFill>
                <a:latin typeface="Agrandir Wide Thin Bold"/>
              </a:rPr>
              <a:t> where methodology is understood as a way of being in the world. An ethic, </a:t>
            </a:r>
            <a:r>
              <a:rPr lang="en-US" sz="2490" dirty="0">
                <a:solidFill>
                  <a:srgbClr val="125B50"/>
                </a:solidFill>
                <a:latin typeface="Agrandir Wide Thin"/>
              </a:rPr>
              <a:t>if you like that word better. </a:t>
            </a:r>
          </a:p>
          <a:p>
            <a:pPr>
              <a:lnSpc>
                <a:spcPts val="3736"/>
              </a:lnSpc>
            </a:pPr>
            <a:endParaRPr lang="en-US" sz="2490" dirty="0">
              <a:solidFill>
                <a:srgbClr val="125B50"/>
              </a:solidFill>
              <a:latin typeface="Agrandir Wide Thin"/>
            </a:endParaRPr>
          </a:p>
        </p:txBody>
      </p:sp>
      <p:sp>
        <p:nvSpPr>
          <p:cNvPr id="5" name="TextBox 5"/>
          <p:cNvSpPr txBox="1"/>
          <p:nvPr/>
        </p:nvSpPr>
        <p:spPr>
          <a:xfrm>
            <a:off x="691797" y="3928110"/>
            <a:ext cx="3716928" cy="1862627"/>
          </a:xfrm>
          <a:prstGeom prst="rect">
            <a:avLst/>
          </a:prstGeom>
        </p:spPr>
        <p:txBody>
          <a:bodyPr lIns="0" tIns="0" rIns="0" bIns="0" rtlCol="0" anchor="t">
            <a:spAutoFit/>
          </a:bodyPr>
          <a:lstStyle/>
          <a:p>
            <a:pPr>
              <a:lnSpc>
                <a:spcPts val="4720"/>
              </a:lnSpc>
            </a:pPr>
            <a:r>
              <a:rPr lang="en-US" sz="3371">
                <a:solidFill>
                  <a:srgbClr val="125B50"/>
                </a:solidFill>
                <a:latin typeface="Agrandir Wide Medium"/>
              </a:rPr>
              <a:t>AN ANTICOLONIAL LAB</a:t>
            </a:r>
          </a:p>
        </p:txBody>
      </p:sp>
      <p:sp>
        <p:nvSpPr>
          <p:cNvPr id="7" name="TextBox 7"/>
          <p:cNvSpPr txBox="1"/>
          <p:nvPr/>
        </p:nvSpPr>
        <p:spPr>
          <a:xfrm>
            <a:off x="11562558" y="5692142"/>
            <a:ext cx="5609170" cy="37185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Bold"/>
              </a:rPr>
              <a:t>"There are colonial ways to be in the world, </a:t>
            </a:r>
            <a:r>
              <a:rPr lang="en-US" sz="2400" dirty="0">
                <a:solidFill>
                  <a:srgbClr val="125B50"/>
                </a:solidFill>
                <a:latin typeface="Agrandir Wide Thin"/>
              </a:rPr>
              <a:t>whether intentionally or otherwise, </a:t>
            </a:r>
            <a:r>
              <a:rPr lang="en-US" sz="2400" dirty="0">
                <a:solidFill>
                  <a:srgbClr val="125B50"/>
                </a:solidFill>
                <a:latin typeface="Agrandir Wide Thin Bold"/>
              </a:rPr>
              <a:t>and there are less colonial and anticolonial ways to be in the world. </a:t>
            </a:r>
          </a:p>
          <a:p>
            <a:pPr algn="just">
              <a:lnSpc>
                <a:spcPts val="3600"/>
              </a:lnSpc>
            </a:pPr>
            <a:endParaRPr lang="en-US" sz="2400" dirty="0">
              <a:solidFill>
                <a:srgbClr val="125B50"/>
              </a:solidFill>
              <a:latin typeface="Agrandir Wide Thin Bold"/>
            </a:endParaRPr>
          </a:p>
          <a:p>
            <a:pPr algn="just">
              <a:lnSpc>
                <a:spcPts val="3600"/>
              </a:lnSpc>
            </a:pPr>
            <a:r>
              <a:rPr lang="en-US" sz="2400" dirty="0">
                <a:solidFill>
                  <a:srgbClr val="125B50"/>
                </a:solidFill>
                <a:latin typeface="Agrandir Wide Thin Bold"/>
              </a:rPr>
              <a:t>This includes science.”</a:t>
            </a:r>
          </a:p>
          <a:p>
            <a:pPr>
              <a:lnSpc>
                <a:spcPts val="3600"/>
              </a:lnSpc>
            </a:pPr>
            <a:endParaRPr lang="en-US" sz="2400" dirty="0">
              <a:solidFill>
                <a:srgbClr val="125B50"/>
              </a:solidFill>
              <a:latin typeface="Agrandir Wide Thin Bold"/>
            </a:endParaRPr>
          </a:p>
        </p:txBody>
      </p:sp>
      <p:sp>
        <p:nvSpPr>
          <p:cNvPr id="8" name="AutoShape 8"/>
          <p:cNvSpPr/>
          <p:nvPr/>
        </p:nvSpPr>
        <p:spPr>
          <a:xfrm>
            <a:off x="5437424" y="4867275"/>
            <a:ext cx="11821876" cy="0"/>
          </a:xfrm>
          <a:prstGeom prst="line">
            <a:avLst/>
          </a:prstGeom>
          <a:ln w="9525" cap="flat">
            <a:solidFill>
              <a:srgbClr val="125B50"/>
            </a:solidFill>
            <a:prstDash val="solid"/>
            <a:headEnd type="none" w="sm" len="sm"/>
            <a:tailEnd type="none" w="sm" len="sm"/>
          </a:ln>
        </p:spPr>
      </p:sp>
      <p:sp>
        <p:nvSpPr>
          <p:cNvPr id="9" name="AutoShape 9"/>
          <p:cNvSpPr/>
          <p:nvPr/>
        </p:nvSpPr>
        <p:spPr>
          <a:xfrm rot="5400000">
            <a:off x="7277197" y="4837811"/>
            <a:ext cx="7627747" cy="0"/>
          </a:xfrm>
          <a:prstGeom prst="line">
            <a:avLst/>
          </a:prstGeom>
          <a:ln w="9525" cap="flat">
            <a:solidFill>
              <a:srgbClr val="125B50"/>
            </a:solidFill>
            <a:prstDash val="solid"/>
            <a:headEnd type="none" w="sm" len="sm"/>
            <a:tailEnd type="none" w="sm" len="sm"/>
          </a:ln>
        </p:spPr>
      </p:sp>
      <p:pic>
        <p:nvPicPr>
          <p:cNvPr id="10" name="Picture 10"/>
          <p:cNvPicPr>
            <a:picLocks noChangeAspect="1"/>
          </p:cNvPicPr>
          <p:nvPr/>
        </p:nvPicPr>
        <p:blipFill>
          <a:blip r:embed="rId2"/>
          <a:srcRect l="32705" t="9977" r="35161" b="82452"/>
          <a:stretch>
            <a:fillRect/>
          </a:stretch>
        </p:blipFill>
        <p:spPr>
          <a:xfrm>
            <a:off x="0" y="0"/>
            <a:ext cx="4408724" cy="691916"/>
          </a:xfrm>
          <a:prstGeom prst="rect">
            <a:avLst/>
          </a:prstGeom>
        </p:spPr>
      </p:pic>
      <p:pic>
        <p:nvPicPr>
          <p:cNvPr id="11" name="Picture 11"/>
          <p:cNvPicPr>
            <a:picLocks noChangeAspect="1"/>
          </p:cNvPicPr>
          <p:nvPr/>
        </p:nvPicPr>
        <p:blipFill>
          <a:blip r:embed="rId3"/>
          <a:srcRect l="32705" t="9681" r="35161" b="82452"/>
          <a:stretch>
            <a:fillRect/>
          </a:stretch>
        </p:blipFill>
        <p:spPr>
          <a:xfrm>
            <a:off x="0" y="9568007"/>
            <a:ext cx="4408724" cy="718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232" t="9563" r="11370" b="4847"/>
          <a:stretch>
            <a:fillRect/>
          </a:stretch>
        </p:blipFill>
        <p:spPr>
          <a:xfrm>
            <a:off x="10999037" y="1606530"/>
            <a:ext cx="7288963" cy="7241595"/>
          </a:xfrm>
          <a:prstGeom prst="rect">
            <a:avLst/>
          </a:prstGeom>
        </p:spPr>
      </p:pic>
      <p:sp>
        <p:nvSpPr>
          <p:cNvPr id="3" name="TextBox 3"/>
          <p:cNvSpPr txBox="1"/>
          <p:nvPr/>
        </p:nvSpPr>
        <p:spPr>
          <a:xfrm>
            <a:off x="1028700" y="1006455"/>
            <a:ext cx="5158409" cy="600075"/>
          </a:xfrm>
          <a:prstGeom prst="rect">
            <a:avLst/>
          </a:prstGeom>
        </p:spPr>
        <p:txBody>
          <a:bodyPr lIns="0" tIns="0" rIns="0" bIns="0" rtlCol="0" anchor="t">
            <a:spAutoFit/>
          </a:bodyPr>
          <a:lstStyle/>
          <a:p>
            <a:pPr>
              <a:lnSpc>
                <a:spcPts val="4200"/>
              </a:lnSpc>
            </a:pPr>
            <a:r>
              <a:rPr lang="en-US" sz="3000">
                <a:solidFill>
                  <a:srgbClr val="125B50"/>
                </a:solidFill>
                <a:latin typeface="Agrandir Wide Thin"/>
              </a:rPr>
              <a:t>FINAL QUESTIONS</a:t>
            </a:r>
          </a:p>
        </p:txBody>
      </p:sp>
      <p:sp>
        <p:nvSpPr>
          <p:cNvPr id="4" name="TextBox 4"/>
          <p:cNvSpPr txBox="1"/>
          <p:nvPr/>
        </p:nvSpPr>
        <p:spPr>
          <a:xfrm>
            <a:off x="1028700" y="2670610"/>
            <a:ext cx="8510795" cy="17392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“So, I ask of you, Reader, how do we write and read together with humility, keeping the specificity of relations in mind? </a:t>
            </a:r>
          </a:p>
          <a:p>
            <a:pPr>
              <a:lnSpc>
                <a:spcPts val="3359"/>
              </a:lnSpc>
            </a:pPr>
            <a:endParaRPr lang="en-US" sz="2400" dirty="0">
              <a:solidFill>
                <a:srgbClr val="125B50"/>
              </a:solidFill>
              <a:latin typeface="Agrandir Wide Thin Bold"/>
            </a:endParaRPr>
          </a:p>
        </p:txBody>
      </p:sp>
      <p:sp>
        <p:nvSpPr>
          <p:cNvPr id="5" name="TextBox 5"/>
          <p:cNvSpPr txBox="1"/>
          <p:nvPr/>
        </p:nvSpPr>
        <p:spPr>
          <a:xfrm>
            <a:off x="1028700" y="4505015"/>
            <a:ext cx="8510795" cy="2158365"/>
          </a:xfrm>
          <a:prstGeom prst="rect">
            <a:avLst/>
          </a:prstGeom>
        </p:spPr>
        <p:txBody>
          <a:bodyPr lIns="0" tIns="0" rIns="0" bIns="0" rtlCol="0" anchor="t">
            <a:spAutoFit/>
          </a:bodyPr>
          <a:lstStyle/>
          <a:p>
            <a:pPr>
              <a:lnSpc>
                <a:spcPts val="3359"/>
              </a:lnSpc>
            </a:pPr>
            <a:r>
              <a:rPr lang="en-US" sz="2400" dirty="0">
                <a:solidFill>
                  <a:srgbClr val="125B50"/>
                </a:solidFill>
                <a:latin typeface="Agrandir Wide Thin Bold"/>
              </a:rPr>
              <a:t>"How do we recognize that our writing and reading come out of different places, connections, obligations, and even different worldviews, and still write and read together?”</a:t>
            </a:r>
          </a:p>
          <a:p>
            <a:pPr>
              <a:lnSpc>
                <a:spcPts val="3359"/>
              </a:lnSpc>
            </a:pPr>
            <a:endParaRPr lang="en-US" sz="2400" dirty="0">
              <a:solidFill>
                <a:srgbClr val="125B50"/>
              </a:solidFill>
              <a:latin typeface="Agrandir Wide Thin Bold"/>
            </a:endParaRPr>
          </a:p>
        </p:txBody>
      </p:sp>
      <p:sp>
        <p:nvSpPr>
          <p:cNvPr id="9" name="TextBox 8">
            <a:extLst>
              <a:ext uri="{FF2B5EF4-FFF2-40B4-BE49-F238E27FC236}">
                <a16:creationId xmlns:a16="http://schemas.microsoft.com/office/drawing/2014/main" id="{BB00EE8F-C19A-3E05-1700-B5AFB4964DD9}"/>
              </a:ext>
            </a:extLst>
          </p:cNvPr>
          <p:cNvSpPr txBox="1"/>
          <p:nvPr/>
        </p:nvSpPr>
        <p:spPr>
          <a:xfrm>
            <a:off x="3783764" y="7079960"/>
            <a:ext cx="7010400" cy="2232662"/>
          </a:xfrm>
          <a:prstGeom prst="rect">
            <a:avLst/>
          </a:prstGeom>
          <a:noFill/>
        </p:spPr>
        <p:txBody>
          <a:bodyPr wrap="square">
            <a:spAutoFit/>
          </a:bodyPr>
          <a:lstStyle/>
          <a:p>
            <a:pPr marL="285750" indent="-285750">
              <a:lnSpc>
                <a:spcPts val="3359"/>
              </a:lnSpc>
              <a:buFontTx/>
              <a:buChar char="-"/>
            </a:pPr>
            <a:r>
              <a:rPr lang="en-US" sz="1800" dirty="0">
                <a:solidFill>
                  <a:srgbClr val="125B50"/>
                </a:solidFill>
                <a:latin typeface="Agrandir Wide Thin Bold"/>
              </a:rPr>
              <a:t>What are your methods – scientific, readerly, writerly, or otherwise – for being in the world? </a:t>
            </a:r>
          </a:p>
          <a:p>
            <a:pPr marL="285750" indent="-285750">
              <a:lnSpc>
                <a:spcPts val="3359"/>
              </a:lnSpc>
              <a:buFontTx/>
              <a:buChar char="-"/>
            </a:pPr>
            <a:r>
              <a:rPr lang="en-US" sz="1800" dirty="0">
                <a:solidFill>
                  <a:srgbClr val="125B50"/>
                </a:solidFill>
                <a:latin typeface="Agrandir Wide Thin Bold"/>
              </a:rPr>
              <a:t>What specific relations are you obligated to? </a:t>
            </a:r>
          </a:p>
          <a:p>
            <a:pPr marL="285750" indent="-285750">
              <a:lnSpc>
                <a:spcPts val="3359"/>
              </a:lnSpc>
              <a:buFontTx/>
              <a:buChar char="-"/>
            </a:pPr>
            <a:r>
              <a:rPr lang="en-US" sz="1800" dirty="0">
                <a:solidFill>
                  <a:srgbClr val="125B50"/>
                </a:solidFill>
                <a:latin typeface="Agrandir Wide Thin Bold"/>
              </a:rPr>
              <a:t>What humble alliances might be central to your scientific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F7F3"/>
        </a:solidFill>
        <a:effectLst/>
      </p:bgPr>
    </p:bg>
    <p:spTree>
      <p:nvGrpSpPr>
        <p:cNvPr id="1" name=""/>
        <p:cNvGrpSpPr/>
        <p:nvPr/>
      </p:nvGrpSpPr>
      <p:grpSpPr>
        <a:xfrm>
          <a:off x="0" y="0"/>
          <a:ext cx="0" cy="0"/>
          <a:chOff x="0" y="0"/>
          <a:chExt cx="0" cy="0"/>
        </a:xfrm>
      </p:grpSpPr>
      <p:sp>
        <p:nvSpPr>
          <p:cNvPr id="3" name="TextBox 3"/>
          <p:cNvSpPr txBox="1"/>
          <p:nvPr/>
        </p:nvSpPr>
        <p:spPr>
          <a:xfrm>
            <a:off x="838200" y="490199"/>
            <a:ext cx="5158409" cy="519373"/>
          </a:xfrm>
          <a:prstGeom prst="rect">
            <a:avLst/>
          </a:prstGeom>
        </p:spPr>
        <p:txBody>
          <a:bodyPr lIns="0" tIns="0" rIns="0" bIns="0" rtlCol="0" anchor="t">
            <a:spAutoFit/>
          </a:bodyPr>
          <a:lstStyle/>
          <a:p>
            <a:pPr>
              <a:lnSpc>
                <a:spcPts val="4200"/>
              </a:lnSpc>
            </a:pPr>
            <a:r>
              <a:rPr lang="en-US" sz="3000" dirty="0">
                <a:solidFill>
                  <a:srgbClr val="125B50"/>
                </a:solidFill>
                <a:latin typeface="Agrandir Wide Thin"/>
              </a:rPr>
              <a:t>Your Questions</a:t>
            </a:r>
          </a:p>
        </p:txBody>
      </p:sp>
      <p:sp>
        <p:nvSpPr>
          <p:cNvPr id="4" name="TextBox 4"/>
          <p:cNvSpPr txBox="1"/>
          <p:nvPr/>
        </p:nvSpPr>
        <p:spPr>
          <a:xfrm>
            <a:off x="685800" y="1664568"/>
            <a:ext cx="16916400" cy="8267648"/>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dirty="0" err="1">
                <a:solidFill>
                  <a:srgbClr val="125B50"/>
                </a:solidFill>
                <a:latin typeface="Agrandir Wide Thin Bold"/>
              </a:rPr>
              <a:t>Taalib</a:t>
            </a:r>
            <a:r>
              <a:rPr lang="en-US" sz="2400" dirty="0">
                <a:solidFill>
                  <a:srgbClr val="125B50"/>
                </a:solidFill>
                <a:latin typeface="Agrandir Wide Thin Bold"/>
              </a:rPr>
              <a:t>: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How do you separate colonial tendencies and genuine goodwill?</a:t>
            </a:r>
          </a:p>
          <a:p>
            <a:pPr marL="342900" indent="-342900">
              <a:lnSpc>
                <a:spcPts val="3359"/>
              </a:lnSpc>
              <a:buFont typeface="Arial" panose="020B0604020202020204" pitchFamily="34" charset="0"/>
              <a:buChar char="•"/>
            </a:pPr>
            <a:r>
              <a:rPr lang="en-US" sz="2400" dirty="0" err="1">
                <a:solidFill>
                  <a:srgbClr val="125B50"/>
                </a:solidFill>
                <a:latin typeface="Agrandir Wide Thin Bold"/>
              </a:rPr>
              <a:t>Idriz</a:t>
            </a:r>
            <a:r>
              <a:rPr lang="en-US" sz="2400" dirty="0">
                <a:solidFill>
                  <a:srgbClr val="125B50"/>
                </a:solidFill>
                <a:latin typeface="Agrandir Wide Thin Bold"/>
              </a:rPr>
              <a:t>: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How can the detriments/limitations of anticolonial land relations be surmounted in order for more data analysis to be done?</a:t>
            </a:r>
          </a:p>
          <a:p>
            <a:pPr marL="342900" indent="-342900">
              <a:lnSpc>
                <a:spcPts val="3359"/>
              </a:lnSpc>
              <a:buFont typeface="Arial" panose="020B0604020202020204" pitchFamily="34" charset="0"/>
              <a:buChar char="•"/>
            </a:pPr>
            <a:r>
              <a:rPr lang="en-US" sz="2400" dirty="0">
                <a:solidFill>
                  <a:srgbClr val="125B50"/>
                </a:solidFill>
                <a:latin typeface="Agrandir Wide Thin Bold"/>
              </a:rPr>
              <a:t>Kayla: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What are some ways to make people take actability for their actions?</a:t>
            </a:r>
          </a:p>
          <a:p>
            <a:pPr marL="342900" indent="-342900">
              <a:lnSpc>
                <a:spcPts val="3359"/>
              </a:lnSpc>
              <a:buFont typeface="Arial" panose="020B0604020202020204" pitchFamily="34" charset="0"/>
              <a:buChar char="•"/>
            </a:pPr>
            <a:r>
              <a:rPr lang="en-US" sz="2400" dirty="0">
                <a:solidFill>
                  <a:srgbClr val="125B50"/>
                </a:solidFill>
                <a:latin typeface="Agrandir Wide Thin Bold"/>
              </a:rPr>
              <a:t>Anthony: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In order to address environmental issues, how can we apply an anticolonial scientific practice?</a:t>
            </a:r>
          </a:p>
          <a:p>
            <a:pPr marL="342900" indent="-342900">
              <a:lnSpc>
                <a:spcPts val="3359"/>
              </a:lnSpc>
              <a:buFont typeface="Arial" panose="020B0604020202020204" pitchFamily="34" charset="0"/>
              <a:buChar char="•"/>
            </a:pPr>
            <a:r>
              <a:rPr lang="en-US" sz="2400" dirty="0">
                <a:solidFill>
                  <a:srgbClr val="125B50"/>
                </a:solidFill>
                <a:latin typeface="Agrandir Wide Thin Bold"/>
              </a:rPr>
              <a:t>Emma: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What other common practices of research or discussion are we participating in as EESC students that must be restructured if we wish to be aligned with anti-colonial efforts?</a:t>
            </a:r>
          </a:p>
          <a:p>
            <a:pPr marL="342900" indent="-342900">
              <a:lnSpc>
                <a:spcPts val="3359"/>
              </a:lnSpc>
              <a:buFont typeface="Arial" panose="020B0604020202020204" pitchFamily="34" charset="0"/>
              <a:buChar char="•"/>
            </a:pPr>
            <a:r>
              <a:rPr lang="en-US" sz="2400" dirty="0">
                <a:solidFill>
                  <a:srgbClr val="125B50"/>
                </a:solidFill>
                <a:latin typeface="Agrandir Wide Thin Bold"/>
              </a:rPr>
              <a:t>Ellie: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What kind of new methodologies in environmental science can emerge without the assertion of unlimited access to colonized and extracted land?</a:t>
            </a:r>
          </a:p>
          <a:p>
            <a:pPr marL="342900" indent="-342900">
              <a:lnSpc>
                <a:spcPts val="3359"/>
              </a:lnSpc>
              <a:buFont typeface="Arial" panose="020B0604020202020204" pitchFamily="34" charset="0"/>
              <a:buChar char="•"/>
            </a:pPr>
            <a:r>
              <a:rPr lang="en-US" sz="2400" dirty="0">
                <a:solidFill>
                  <a:srgbClr val="125B50"/>
                </a:solidFill>
                <a:latin typeface="Agrandir Wide Thin Bold"/>
              </a:rPr>
              <a:t>Sydney: </a:t>
            </a:r>
          </a:p>
          <a:p>
            <a:pPr marL="800100" lvl="1" indent="-342900">
              <a:lnSpc>
                <a:spcPts val="3359"/>
              </a:lnSpc>
              <a:buFont typeface="Arial" panose="020B0604020202020204" pitchFamily="34" charset="0"/>
              <a:buChar char="•"/>
            </a:pPr>
            <a:r>
              <a:rPr lang="en-US" sz="2400" dirty="0">
                <a:solidFill>
                  <a:srgbClr val="125B50"/>
                </a:solidFill>
                <a:latin typeface="Agrandir Wide Thin Bold"/>
              </a:rPr>
              <a:t>How would data be collected if access isn’t granted to Indigenous land? and Is judgmental sampling ideal for scientific research?</a:t>
            </a:r>
          </a:p>
        </p:txBody>
      </p:sp>
    </p:spTree>
    <p:extLst>
      <p:ext uri="{BB962C8B-B14F-4D97-AF65-F5344CB8AC3E}">
        <p14:creationId xmlns:p14="http://schemas.microsoft.com/office/powerpoint/2010/main" val="1128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576059" y="2520315"/>
            <a:ext cx="5246391" cy="5246370"/>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sp>
        <p:nvSpPr>
          <p:cNvPr id="4" name="TextBox 4"/>
          <p:cNvSpPr txBox="1"/>
          <p:nvPr/>
        </p:nvSpPr>
        <p:spPr>
          <a:xfrm>
            <a:off x="347526" y="8177891"/>
            <a:ext cx="4901927" cy="481965"/>
          </a:xfrm>
          <a:prstGeom prst="rect">
            <a:avLst/>
          </a:prstGeom>
        </p:spPr>
        <p:txBody>
          <a:bodyPr lIns="0" tIns="0" rIns="0" bIns="0" rtlCol="0" anchor="t">
            <a:spAutoFit/>
          </a:bodyPr>
          <a:lstStyle/>
          <a:p>
            <a:pPr algn="ctr">
              <a:lnSpc>
                <a:spcPts val="3359"/>
              </a:lnSpc>
            </a:pPr>
            <a:r>
              <a:rPr lang="en-US" sz="2400">
                <a:solidFill>
                  <a:srgbClr val="125B50"/>
                </a:solidFill>
                <a:latin typeface="Agrandir Wide Thin Bold"/>
              </a:rPr>
              <a:t>https://maxliboiron.com/</a:t>
            </a:r>
          </a:p>
        </p:txBody>
      </p:sp>
      <p:sp>
        <p:nvSpPr>
          <p:cNvPr id="5" name="TextBox 5"/>
          <p:cNvSpPr txBox="1"/>
          <p:nvPr/>
        </p:nvSpPr>
        <p:spPr>
          <a:xfrm>
            <a:off x="6168334" y="8111216"/>
            <a:ext cx="8061841" cy="1581150"/>
          </a:xfrm>
          <a:prstGeom prst="rect">
            <a:avLst/>
          </a:prstGeom>
        </p:spPr>
        <p:txBody>
          <a:bodyPr lIns="0" tIns="0" rIns="0" bIns="0" rtlCol="0" anchor="t">
            <a:spAutoFit/>
          </a:bodyPr>
          <a:lstStyle/>
          <a:p>
            <a:pPr algn="ctr">
              <a:lnSpc>
                <a:spcPts val="4079"/>
              </a:lnSpc>
            </a:pPr>
            <a:r>
              <a:rPr lang="en-US" sz="2400">
                <a:solidFill>
                  <a:srgbClr val="125B50"/>
                </a:solidFill>
                <a:latin typeface="Agrandir Wide Thin"/>
              </a:rPr>
              <a:t>Dr. Max Liboiron is leader in both developing and promoting anticolonial research methods into a wide array of disciplines and spaces.</a:t>
            </a:r>
          </a:p>
        </p:txBody>
      </p:sp>
      <p:sp>
        <p:nvSpPr>
          <p:cNvPr id="6" name="TextBox 6"/>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4</a:t>
            </a:r>
          </a:p>
        </p:txBody>
      </p:sp>
      <p:sp>
        <p:nvSpPr>
          <p:cNvPr id="7" name="TextBox 7"/>
          <p:cNvSpPr txBox="1"/>
          <p:nvPr/>
        </p:nvSpPr>
        <p:spPr>
          <a:xfrm>
            <a:off x="10199254" y="809625"/>
            <a:ext cx="7060046" cy="944880"/>
          </a:xfrm>
          <a:prstGeom prst="rect">
            <a:avLst/>
          </a:prstGeom>
        </p:spPr>
        <p:txBody>
          <a:bodyPr lIns="0" tIns="0" rIns="0" bIns="0" rtlCol="0" anchor="t">
            <a:spAutoFit/>
          </a:bodyPr>
          <a:lstStyle/>
          <a:p>
            <a:pPr algn="r">
              <a:lnSpc>
                <a:spcPts val="6719"/>
              </a:lnSpc>
            </a:pPr>
            <a:r>
              <a:rPr lang="en-US" sz="4800">
                <a:solidFill>
                  <a:srgbClr val="125B50"/>
                </a:solidFill>
                <a:latin typeface="Agrandir Wide Medium"/>
              </a:rPr>
              <a:t>DR. MAX LIBOIRON</a:t>
            </a:r>
          </a:p>
        </p:txBody>
      </p:sp>
      <p:sp>
        <p:nvSpPr>
          <p:cNvPr id="8" name="TextBox 8"/>
          <p:cNvSpPr txBox="1"/>
          <p:nvPr/>
        </p:nvSpPr>
        <p:spPr>
          <a:xfrm>
            <a:off x="385626" y="8955405"/>
            <a:ext cx="4901927" cy="481965"/>
          </a:xfrm>
          <a:prstGeom prst="rect">
            <a:avLst/>
          </a:prstGeom>
        </p:spPr>
        <p:txBody>
          <a:bodyPr lIns="0" tIns="0" rIns="0" bIns="0" rtlCol="0" anchor="t">
            <a:spAutoFit/>
          </a:bodyPr>
          <a:lstStyle/>
          <a:p>
            <a:pPr algn="ctr">
              <a:lnSpc>
                <a:spcPts val="3359"/>
              </a:lnSpc>
            </a:pPr>
            <a:r>
              <a:rPr lang="en-US" sz="2400">
                <a:solidFill>
                  <a:srgbClr val="125B50"/>
                </a:solidFill>
                <a:latin typeface="Agrandir Wide Thin Bold"/>
              </a:rPr>
              <a:t>https://civiclaboratory.nl/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605554" y="1977845"/>
            <a:ext cx="3747209" cy="374719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25B50"/>
            </a:solidFill>
            <a:ln w="12700">
              <a:solidFill>
                <a:srgbClr val="000000"/>
              </a:solidFill>
            </a:ln>
          </p:spPr>
        </p:sp>
      </p:grpSp>
      <p:grpSp>
        <p:nvGrpSpPr>
          <p:cNvPr id="4" name="Group 4"/>
          <p:cNvGrpSpPr>
            <a:grpSpLocks noChangeAspect="1"/>
          </p:cNvGrpSpPr>
          <p:nvPr/>
        </p:nvGrpSpPr>
        <p:grpSpPr>
          <a:xfrm>
            <a:off x="9508133" y="1939039"/>
            <a:ext cx="3783775" cy="378376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25B50"/>
            </a:solidFill>
            <a:ln w="12700">
              <a:solidFill>
                <a:srgbClr val="000000"/>
              </a:solidFill>
            </a:ln>
          </p:spPr>
        </p:sp>
      </p:grpSp>
      <p:grpSp>
        <p:nvGrpSpPr>
          <p:cNvPr id="6" name="Group 6"/>
          <p:cNvGrpSpPr>
            <a:grpSpLocks noChangeAspect="1"/>
          </p:cNvGrpSpPr>
          <p:nvPr/>
        </p:nvGrpSpPr>
        <p:grpSpPr>
          <a:xfrm>
            <a:off x="3654308" y="6467886"/>
            <a:ext cx="3698455" cy="3698441"/>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25B50"/>
            </a:solidFill>
            <a:ln w="12700">
              <a:solidFill>
                <a:srgbClr val="000000"/>
              </a:solidFill>
            </a:ln>
          </p:spPr>
        </p:sp>
      </p:grpSp>
      <p:sp>
        <p:nvSpPr>
          <p:cNvPr id="8" name="TextBox 8"/>
          <p:cNvSpPr txBox="1"/>
          <p:nvPr/>
        </p:nvSpPr>
        <p:spPr>
          <a:xfrm>
            <a:off x="9457247" y="3357076"/>
            <a:ext cx="3953953" cy="793751"/>
          </a:xfrm>
          <a:prstGeom prst="rect">
            <a:avLst/>
          </a:prstGeom>
        </p:spPr>
        <p:txBody>
          <a:bodyPr lIns="0" tIns="0" rIns="0" bIns="0" rtlCol="0" anchor="t">
            <a:spAutoFit/>
          </a:bodyPr>
          <a:lstStyle/>
          <a:p>
            <a:pPr algn="ctr">
              <a:lnSpc>
                <a:spcPts val="5599"/>
              </a:lnSpc>
            </a:pPr>
            <a:r>
              <a:rPr lang="en-US" sz="3999" dirty="0">
                <a:solidFill>
                  <a:srgbClr val="FFFFFF"/>
                </a:solidFill>
                <a:latin typeface="Agrandir Wide Thin Bold"/>
              </a:rPr>
              <a:t>Agree</a:t>
            </a:r>
          </a:p>
        </p:txBody>
      </p:sp>
      <p:sp>
        <p:nvSpPr>
          <p:cNvPr id="9" name="TextBox 9"/>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4</a:t>
            </a:r>
          </a:p>
        </p:txBody>
      </p:sp>
      <p:sp>
        <p:nvSpPr>
          <p:cNvPr id="10" name="TextBox 10"/>
          <p:cNvSpPr txBox="1"/>
          <p:nvPr/>
        </p:nvSpPr>
        <p:spPr>
          <a:xfrm>
            <a:off x="12964179" y="809625"/>
            <a:ext cx="4295121" cy="944880"/>
          </a:xfrm>
          <a:prstGeom prst="rect">
            <a:avLst/>
          </a:prstGeom>
        </p:spPr>
        <p:txBody>
          <a:bodyPr lIns="0" tIns="0" rIns="0" bIns="0" rtlCol="0" anchor="t">
            <a:spAutoFit/>
          </a:bodyPr>
          <a:lstStyle/>
          <a:p>
            <a:pPr algn="r">
              <a:lnSpc>
                <a:spcPts val="6719"/>
              </a:lnSpc>
            </a:pPr>
            <a:r>
              <a:rPr lang="en-US" sz="4800">
                <a:solidFill>
                  <a:srgbClr val="125B50"/>
                </a:solidFill>
                <a:latin typeface="Agrandir Wide Medium"/>
              </a:rPr>
              <a:t>4 CORNERS</a:t>
            </a:r>
          </a:p>
        </p:txBody>
      </p:sp>
      <p:grpSp>
        <p:nvGrpSpPr>
          <p:cNvPr id="11" name="Group 11"/>
          <p:cNvGrpSpPr>
            <a:grpSpLocks noChangeAspect="1"/>
          </p:cNvGrpSpPr>
          <p:nvPr/>
        </p:nvGrpSpPr>
        <p:grpSpPr>
          <a:xfrm>
            <a:off x="9521580" y="6443232"/>
            <a:ext cx="3698455" cy="3698441"/>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25B50"/>
            </a:solidFill>
            <a:ln w="12700">
              <a:solidFill>
                <a:srgbClr val="000000"/>
              </a:solidFill>
            </a:ln>
          </p:spPr>
        </p:sp>
      </p:grpSp>
      <p:sp>
        <p:nvSpPr>
          <p:cNvPr id="13" name="TextBox 13"/>
          <p:cNvSpPr txBox="1"/>
          <p:nvPr/>
        </p:nvSpPr>
        <p:spPr>
          <a:xfrm>
            <a:off x="3429000" y="3176737"/>
            <a:ext cx="3953953" cy="1498601"/>
          </a:xfrm>
          <a:prstGeom prst="rect">
            <a:avLst/>
          </a:prstGeom>
        </p:spPr>
        <p:txBody>
          <a:bodyPr lIns="0" tIns="0" rIns="0" bIns="0" rtlCol="0" anchor="t">
            <a:spAutoFit/>
          </a:bodyPr>
          <a:lstStyle/>
          <a:p>
            <a:pPr algn="ctr">
              <a:lnSpc>
                <a:spcPts val="5599"/>
              </a:lnSpc>
            </a:pPr>
            <a:r>
              <a:rPr lang="en-US" sz="3999" dirty="0">
                <a:solidFill>
                  <a:srgbClr val="FFFFFF"/>
                </a:solidFill>
                <a:latin typeface="Agrandir Wide Thin Bold"/>
              </a:rPr>
              <a:t>Strongly Agree</a:t>
            </a:r>
          </a:p>
        </p:txBody>
      </p:sp>
      <p:sp>
        <p:nvSpPr>
          <p:cNvPr id="14" name="TextBox 14"/>
          <p:cNvSpPr txBox="1"/>
          <p:nvPr/>
        </p:nvSpPr>
        <p:spPr>
          <a:xfrm>
            <a:off x="3597374" y="7824979"/>
            <a:ext cx="3953953" cy="793751"/>
          </a:xfrm>
          <a:prstGeom prst="rect">
            <a:avLst/>
          </a:prstGeom>
        </p:spPr>
        <p:txBody>
          <a:bodyPr lIns="0" tIns="0" rIns="0" bIns="0" rtlCol="0" anchor="t">
            <a:spAutoFit/>
          </a:bodyPr>
          <a:lstStyle/>
          <a:p>
            <a:pPr algn="ctr">
              <a:lnSpc>
                <a:spcPts val="5599"/>
              </a:lnSpc>
            </a:pPr>
            <a:r>
              <a:rPr lang="en-US" sz="3999" dirty="0">
                <a:solidFill>
                  <a:srgbClr val="FFFFFF"/>
                </a:solidFill>
                <a:latin typeface="Agrandir Wide Thin Bold"/>
              </a:rPr>
              <a:t>Disagree</a:t>
            </a:r>
          </a:p>
        </p:txBody>
      </p:sp>
      <p:sp>
        <p:nvSpPr>
          <p:cNvPr id="15" name="TextBox 15"/>
          <p:cNvSpPr txBox="1"/>
          <p:nvPr/>
        </p:nvSpPr>
        <p:spPr>
          <a:xfrm>
            <a:off x="9448800" y="7472555"/>
            <a:ext cx="3953953" cy="1498601"/>
          </a:xfrm>
          <a:prstGeom prst="rect">
            <a:avLst/>
          </a:prstGeom>
        </p:spPr>
        <p:txBody>
          <a:bodyPr lIns="0" tIns="0" rIns="0" bIns="0" rtlCol="0" anchor="t">
            <a:spAutoFit/>
          </a:bodyPr>
          <a:lstStyle/>
          <a:p>
            <a:pPr algn="ctr">
              <a:lnSpc>
                <a:spcPts val="5599"/>
              </a:lnSpc>
            </a:pPr>
            <a:r>
              <a:rPr lang="en-US" sz="3999" dirty="0">
                <a:solidFill>
                  <a:srgbClr val="FFFFFF"/>
                </a:solidFill>
                <a:latin typeface="Agrandir Wide Thin Bold"/>
              </a:rPr>
              <a:t>Strongly Disagree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7F3"/>
        </a:solidFill>
        <a:effectLst/>
      </p:bgPr>
    </p:bg>
    <p:spTree>
      <p:nvGrpSpPr>
        <p:cNvPr id="1" name=""/>
        <p:cNvGrpSpPr/>
        <p:nvPr/>
      </p:nvGrpSpPr>
      <p:grpSpPr>
        <a:xfrm>
          <a:off x="0" y="0"/>
          <a:ext cx="0" cy="0"/>
          <a:chOff x="0" y="0"/>
          <a:chExt cx="0" cy="0"/>
        </a:xfrm>
      </p:grpSpPr>
      <p:sp>
        <p:nvSpPr>
          <p:cNvPr id="2" name="TextBox 2"/>
          <p:cNvSpPr txBox="1"/>
          <p:nvPr/>
        </p:nvSpPr>
        <p:spPr>
          <a:xfrm>
            <a:off x="976056" y="466610"/>
            <a:ext cx="6848808" cy="2547492"/>
          </a:xfrm>
          <a:prstGeom prst="rect">
            <a:avLst/>
          </a:prstGeom>
        </p:spPr>
        <p:txBody>
          <a:bodyPr lIns="0" tIns="0" rIns="0" bIns="0" rtlCol="0" anchor="t">
            <a:spAutoFit/>
          </a:bodyPr>
          <a:lstStyle/>
          <a:p>
            <a:pPr>
              <a:lnSpc>
                <a:spcPts val="6719"/>
              </a:lnSpc>
            </a:pPr>
            <a:r>
              <a:rPr lang="en-US" sz="4800" dirty="0">
                <a:solidFill>
                  <a:srgbClr val="125B50"/>
                </a:solidFill>
                <a:latin typeface="Agrandir Wide Medium"/>
              </a:rPr>
              <a:t>YOUR KEY IDEAS FROM THE TEXT – Good Intentions</a:t>
            </a:r>
          </a:p>
        </p:txBody>
      </p:sp>
      <p:sp>
        <p:nvSpPr>
          <p:cNvPr id="4" name="TextBox 4"/>
          <p:cNvSpPr txBox="1"/>
          <p:nvPr/>
        </p:nvSpPr>
        <p:spPr>
          <a:xfrm>
            <a:off x="976056" y="4359644"/>
            <a:ext cx="7527756" cy="1823576"/>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Bold"/>
              </a:rPr>
              <a:t>Even though someone may have good intentions of imagining a clean, healthy environment, it [may] mean aligning yourself with colonial and settler goals. </a:t>
            </a:r>
          </a:p>
        </p:txBody>
      </p:sp>
      <p:sp>
        <p:nvSpPr>
          <p:cNvPr id="6" name="TextBox 6"/>
          <p:cNvSpPr txBox="1"/>
          <p:nvPr/>
        </p:nvSpPr>
        <p:spPr>
          <a:xfrm>
            <a:off x="9748069" y="4330003"/>
            <a:ext cx="5927548" cy="1361911"/>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The effects that well intentioned activism can have … can actually be detrimental ironically enough</a:t>
            </a:r>
          </a:p>
        </p:txBody>
      </p:sp>
      <p:sp>
        <p:nvSpPr>
          <p:cNvPr id="7" name="TextBox 7"/>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5</a:t>
            </a:r>
          </a:p>
        </p:txBody>
      </p:sp>
      <p:pic>
        <p:nvPicPr>
          <p:cNvPr id="8" name="Picture 8"/>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10" name="TextBox 10"/>
          <p:cNvSpPr txBox="1"/>
          <p:nvPr/>
        </p:nvSpPr>
        <p:spPr>
          <a:xfrm>
            <a:off x="993604" y="7816202"/>
            <a:ext cx="7527756" cy="1823576"/>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Bold"/>
              </a:rPr>
              <a:t>Environmentalism isn't inherently anti-colonial and can sometimes be in alignment with colonialism, even when practiced with good intentions. </a:t>
            </a:r>
          </a:p>
        </p:txBody>
      </p:sp>
      <p:sp>
        <p:nvSpPr>
          <p:cNvPr id="5" name="TextBox 5">
            <a:extLst>
              <a:ext uri="{FF2B5EF4-FFF2-40B4-BE49-F238E27FC236}">
                <a16:creationId xmlns:a16="http://schemas.microsoft.com/office/drawing/2014/main" id="{3074B004-04B4-B133-5E7A-3090911A4E4E}"/>
              </a:ext>
            </a:extLst>
          </p:cNvPr>
          <p:cNvSpPr txBox="1"/>
          <p:nvPr/>
        </p:nvSpPr>
        <p:spPr>
          <a:xfrm>
            <a:off x="987073" y="3429757"/>
            <a:ext cx="5609170" cy="900246"/>
          </a:xfrm>
          <a:prstGeom prst="rect">
            <a:avLst/>
          </a:prstGeom>
        </p:spPr>
        <p:txBody>
          <a:bodyPr lIns="0" tIns="0" rIns="0" bIns="0" rtlCol="0" anchor="t">
            <a:spAutoFit/>
          </a:bodyPr>
          <a:lstStyle/>
          <a:p>
            <a:pPr algn="just">
              <a:lnSpc>
                <a:spcPts val="3600"/>
              </a:lnSpc>
            </a:pPr>
            <a:r>
              <a:rPr lang="en-US" sz="2400" dirty="0" err="1">
                <a:solidFill>
                  <a:srgbClr val="125B50"/>
                </a:solidFill>
                <a:latin typeface="Agrandir Wide Thin"/>
              </a:rPr>
              <a:t>Taalib</a:t>
            </a:r>
            <a:endParaRPr lang="en-US" sz="2400" dirty="0">
              <a:solidFill>
                <a:srgbClr val="125B50"/>
              </a:solidFill>
              <a:latin typeface="Agrandir Wide Thin"/>
            </a:endParaRPr>
          </a:p>
          <a:p>
            <a:pPr algn="just">
              <a:lnSpc>
                <a:spcPts val="3600"/>
              </a:lnSpc>
            </a:pPr>
            <a:endParaRPr lang="en-US" sz="2400" dirty="0">
              <a:solidFill>
                <a:srgbClr val="125B50"/>
              </a:solidFill>
              <a:latin typeface="Agrandir Wide Thin"/>
            </a:endParaRPr>
          </a:p>
        </p:txBody>
      </p:sp>
      <p:sp>
        <p:nvSpPr>
          <p:cNvPr id="9" name="TextBox 5">
            <a:extLst>
              <a:ext uri="{FF2B5EF4-FFF2-40B4-BE49-F238E27FC236}">
                <a16:creationId xmlns:a16="http://schemas.microsoft.com/office/drawing/2014/main" id="{A80F0EB5-B678-A3F3-9339-F3F5008A8626}"/>
              </a:ext>
            </a:extLst>
          </p:cNvPr>
          <p:cNvSpPr txBox="1"/>
          <p:nvPr/>
        </p:nvSpPr>
        <p:spPr>
          <a:xfrm>
            <a:off x="9741538" y="3441298"/>
            <a:ext cx="5609170" cy="438582"/>
          </a:xfrm>
          <a:prstGeom prst="rect">
            <a:avLst/>
          </a:prstGeom>
        </p:spPr>
        <p:txBody>
          <a:bodyPr lIns="0" tIns="0" rIns="0" bIns="0" rtlCol="0" anchor="t">
            <a:spAutoFit/>
          </a:bodyPr>
          <a:lstStyle/>
          <a:p>
            <a:pPr algn="just">
              <a:lnSpc>
                <a:spcPts val="3600"/>
              </a:lnSpc>
            </a:pPr>
            <a:r>
              <a:rPr lang="en-US" sz="2400" dirty="0" err="1">
                <a:solidFill>
                  <a:srgbClr val="125B50"/>
                </a:solidFill>
                <a:latin typeface="Agrandir Wide Thin"/>
              </a:rPr>
              <a:t>Idriz</a:t>
            </a:r>
            <a:endParaRPr lang="en-US" sz="2400" dirty="0">
              <a:solidFill>
                <a:srgbClr val="125B50"/>
              </a:solidFill>
              <a:latin typeface="Agrandir Wide Thin"/>
            </a:endParaRPr>
          </a:p>
        </p:txBody>
      </p:sp>
      <p:sp>
        <p:nvSpPr>
          <p:cNvPr id="11" name="TextBox 5">
            <a:extLst>
              <a:ext uri="{FF2B5EF4-FFF2-40B4-BE49-F238E27FC236}">
                <a16:creationId xmlns:a16="http://schemas.microsoft.com/office/drawing/2014/main" id="{72A8D1FB-362B-8036-59AA-CE1D17D12B8D}"/>
              </a:ext>
            </a:extLst>
          </p:cNvPr>
          <p:cNvSpPr txBox="1"/>
          <p:nvPr/>
        </p:nvSpPr>
        <p:spPr>
          <a:xfrm>
            <a:off x="1028700" y="7014531"/>
            <a:ext cx="5609170" cy="438582"/>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a:rPr>
              <a:t>Emma</a:t>
            </a:r>
          </a:p>
        </p:txBody>
      </p:sp>
    </p:spTree>
    <p:extLst>
      <p:ext uri="{BB962C8B-B14F-4D97-AF65-F5344CB8AC3E}">
        <p14:creationId xmlns:p14="http://schemas.microsoft.com/office/powerpoint/2010/main" val="39510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5"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453514"/>
            <a:ext cx="11772900" cy="2547492"/>
          </a:xfrm>
          <a:prstGeom prst="rect">
            <a:avLst/>
          </a:prstGeom>
        </p:spPr>
        <p:txBody>
          <a:bodyPr wrap="square" lIns="0" tIns="0" rIns="0" bIns="0" rtlCol="0" anchor="t">
            <a:spAutoFit/>
          </a:bodyPr>
          <a:lstStyle/>
          <a:p>
            <a:pPr>
              <a:lnSpc>
                <a:spcPts val="6719"/>
              </a:lnSpc>
            </a:pPr>
            <a:r>
              <a:rPr lang="en-US" sz="4800" dirty="0">
                <a:solidFill>
                  <a:srgbClr val="125B50"/>
                </a:solidFill>
                <a:latin typeface="Agrandir Wide Medium"/>
              </a:rPr>
              <a:t>(Students from last semester’s) KEY IDEAS FROM THE TEXT – LAND RELATIONS</a:t>
            </a:r>
          </a:p>
        </p:txBody>
      </p:sp>
      <p:sp>
        <p:nvSpPr>
          <p:cNvPr id="4" name="TextBox 4"/>
          <p:cNvSpPr txBox="1"/>
          <p:nvPr/>
        </p:nvSpPr>
        <p:spPr>
          <a:xfrm>
            <a:off x="1028700" y="4331846"/>
            <a:ext cx="7527756" cy="3261360"/>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Bold"/>
              </a:rPr>
              <a:t>All forms of research and activism involve land relations. We, companies/industries and the government disrupt and damage the Land for our own greed. Companies view the Land as a resource, to extract from it and also [use it] as their place to pollute. </a:t>
            </a:r>
          </a:p>
        </p:txBody>
      </p:sp>
      <p:sp>
        <p:nvSpPr>
          <p:cNvPr id="7" name="TextBox 7"/>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5</a:t>
            </a:r>
          </a:p>
        </p:txBody>
      </p:sp>
      <p:pic>
        <p:nvPicPr>
          <p:cNvPr id="8" name="Picture 8"/>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10" name="TextBox 10"/>
          <p:cNvSpPr txBox="1"/>
          <p:nvPr/>
        </p:nvSpPr>
        <p:spPr>
          <a:xfrm>
            <a:off x="10080361" y="4425129"/>
            <a:ext cx="5562600" cy="1361911"/>
          </a:xfrm>
          <a:prstGeom prst="rect">
            <a:avLst/>
          </a:prstGeom>
        </p:spPr>
        <p:txBody>
          <a:bodyPr wrap="square" lIns="0" tIns="0" rIns="0" bIns="0" rtlCol="0" anchor="t">
            <a:spAutoFit/>
          </a:bodyPr>
          <a:lstStyle/>
          <a:p>
            <a:pPr algn="just">
              <a:lnSpc>
                <a:spcPts val="3600"/>
              </a:lnSpc>
            </a:pPr>
            <a:r>
              <a:rPr lang="en-US" sz="2400" dirty="0">
                <a:solidFill>
                  <a:srgbClr val="125B50"/>
                </a:solidFill>
                <a:latin typeface="Agrandir Wide Thin Bold"/>
              </a:rPr>
              <a:t>“Colonial land relations are inherited as ‘common sense,’ even as good ideas.”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6848808"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YOUR KEY IDEAS – POLLUTION</a:t>
            </a:r>
          </a:p>
        </p:txBody>
      </p:sp>
      <p:sp>
        <p:nvSpPr>
          <p:cNvPr id="4" name="TextBox 4"/>
          <p:cNvSpPr txBox="1"/>
          <p:nvPr/>
        </p:nvSpPr>
        <p:spPr>
          <a:xfrm>
            <a:off x="1028700" y="3112188"/>
            <a:ext cx="7527756" cy="23469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The article talks about the threshold pollution theory, which describes how some pollution can occur in the environment as long as it's not in excess. </a:t>
            </a:r>
            <a:r>
              <a:rPr lang="en-US" sz="2400" u="sng" dirty="0">
                <a:solidFill>
                  <a:srgbClr val="125B50"/>
                </a:solidFill>
                <a:latin typeface="Agrandir Wide Thin Bold"/>
              </a:rPr>
              <a:t>The issue is that it's still harmful regardless of its minimum </a:t>
            </a:r>
          </a:p>
        </p:txBody>
      </p:sp>
      <p:sp>
        <p:nvSpPr>
          <p:cNvPr id="6" name="TextBox 6"/>
          <p:cNvSpPr txBox="1"/>
          <p:nvPr/>
        </p:nvSpPr>
        <p:spPr>
          <a:xfrm>
            <a:off x="1028700" y="6629820"/>
            <a:ext cx="5927548" cy="2346960"/>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“Pollution is best understood as the violence of colonial land relations rather than environmental damage, which is a symptom of violence.” (Pg. 6-7) </a:t>
            </a:r>
          </a:p>
        </p:txBody>
      </p:sp>
      <p:sp>
        <p:nvSpPr>
          <p:cNvPr id="7" name="TextBox 7"/>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6</a:t>
            </a:r>
          </a:p>
        </p:txBody>
      </p:sp>
      <p:pic>
        <p:nvPicPr>
          <p:cNvPr id="8" name="Picture 8"/>
          <p:cNvPicPr>
            <a:picLocks noChangeAspect="1"/>
          </p:cNvPicPr>
          <p:nvPr/>
        </p:nvPicPr>
        <p:blipFill>
          <a:blip r:embed="rId2"/>
          <a:srcRect l="72033" r="12680" b="9550"/>
          <a:stretch>
            <a:fillRect/>
          </a:stretch>
        </p:blipFill>
        <p:spPr>
          <a:xfrm>
            <a:off x="16014019" y="0"/>
            <a:ext cx="2273981" cy="8964806"/>
          </a:xfrm>
          <a:prstGeom prst="rect">
            <a:avLst/>
          </a:prstGeom>
        </p:spPr>
      </p:pic>
      <p:sp>
        <p:nvSpPr>
          <p:cNvPr id="11" name="TextBox 6">
            <a:extLst>
              <a:ext uri="{FF2B5EF4-FFF2-40B4-BE49-F238E27FC236}">
                <a16:creationId xmlns:a16="http://schemas.microsoft.com/office/drawing/2014/main" id="{99DF0DC0-549F-5A5F-3307-1ED1F105BF43}"/>
              </a:ext>
            </a:extLst>
          </p:cNvPr>
          <p:cNvSpPr txBox="1"/>
          <p:nvPr/>
        </p:nvSpPr>
        <p:spPr>
          <a:xfrm>
            <a:off x="9718483" y="3112188"/>
            <a:ext cx="5927548" cy="3208571"/>
          </a:xfrm>
          <a:prstGeom prst="rect">
            <a:avLst/>
          </a:prstGeom>
        </p:spPr>
        <p:txBody>
          <a:bodyPr lIns="0" tIns="0" rIns="0" bIns="0" rtlCol="0" anchor="t">
            <a:spAutoFit/>
          </a:bodyPr>
          <a:lstStyle/>
          <a:p>
            <a:pPr>
              <a:lnSpc>
                <a:spcPts val="3600"/>
              </a:lnSpc>
            </a:pPr>
            <a:r>
              <a:rPr lang="en-US" sz="2400" dirty="0">
                <a:solidFill>
                  <a:srgbClr val="125B50"/>
                </a:solidFill>
                <a:latin typeface="Agrandir Wide Thin Bold"/>
              </a:rPr>
              <a:t>The threshold theory of pollution and land asserted an entitlement to the land for its absorptive capacity for toxicity, such as the Ohio river. </a:t>
            </a:r>
            <a:r>
              <a:rPr lang="en-US" sz="2400" dirty="0" err="1">
                <a:solidFill>
                  <a:srgbClr val="125B50"/>
                </a:solidFill>
                <a:latin typeface="Agrandir Wide Thin Bold"/>
              </a:rPr>
              <a:t>Liboiron</a:t>
            </a:r>
            <a:r>
              <a:rPr lang="en-US" sz="2400" dirty="0">
                <a:solidFill>
                  <a:srgbClr val="125B50"/>
                </a:solidFill>
                <a:latin typeface="Agrandir Wide Thin Bold"/>
              </a:rPr>
              <a:t> explains that pollution isn't a side effect of colonization but in direct relation. </a:t>
            </a:r>
          </a:p>
        </p:txBody>
      </p:sp>
      <p:sp>
        <p:nvSpPr>
          <p:cNvPr id="12" name="TextBox 5">
            <a:extLst>
              <a:ext uri="{FF2B5EF4-FFF2-40B4-BE49-F238E27FC236}">
                <a16:creationId xmlns:a16="http://schemas.microsoft.com/office/drawing/2014/main" id="{AE0595F8-AEC9-B4B6-06F2-32E9053B03F7}"/>
              </a:ext>
            </a:extLst>
          </p:cNvPr>
          <p:cNvSpPr txBox="1"/>
          <p:nvPr/>
        </p:nvSpPr>
        <p:spPr>
          <a:xfrm>
            <a:off x="9767664" y="2462092"/>
            <a:ext cx="5609170" cy="1823576"/>
          </a:xfrm>
          <a:prstGeom prst="rect">
            <a:avLst/>
          </a:prstGeom>
        </p:spPr>
        <p:txBody>
          <a:bodyPr lIns="0" tIns="0" rIns="0" bIns="0" rtlCol="0" anchor="t">
            <a:spAutoFit/>
          </a:bodyPr>
          <a:lstStyle/>
          <a:p>
            <a:pPr algn="just">
              <a:lnSpc>
                <a:spcPts val="3600"/>
              </a:lnSpc>
            </a:pPr>
            <a:r>
              <a:rPr lang="en-US" sz="2400" dirty="0">
                <a:solidFill>
                  <a:srgbClr val="125B50"/>
                </a:solidFill>
                <a:latin typeface="Agrandir Wide Thin"/>
              </a:rPr>
              <a:t>Ellie</a:t>
            </a:r>
          </a:p>
          <a:p>
            <a:pPr algn="just">
              <a:lnSpc>
                <a:spcPts val="3600"/>
              </a:lnSpc>
            </a:pPr>
            <a:endParaRPr lang="en-US" sz="2400" dirty="0">
              <a:solidFill>
                <a:srgbClr val="125B50"/>
              </a:solidFill>
              <a:latin typeface="Agrandir Wide Thin"/>
            </a:endParaRPr>
          </a:p>
          <a:p>
            <a:pPr algn="just">
              <a:lnSpc>
                <a:spcPts val="3600"/>
              </a:lnSpc>
            </a:pPr>
            <a:endParaRPr lang="en-US" sz="2400" dirty="0">
              <a:solidFill>
                <a:srgbClr val="125B50"/>
              </a:solidFill>
              <a:latin typeface="Agrandir Wide Thin"/>
            </a:endParaRPr>
          </a:p>
          <a:p>
            <a:pPr algn="just">
              <a:lnSpc>
                <a:spcPts val="3600"/>
              </a:lnSpc>
            </a:pPr>
            <a:endParaRPr lang="en-US" sz="2400" dirty="0">
              <a:solidFill>
                <a:srgbClr val="125B50"/>
              </a:solidFill>
              <a:latin typeface="Agrandir Wide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0992880" cy="1792605"/>
          </a:xfrm>
          <a:prstGeom prst="rect">
            <a:avLst/>
          </a:prstGeom>
        </p:spPr>
        <p:txBody>
          <a:bodyPr lIns="0" tIns="0" rIns="0" bIns="0" rtlCol="0" anchor="t">
            <a:spAutoFit/>
          </a:bodyPr>
          <a:lstStyle/>
          <a:p>
            <a:pPr>
              <a:lnSpc>
                <a:spcPts val="6719"/>
              </a:lnSpc>
            </a:pPr>
            <a:r>
              <a:rPr lang="en-US" sz="4800">
                <a:solidFill>
                  <a:srgbClr val="125B50"/>
                </a:solidFill>
                <a:latin typeface="Agrandir Wide Medium"/>
              </a:rPr>
              <a:t>COLONIALISM, CAPITALISM, ENVIRONMENTALISM</a:t>
            </a:r>
          </a:p>
        </p:txBody>
      </p:sp>
      <p:sp>
        <p:nvSpPr>
          <p:cNvPr id="4" name="TextBox 4"/>
          <p:cNvSpPr txBox="1"/>
          <p:nvPr/>
        </p:nvSpPr>
        <p:spPr>
          <a:xfrm>
            <a:off x="492183" y="3545586"/>
            <a:ext cx="8957367" cy="4466351"/>
          </a:xfrm>
          <a:prstGeom prst="rect">
            <a:avLst/>
          </a:prstGeom>
        </p:spPr>
        <p:txBody>
          <a:bodyPr lIns="0" tIns="0" rIns="0" bIns="0" rtlCol="0" anchor="t">
            <a:spAutoFit/>
          </a:bodyPr>
          <a:lstStyle/>
          <a:p>
            <a:pPr>
              <a:lnSpc>
                <a:spcPts val="3515"/>
              </a:lnSpc>
            </a:pPr>
            <a:r>
              <a:rPr lang="en-US" sz="2343" dirty="0">
                <a:solidFill>
                  <a:srgbClr val="125B50"/>
                </a:solidFill>
                <a:latin typeface="Agrandir Wide Thin Bold"/>
              </a:rPr>
              <a:t>Colonialism reinforces capitalism and capitalism reinforces colonialism. Colonialism is why the land is available and capitalism uses that land for profit. “The treadmill of industrial and capitalist production is ever in need of more Land to contain its pollution, leading to the argument that “contamination and resource dispossession [are] necessary and inherent factors of capitalism.’” (Pg. 26) These systems are the inherent causes of all environmental issues we hold today. </a:t>
            </a:r>
          </a:p>
        </p:txBody>
      </p:sp>
      <p:sp>
        <p:nvSpPr>
          <p:cNvPr id="6" name="TextBox 6"/>
          <p:cNvSpPr txBox="1"/>
          <p:nvPr/>
        </p:nvSpPr>
        <p:spPr>
          <a:xfrm>
            <a:off x="10034293" y="3564636"/>
            <a:ext cx="5632675" cy="1967975"/>
          </a:xfrm>
          <a:prstGeom prst="rect">
            <a:avLst/>
          </a:prstGeom>
        </p:spPr>
        <p:txBody>
          <a:bodyPr lIns="0" tIns="0" rIns="0" bIns="0" rtlCol="0" anchor="t">
            <a:spAutoFit/>
          </a:bodyPr>
          <a:lstStyle/>
          <a:p>
            <a:pPr>
              <a:lnSpc>
                <a:spcPts val="3104"/>
              </a:lnSpc>
            </a:pPr>
            <a:r>
              <a:rPr lang="en-US" sz="2069" dirty="0">
                <a:solidFill>
                  <a:srgbClr val="125B50"/>
                </a:solidFill>
                <a:latin typeface="Agrandir Wide Thin Bold"/>
              </a:rPr>
              <a:t>“Environmentalism often “propagate[s] and maintain[s] the dispossession of [I]</a:t>
            </a:r>
            <a:r>
              <a:rPr lang="en-US" sz="2069" dirty="0" err="1">
                <a:solidFill>
                  <a:srgbClr val="125B50"/>
                </a:solidFill>
                <a:latin typeface="Agrandir Wide Thin Bold"/>
              </a:rPr>
              <a:t>ndigenous</a:t>
            </a:r>
            <a:r>
              <a:rPr lang="en-US" sz="2069" dirty="0">
                <a:solidFill>
                  <a:srgbClr val="125B50"/>
                </a:solidFill>
                <a:latin typeface="Agrandir Wide Thin Bold"/>
              </a:rPr>
              <a:t> peoples for the common good of the world.” </a:t>
            </a:r>
          </a:p>
          <a:p>
            <a:pPr>
              <a:lnSpc>
                <a:spcPts val="3104"/>
              </a:lnSpc>
            </a:pPr>
            <a:endParaRPr lang="en-US" sz="2069" dirty="0">
              <a:solidFill>
                <a:srgbClr val="125B50"/>
              </a:solidFill>
              <a:latin typeface="Agrandir Wide Thin Bold"/>
            </a:endParaRPr>
          </a:p>
        </p:txBody>
      </p:sp>
      <p:pic>
        <p:nvPicPr>
          <p:cNvPr id="8" name="Picture 8"/>
          <p:cNvPicPr>
            <a:picLocks noChangeAspect="1"/>
          </p:cNvPicPr>
          <p:nvPr/>
        </p:nvPicPr>
        <p:blipFill>
          <a:blip r:embed="rId2"/>
          <a:srcRect l="72033" r="12680" b="9550"/>
          <a:stretch>
            <a:fillRect/>
          </a:stretch>
        </p:blipFill>
        <p:spPr>
          <a:xfrm>
            <a:off x="16014019" y="0"/>
            <a:ext cx="2273981" cy="8964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6F2"/>
        </a:solidFill>
        <a:effectLst/>
      </p:bgPr>
    </p:bg>
    <p:spTree>
      <p:nvGrpSpPr>
        <p:cNvPr id="1" name=""/>
        <p:cNvGrpSpPr/>
        <p:nvPr/>
      </p:nvGrpSpPr>
      <p:grpSpPr>
        <a:xfrm>
          <a:off x="0" y="0"/>
          <a:ext cx="0" cy="0"/>
          <a:chOff x="0" y="0"/>
          <a:chExt cx="0" cy="0"/>
        </a:xfrm>
      </p:grpSpPr>
      <p:sp>
        <p:nvSpPr>
          <p:cNvPr id="2" name="TextBox 2"/>
          <p:cNvSpPr txBox="1"/>
          <p:nvPr/>
        </p:nvSpPr>
        <p:spPr>
          <a:xfrm>
            <a:off x="1028700" y="809625"/>
            <a:ext cx="10992880" cy="944880"/>
          </a:xfrm>
          <a:prstGeom prst="rect">
            <a:avLst/>
          </a:prstGeom>
        </p:spPr>
        <p:txBody>
          <a:bodyPr lIns="0" tIns="0" rIns="0" bIns="0" rtlCol="0" anchor="t">
            <a:spAutoFit/>
          </a:bodyPr>
          <a:lstStyle/>
          <a:p>
            <a:pPr>
              <a:lnSpc>
                <a:spcPts val="6719"/>
              </a:lnSpc>
            </a:pPr>
            <a:r>
              <a:rPr lang="en-US" sz="4800">
                <a:solidFill>
                  <a:srgbClr val="125B50"/>
                </a:solidFill>
                <a:latin typeface="Agrandir Wide Thin"/>
              </a:rPr>
              <a:t>BIG "WE" VS. LITTLE "WE"</a:t>
            </a:r>
          </a:p>
        </p:txBody>
      </p:sp>
      <p:sp>
        <p:nvSpPr>
          <p:cNvPr id="4" name="TextBox 4"/>
          <p:cNvSpPr txBox="1"/>
          <p:nvPr/>
        </p:nvSpPr>
        <p:spPr>
          <a:xfrm>
            <a:off x="1320997" y="3839237"/>
            <a:ext cx="12208527" cy="4269322"/>
          </a:xfrm>
          <a:prstGeom prst="rect">
            <a:avLst/>
          </a:prstGeom>
        </p:spPr>
        <p:txBody>
          <a:bodyPr lIns="0" tIns="0" rIns="0" bIns="0" rtlCol="0" anchor="t">
            <a:spAutoFit/>
          </a:bodyPr>
          <a:lstStyle/>
          <a:p>
            <a:pPr algn="just">
              <a:lnSpc>
                <a:spcPts val="4791"/>
              </a:lnSpc>
            </a:pPr>
            <a:r>
              <a:rPr lang="en-US" sz="3194" dirty="0">
                <a:solidFill>
                  <a:srgbClr val="125B50"/>
                </a:solidFill>
                <a:latin typeface="Agrandir Wide Thin Bold"/>
              </a:rPr>
              <a:t>Because all humans do not share an equal blame in the pollution that exists in the world and specificity is important when acknowledging who's land you're on and how you take up space, its imperative that we as people strive for better solutions without </a:t>
            </a:r>
            <a:r>
              <a:rPr lang="en-US" sz="3194" dirty="0" err="1">
                <a:solidFill>
                  <a:srgbClr val="125B50"/>
                </a:solidFill>
                <a:latin typeface="Agrandir Wide Thin Bold"/>
              </a:rPr>
              <a:t>monolithisizing</a:t>
            </a:r>
            <a:r>
              <a:rPr lang="en-US" sz="3194" dirty="0">
                <a:solidFill>
                  <a:srgbClr val="125B50"/>
                </a:solidFill>
                <a:latin typeface="Agrandir Wide Thin Bold"/>
              </a:rPr>
              <a:t> ourselves into a "we" because "we" are too diverse and play too many different roles. </a:t>
            </a:r>
          </a:p>
        </p:txBody>
      </p:sp>
      <p:pic>
        <p:nvPicPr>
          <p:cNvPr id="6" name="Picture 6"/>
          <p:cNvPicPr>
            <a:picLocks noChangeAspect="1"/>
          </p:cNvPicPr>
          <p:nvPr/>
        </p:nvPicPr>
        <p:blipFill>
          <a:blip r:embed="rId2"/>
          <a:srcRect l="72033" r="12680" b="9550"/>
          <a:stretch>
            <a:fillRect/>
          </a:stretch>
        </p:blipFill>
        <p:spPr>
          <a:xfrm>
            <a:off x="16014019" y="0"/>
            <a:ext cx="2273981" cy="89648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2992</Words>
  <Application>Microsoft Macintosh PowerPoint</Application>
  <PresentationFormat>Custom</PresentationFormat>
  <Paragraphs>189</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Agrandir Wide Thin Bold Italics</vt:lpstr>
      <vt:lpstr>Agrandir Wide Medium Italics</vt:lpstr>
      <vt:lpstr>Agrandir Wide Medium</vt:lpstr>
      <vt:lpstr>Agrandir Wide Thin</vt:lpstr>
      <vt:lpstr>Calibri</vt:lpstr>
      <vt:lpstr>Agrandir Wide Thin Bold</vt:lpstr>
      <vt:lpstr>Agrandir Wide Thin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Liboiroin’s “Introduction” to Pollution is Colonialism</dc:title>
  <cp:lastModifiedBy>Sara Perl Egendorf</cp:lastModifiedBy>
  <cp:revision>5</cp:revision>
  <dcterms:created xsi:type="dcterms:W3CDTF">2006-08-16T00:00:00Z</dcterms:created>
  <dcterms:modified xsi:type="dcterms:W3CDTF">2023-03-13T02:03:59Z</dcterms:modified>
  <dc:identifier>DAFP35ig1xY</dc:identifier>
</cp:coreProperties>
</file>