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92"/>
  </p:notesMasterIdLst>
  <p:sldIdLst>
    <p:sldId id="311" r:id="rId3"/>
    <p:sldId id="257" r:id="rId4"/>
    <p:sldId id="258" r:id="rId5"/>
    <p:sldId id="259" r:id="rId6"/>
    <p:sldId id="276" r:id="rId7"/>
    <p:sldId id="267" r:id="rId8"/>
    <p:sldId id="343" r:id="rId9"/>
    <p:sldId id="260" r:id="rId10"/>
    <p:sldId id="278" r:id="rId11"/>
    <p:sldId id="268" r:id="rId12"/>
    <p:sldId id="261" r:id="rId13"/>
    <p:sldId id="280" r:id="rId14"/>
    <p:sldId id="300" r:id="rId15"/>
    <p:sldId id="269" r:id="rId16"/>
    <p:sldId id="283" r:id="rId17"/>
    <p:sldId id="262" r:id="rId18"/>
    <p:sldId id="284" r:id="rId19"/>
    <p:sldId id="344" r:id="rId20"/>
    <p:sldId id="285" r:id="rId21"/>
    <p:sldId id="270" r:id="rId22"/>
    <p:sldId id="301" r:id="rId23"/>
    <p:sldId id="263" r:id="rId24"/>
    <p:sldId id="286" r:id="rId25"/>
    <p:sldId id="302" r:id="rId26"/>
    <p:sldId id="303" r:id="rId27"/>
    <p:sldId id="313" r:id="rId28"/>
    <p:sldId id="264" r:id="rId29"/>
    <p:sldId id="289" r:id="rId30"/>
    <p:sldId id="349" r:id="rId31"/>
    <p:sldId id="312" r:id="rId32"/>
    <p:sldId id="291" r:id="rId33"/>
    <p:sldId id="265" r:id="rId34"/>
    <p:sldId id="292" r:id="rId35"/>
    <p:sldId id="305" r:id="rId36"/>
    <p:sldId id="293" r:id="rId37"/>
    <p:sldId id="294" r:id="rId38"/>
    <p:sldId id="306" r:id="rId39"/>
    <p:sldId id="273" r:id="rId40"/>
    <p:sldId id="266" r:id="rId41"/>
    <p:sldId id="297" r:id="rId42"/>
    <p:sldId id="295" r:id="rId43"/>
    <p:sldId id="274" r:id="rId44"/>
    <p:sldId id="307" r:id="rId45"/>
    <p:sldId id="308" r:id="rId46"/>
    <p:sldId id="309" r:id="rId47"/>
    <p:sldId id="310" r:id="rId48"/>
    <p:sldId id="275" r:id="rId49"/>
    <p:sldId id="314" r:id="rId50"/>
    <p:sldId id="315" r:id="rId51"/>
    <p:sldId id="316" r:id="rId52"/>
    <p:sldId id="317" r:id="rId53"/>
    <p:sldId id="277" r:id="rId54"/>
    <p:sldId id="318" r:id="rId55"/>
    <p:sldId id="319" r:id="rId56"/>
    <p:sldId id="345" r:id="rId57"/>
    <p:sldId id="320" r:id="rId58"/>
    <p:sldId id="299" r:id="rId59"/>
    <p:sldId id="346" r:id="rId60"/>
    <p:sldId id="321" r:id="rId61"/>
    <p:sldId id="279" r:id="rId62"/>
    <p:sldId id="347" r:id="rId63"/>
    <p:sldId id="322" r:id="rId64"/>
    <p:sldId id="288" r:id="rId65"/>
    <p:sldId id="323" r:id="rId66"/>
    <p:sldId id="324" r:id="rId67"/>
    <p:sldId id="325" r:id="rId68"/>
    <p:sldId id="348" r:id="rId69"/>
    <p:sldId id="326" r:id="rId70"/>
    <p:sldId id="327" r:id="rId71"/>
    <p:sldId id="328" r:id="rId72"/>
    <p:sldId id="329" r:id="rId73"/>
    <p:sldId id="330" r:id="rId74"/>
    <p:sldId id="281" r:id="rId75"/>
    <p:sldId id="271" r:id="rId76"/>
    <p:sldId id="331" r:id="rId77"/>
    <p:sldId id="282" r:id="rId78"/>
    <p:sldId id="332" r:id="rId79"/>
    <p:sldId id="272" r:id="rId80"/>
    <p:sldId id="333" r:id="rId81"/>
    <p:sldId id="334" r:id="rId82"/>
    <p:sldId id="335" r:id="rId83"/>
    <p:sldId id="336" r:id="rId84"/>
    <p:sldId id="337" r:id="rId85"/>
    <p:sldId id="338" r:id="rId86"/>
    <p:sldId id="339" r:id="rId87"/>
    <p:sldId id="340" r:id="rId88"/>
    <p:sldId id="341" r:id="rId89"/>
    <p:sldId id="342" r:id="rId90"/>
    <p:sldId id="298"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Nighting" initials="DN" lastIdx="1" clrIdx="0">
    <p:extLst>
      <p:ext uri="{19B8F6BF-5375-455C-9EA6-DF929625EA0E}">
        <p15:presenceInfo xmlns:p15="http://schemas.microsoft.com/office/powerpoint/2012/main" userId="e913d80d40f2892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32" autoAdjust="0"/>
    <p:restoredTop sz="86323" autoAdjust="0"/>
  </p:normalViewPr>
  <p:slideViewPr>
    <p:cSldViewPr snapToGrid="0">
      <p:cViewPr>
        <p:scale>
          <a:sx n="94" d="100"/>
          <a:sy n="94" d="100"/>
        </p:scale>
        <p:origin x="616" y="296"/>
      </p:cViewPr>
      <p:guideLst/>
    </p:cSldViewPr>
  </p:slideViewPr>
  <p:outlineViewPr>
    <p:cViewPr>
      <p:scale>
        <a:sx n="33" d="100"/>
        <a:sy n="33" d="100"/>
      </p:scale>
      <p:origin x="0" y="-1236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notesMaster" Target="notesMasters/notesMaster1.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FFFE52-71C9-403A-98F4-069DBF095515}" type="datetimeFigureOut">
              <a:rPr lang="en-US" smtClean="0"/>
              <a:t>3/5/23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05E132-285E-4B4D-9000-20AAD5DC82E7}" type="slidenum">
              <a:rPr lang="en-US" smtClean="0"/>
              <a:t>‹#›</a:t>
            </a:fld>
            <a:endParaRPr lang="en-US"/>
          </a:p>
        </p:txBody>
      </p:sp>
    </p:spTree>
    <p:extLst>
      <p:ext uri="{BB962C8B-B14F-4D97-AF65-F5344CB8AC3E}">
        <p14:creationId xmlns:p14="http://schemas.microsoft.com/office/powerpoint/2010/main" val="272364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B6496FB-5E6C-4EBF-B5C9-549348CA1B4C}" type="slidenum">
              <a:rPr lang="en-US" smtClean="0"/>
              <a:t>1</a:t>
            </a:fld>
            <a:endParaRPr lang="en-US"/>
          </a:p>
        </p:txBody>
      </p:sp>
    </p:spTree>
    <p:extLst>
      <p:ext uri="{BB962C8B-B14F-4D97-AF65-F5344CB8AC3E}">
        <p14:creationId xmlns:p14="http://schemas.microsoft.com/office/powerpoint/2010/main" val="2565480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Ask your students why deep cones of depression and dry wells (formed from overdrawing well water) might be more common in inland areas than in coastal ones.</a:t>
            </a:r>
          </a:p>
          <a:p>
            <a:endParaRPr lang="en-US" dirty="0"/>
          </a:p>
        </p:txBody>
      </p:sp>
      <p:sp>
        <p:nvSpPr>
          <p:cNvPr id="4" name="Slide Number Placeholder 3"/>
          <p:cNvSpPr>
            <a:spLocks noGrp="1"/>
          </p:cNvSpPr>
          <p:nvPr>
            <p:ph type="sldNum" sz="quarter" idx="10"/>
          </p:nvPr>
        </p:nvSpPr>
        <p:spPr/>
        <p:txBody>
          <a:bodyPr/>
          <a:lstStyle/>
          <a:p>
            <a:fld id="{C305E132-285E-4B4D-9000-20AAD5DC82E7}" type="slidenum">
              <a:rPr lang="en-US" smtClean="0"/>
              <a:t>14</a:t>
            </a:fld>
            <a:endParaRPr lang="en-US"/>
          </a:p>
        </p:txBody>
      </p:sp>
    </p:spTree>
    <p:extLst>
      <p:ext uri="{BB962C8B-B14F-4D97-AF65-F5344CB8AC3E}">
        <p14:creationId xmlns:p14="http://schemas.microsoft.com/office/powerpoint/2010/main" val="3636503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457200">
              <a:buFont typeface="Arial" panose="020B0604020202020204" pitchFamily="34" charset="0"/>
              <a:buChar char="•"/>
            </a:pPr>
            <a:r>
              <a:rPr lang="en-US" sz="2800" dirty="0"/>
              <a:t>It lies beneath eight states in the Great Plains of the American Midwest. </a:t>
            </a:r>
          </a:p>
          <a:p>
            <a:pPr marL="457200" lvl="0" indent="-457200">
              <a:buFont typeface="Arial" panose="020B0604020202020204" pitchFamily="34" charset="0"/>
              <a:buChar char="•"/>
            </a:pPr>
            <a:r>
              <a:rPr lang="en-US" sz="2800" dirty="0"/>
              <a:t>It supplies about 30% of all U.S. irrigation water to these farm belt states. </a:t>
            </a:r>
          </a:p>
          <a:p>
            <a:pPr marL="457200" lvl="0" indent="-457200">
              <a:buFont typeface="Arial" panose="020B0604020202020204" pitchFamily="34" charset="0"/>
              <a:buChar char="•"/>
            </a:pPr>
            <a:r>
              <a:rPr lang="en-US" sz="2800" dirty="0"/>
              <a:t>Withdrawals exceed recharge rates; only about 15% of what is removed is replaced.</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the countries of South Asia, closer to 90% of their total usage goes to irrigation.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One study predicts that the aquifer will be 69% depleted by 2060.</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Go to https://www.youtube.com/watch?v=XXFsS94HF08 for a National Science Foundation video on the Ogallala aquifer.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Steps must be taken to improve irrigation efficiencies or reduce the irrigation water needed for crops.</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305E132-285E-4B4D-9000-20AAD5DC82E7}" type="slidenum">
              <a:rPr lang="en-US" smtClean="0"/>
              <a:t>17</a:t>
            </a:fld>
            <a:endParaRPr lang="en-US"/>
          </a:p>
        </p:txBody>
      </p:sp>
    </p:spTree>
    <p:extLst>
      <p:ext uri="{BB962C8B-B14F-4D97-AF65-F5344CB8AC3E}">
        <p14:creationId xmlns:p14="http://schemas.microsoft.com/office/powerpoint/2010/main" val="677702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Industrial use of water varies from country to country.</a:t>
            </a:r>
          </a:p>
          <a:p>
            <a:pPr lvl="1"/>
            <a:r>
              <a:rPr lang="en-US" sz="2800" dirty="0"/>
              <a:t>Water use is higher in more developed nations than less developed ones.</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Thermoelectric power plants such as coal or nuclear facilities use large amounts of water for cooling, and in many developed nations, this represents the biggest portion of industrial water use; in the United States, it accounts for around 85% of the industrial sector’s use of water.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On average, a citizen in the United States uses more than twice what a citizen of France uses, and about three times as much as the world average. </a:t>
            </a:r>
          </a:p>
          <a:p>
            <a:endParaRPr lang="en-US" sz="1200" kern="1200" dirty="0">
              <a:solidFill>
                <a:schemeClr val="tx1"/>
              </a:solidFill>
              <a:effectLst/>
              <a:latin typeface="+mn-lt"/>
              <a:ea typeface="+mn-ea"/>
              <a:cs typeface="+mn-cs"/>
            </a:endParaRPr>
          </a:p>
          <a:p>
            <a:r>
              <a:rPr lang="en-US" sz="2400" dirty="0"/>
              <a:t> </a:t>
            </a:r>
            <a:endParaRPr lang="en-US" dirty="0"/>
          </a:p>
          <a:p>
            <a:pPr lvl="1"/>
            <a:endParaRPr lang="en-US" dirty="0"/>
          </a:p>
          <a:p>
            <a:endParaRPr lang="en-US" dirty="0"/>
          </a:p>
        </p:txBody>
      </p:sp>
      <p:sp>
        <p:nvSpPr>
          <p:cNvPr id="4" name="Slide Number Placeholder 3"/>
          <p:cNvSpPr>
            <a:spLocks noGrp="1"/>
          </p:cNvSpPr>
          <p:nvPr>
            <p:ph type="sldNum" sz="quarter" idx="10"/>
          </p:nvPr>
        </p:nvSpPr>
        <p:spPr/>
        <p:txBody>
          <a:bodyPr/>
          <a:lstStyle/>
          <a:p>
            <a:fld id="{C305E132-285E-4B4D-9000-20AAD5DC82E7}" type="slidenum">
              <a:rPr lang="en-US" smtClean="0"/>
              <a:t>19</a:t>
            </a:fld>
            <a:endParaRPr lang="en-US"/>
          </a:p>
        </p:txBody>
      </p:sp>
    </p:spTree>
    <p:extLst>
      <p:ext uri="{BB962C8B-B14F-4D97-AF65-F5344CB8AC3E}">
        <p14:creationId xmlns:p14="http://schemas.microsoft.com/office/powerpoint/2010/main" val="3864425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05E132-285E-4B4D-9000-20AAD5DC82E7}" type="slidenum">
              <a:rPr lang="en-US" smtClean="0"/>
              <a:t>20</a:t>
            </a:fld>
            <a:endParaRPr lang="en-US"/>
          </a:p>
        </p:txBody>
      </p:sp>
    </p:spTree>
    <p:extLst>
      <p:ext uri="{BB962C8B-B14F-4D97-AF65-F5344CB8AC3E}">
        <p14:creationId xmlns:p14="http://schemas.microsoft.com/office/powerpoint/2010/main" val="3805590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Ask your students what might account for the large difference in domestic water use per person in France and the United States.</a:t>
            </a:r>
          </a:p>
          <a:p>
            <a:endParaRPr lang="en-US" dirty="0"/>
          </a:p>
        </p:txBody>
      </p:sp>
      <p:sp>
        <p:nvSpPr>
          <p:cNvPr id="4" name="Slide Number Placeholder 3"/>
          <p:cNvSpPr>
            <a:spLocks noGrp="1"/>
          </p:cNvSpPr>
          <p:nvPr>
            <p:ph type="sldNum" sz="quarter" idx="10"/>
          </p:nvPr>
        </p:nvSpPr>
        <p:spPr/>
        <p:txBody>
          <a:bodyPr/>
          <a:lstStyle/>
          <a:p>
            <a:fld id="{C305E132-285E-4B4D-9000-20AAD5DC82E7}" type="slidenum">
              <a:rPr lang="en-US" smtClean="0"/>
              <a:t>21</a:t>
            </a:fld>
            <a:endParaRPr lang="en-US"/>
          </a:p>
        </p:txBody>
      </p:sp>
    </p:spTree>
    <p:extLst>
      <p:ext uri="{BB962C8B-B14F-4D97-AF65-F5344CB8AC3E}">
        <p14:creationId xmlns:p14="http://schemas.microsoft.com/office/powerpoint/2010/main" val="993363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U.S. water treatment facilities and water infrastructure are old or too small to handle growing local populations.</a:t>
            </a:r>
          </a:p>
          <a:p>
            <a:r>
              <a:rPr lang="en-US" dirty="0"/>
              <a:t>The EPA estimates upgrades will cost more than $650 million.</a:t>
            </a:r>
          </a:p>
          <a:p>
            <a:pPr lvl="1"/>
            <a:r>
              <a:rPr lang="en-US" sz="2800" dirty="0"/>
              <a:t>Their 2016 Action Plan lays out a framework for addressing these and other issues. </a:t>
            </a:r>
          </a:p>
          <a:p>
            <a:endParaRPr lang="en-US" dirty="0"/>
          </a:p>
        </p:txBody>
      </p:sp>
      <p:sp>
        <p:nvSpPr>
          <p:cNvPr id="4" name="Slide Number Placeholder 3"/>
          <p:cNvSpPr>
            <a:spLocks noGrp="1"/>
          </p:cNvSpPr>
          <p:nvPr>
            <p:ph type="sldNum" sz="quarter" idx="10"/>
          </p:nvPr>
        </p:nvSpPr>
        <p:spPr/>
        <p:txBody>
          <a:bodyPr/>
          <a:lstStyle/>
          <a:p>
            <a:fld id="{C305E132-285E-4B4D-9000-20AAD5DC82E7}" type="slidenum">
              <a:rPr lang="en-US" smtClean="0"/>
              <a:t>23</a:t>
            </a:fld>
            <a:endParaRPr lang="en-US"/>
          </a:p>
        </p:txBody>
      </p:sp>
    </p:spTree>
    <p:extLst>
      <p:ext uri="{BB962C8B-B14F-4D97-AF65-F5344CB8AC3E}">
        <p14:creationId xmlns:p14="http://schemas.microsoft.com/office/powerpoint/2010/main" val="2680810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classic example of an environmental justice disaster—the people effected were low-income minorities; the consequences of brain-damaged children will be felt for decades.</a:t>
            </a:r>
          </a:p>
        </p:txBody>
      </p:sp>
      <p:sp>
        <p:nvSpPr>
          <p:cNvPr id="4" name="Slide Number Placeholder 3"/>
          <p:cNvSpPr>
            <a:spLocks noGrp="1"/>
          </p:cNvSpPr>
          <p:nvPr>
            <p:ph type="sldNum" sz="quarter" idx="10"/>
          </p:nvPr>
        </p:nvSpPr>
        <p:spPr/>
        <p:txBody>
          <a:bodyPr/>
          <a:lstStyle/>
          <a:p>
            <a:fld id="{C305E132-285E-4B4D-9000-20AAD5DC82E7}" type="slidenum">
              <a:rPr lang="en-US" smtClean="0"/>
              <a:t>25</a:t>
            </a:fld>
            <a:endParaRPr lang="en-US"/>
          </a:p>
        </p:txBody>
      </p:sp>
    </p:spTree>
    <p:extLst>
      <p:ext uri="{BB962C8B-B14F-4D97-AF65-F5344CB8AC3E}">
        <p14:creationId xmlns:p14="http://schemas.microsoft.com/office/powerpoint/2010/main" val="2309785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Urban areas have more technologically advanced systems:</a:t>
            </a:r>
          </a:p>
          <a:p>
            <a:pPr lvl="1"/>
            <a:r>
              <a:rPr lang="en-US" sz="2800" dirty="0"/>
              <a:t>Wastewater treatment begins with filtering the water.</a:t>
            </a:r>
          </a:p>
          <a:p>
            <a:pPr lvl="1"/>
            <a:r>
              <a:rPr lang="en-US" sz="2800" dirty="0"/>
              <a:t>Water is then sent to settling tanks, where remaining solids sink to the bottom. </a:t>
            </a:r>
          </a:p>
          <a:p>
            <a:pPr lvl="1"/>
            <a:r>
              <a:rPr lang="en-US" sz="2800" dirty="0"/>
              <a:t>The water continues on to other tanks, where bacteria digest much of the remaining organic matter. </a:t>
            </a:r>
          </a:p>
          <a:p>
            <a:pPr lvl="1"/>
            <a:r>
              <a:rPr lang="en-US" sz="2800" dirty="0"/>
              <a:t>In the final step, water is chemically treated before it is discharged.</a:t>
            </a:r>
          </a:p>
          <a:p>
            <a:r>
              <a:rPr lang="en-US" b="1" dirty="0"/>
              <a:t>Effluent</a:t>
            </a:r>
            <a:r>
              <a:rPr lang="en-US" dirty="0"/>
              <a:t>: wastewater discharged into the environment</a:t>
            </a:r>
          </a:p>
          <a:p>
            <a:endParaRPr lang="en-US" dirty="0"/>
          </a:p>
        </p:txBody>
      </p:sp>
      <p:sp>
        <p:nvSpPr>
          <p:cNvPr id="4" name="Slide Number Placeholder 3"/>
          <p:cNvSpPr>
            <a:spLocks noGrp="1"/>
          </p:cNvSpPr>
          <p:nvPr>
            <p:ph type="sldNum" sz="quarter" idx="10"/>
          </p:nvPr>
        </p:nvSpPr>
        <p:spPr/>
        <p:txBody>
          <a:bodyPr/>
          <a:lstStyle/>
          <a:p>
            <a:fld id="{C305E132-285E-4B4D-9000-20AAD5DC82E7}" type="slidenum">
              <a:rPr lang="en-US" smtClean="0"/>
              <a:t>28</a:t>
            </a:fld>
            <a:endParaRPr lang="en-US"/>
          </a:p>
        </p:txBody>
      </p:sp>
    </p:spTree>
    <p:extLst>
      <p:ext uri="{BB962C8B-B14F-4D97-AF65-F5344CB8AC3E}">
        <p14:creationId xmlns:p14="http://schemas.microsoft.com/office/powerpoint/2010/main" val="2414255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Urban areas have more technologically advanced systems:</a:t>
            </a:r>
          </a:p>
          <a:p>
            <a:pPr lvl="1"/>
            <a:r>
              <a:rPr lang="en-US" sz="2800" dirty="0"/>
              <a:t>Wastewater treatment begins with filtering the water.</a:t>
            </a:r>
          </a:p>
          <a:p>
            <a:pPr lvl="1"/>
            <a:r>
              <a:rPr lang="en-US" sz="2800" dirty="0"/>
              <a:t>Water is then sent to settling tanks, where remaining solids sink to the bottom. </a:t>
            </a:r>
          </a:p>
          <a:p>
            <a:pPr lvl="1"/>
            <a:r>
              <a:rPr lang="en-US" sz="2800" dirty="0"/>
              <a:t>The water continues on to other tanks, where bacteria digest much of the remaining organic matter. </a:t>
            </a:r>
          </a:p>
          <a:p>
            <a:pPr lvl="1"/>
            <a:r>
              <a:rPr lang="en-US" sz="2800" dirty="0"/>
              <a:t>In the final step, water is chemically treated before it is discharged.</a:t>
            </a:r>
          </a:p>
          <a:p>
            <a:r>
              <a:rPr lang="en-US" b="1" dirty="0"/>
              <a:t>Effluent</a:t>
            </a:r>
            <a:r>
              <a:rPr lang="en-US" dirty="0"/>
              <a:t>: wastewater discharged into the environment</a:t>
            </a:r>
          </a:p>
          <a:p>
            <a:endParaRPr lang="en-US" dirty="0"/>
          </a:p>
        </p:txBody>
      </p:sp>
      <p:sp>
        <p:nvSpPr>
          <p:cNvPr id="4" name="Slide Number Placeholder 3"/>
          <p:cNvSpPr>
            <a:spLocks noGrp="1"/>
          </p:cNvSpPr>
          <p:nvPr>
            <p:ph type="sldNum" sz="quarter" idx="10"/>
          </p:nvPr>
        </p:nvSpPr>
        <p:spPr/>
        <p:txBody>
          <a:bodyPr/>
          <a:lstStyle/>
          <a:p>
            <a:fld id="{C305E132-285E-4B4D-9000-20AAD5DC82E7}" type="slidenum">
              <a:rPr lang="en-US" smtClean="0"/>
              <a:t>30</a:t>
            </a:fld>
            <a:endParaRPr lang="en-US"/>
          </a:p>
        </p:txBody>
      </p:sp>
    </p:spTree>
    <p:extLst>
      <p:ext uri="{BB962C8B-B14F-4D97-AF65-F5344CB8AC3E}">
        <p14:creationId xmlns:p14="http://schemas.microsoft.com/office/powerpoint/2010/main" val="1602129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05E132-285E-4B4D-9000-20AAD5DC82E7}" type="slidenum">
              <a:rPr lang="en-US" smtClean="0"/>
              <a:t>31</a:t>
            </a:fld>
            <a:endParaRPr lang="en-US"/>
          </a:p>
        </p:txBody>
      </p:sp>
    </p:spTree>
    <p:extLst>
      <p:ext uri="{BB962C8B-B14F-4D97-AF65-F5344CB8AC3E}">
        <p14:creationId xmlns:p14="http://schemas.microsoft.com/office/powerpoint/2010/main" val="4059576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Freshwater is a precious but limited resource, and it is essential to life. </a:t>
            </a:r>
          </a:p>
          <a:p>
            <a:r>
              <a:rPr lang="en-US" dirty="0"/>
              <a:t>Some regions consume water faster than it is replenished. And, unfortunately, water is not evenly distributed across the globe; many people worldwide lack access to enough clean water.</a:t>
            </a:r>
          </a:p>
          <a:p>
            <a:r>
              <a:rPr lang="en-US" dirty="0"/>
              <a:t>Methods are available to recover and purify otherwise dirty water, but we also need to use water more wisely.</a:t>
            </a:r>
          </a:p>
          <a:p>
            <a:endParaRPr lang="en-US" dirty="0"/>
          </a:p>
        </p:txBody>
      </p:sp>
      <p:sp>
        <p:nvSpPr>
          <p:cNvPr id="4" name="Slide Number Placeholder 3"/>
          <p:cNvSpPr>
            <a:spLocks noGrp="1"/>
          </p:cNvSpPr>
          <p:nvPr>
            <p:ph type="sldNum" sz="quarter" idx="10"/>
          </p:nvPr>
        </p:nvSpPr>
        <p:spPr/>
        <p:txBody>
          <a:bodyPr/>
          <a:lstStyle/>
          <a:p>
            <a:fld id="{C305E132-285E-4B4D-9000-20AAD5DC82E7}" type="slidenum">
              <a:rPr lang="en-US" smtClean="0"/>
              <a:t>2</a:t>
            </a:fld>
            <a:endParaRPr lang="en-US"/>
          </a:p>
        </p:txBody>
      </p:sp>
    </p:spTree>
    <p:extLst>
      <p:ext uri="{BB962C8B-B14F-4D97-AF65-F5344CB8AC3E}">
        <p14:creationId xmlns:p14="http://schemas.microsoft.com/office/powerpoint/2010/main" val="2172800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buFont typeface="Arial" panose="020B0604020202020204" pitchFamily="34" charset="0"/>
              <a:buChar char="•"/>
            </a:pPr>
            <a:r>
              <a:rPr lang="en-US" sz="2400" dirty="0"/>
              <a:t>Freshwater source</a:t>
            </a:r>
          </a:p>
          <a:p>
            <a:pPr marL="800100" lvl="1" indent="-342900">
              <a:buFont typeface="Arial" panose="020B0604020202020204" pitchFamily="34" charset="0"/>
              <a:buChar char="•"/>
            </a:pPr>
            <a:r>
              <a:rPr lang="en-US" sz="2400" dirty="0"/>
              <a:t>Flood control</a:t>
            </a:r>
          </a:p>
          <a:p>
            <a:pPr marL="800100" lvl="1" indent="-342900">
              <a:buFont typeface="Arial" panose="020B0604020202020204" pitchFamily="34" charset="0"/>
              <a:buChar char="•"/>
            </a:pPr>
            <a:r>
              <a:rPr lang="en-US" sz="2400" dirty="0"/>
              <a:t>Electricity production</a:t>
            </a:r>
          </a:p>
          <a:p>
            <a:pPr marL="800100" lvl="1" indent="-342900">
              <a:buFont typeface="Arial" panose="020B0604020202020204" pitchFamily="34" charset="0"/>
              <a:buChar char="•"/>
            </a:pPr>
            <a:r>
              <a:rPr lang="en-US" sz="2400" dirty="0"/>
              <a:t>Recreation and fishing </a:t>
            </a:r>
          </a:p>
          <a:p>
            <a:pPr lvl="0"/>
            <a:r>
              <a:rPr lang="en-US" dirty="0"/>
              <a:t>Lose an enormous amount of water every day through evaporation</a:t>
            </a:r>
          </a:p>
          <a:p>
            <a:pPr lvl="0"/>
            <a:r>
              <a:rPr lang="en-US" dirty="0"/>
              <a:t>Construction of dams can also spark water wars</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Worldwide, reservoirs lose more water to evaporation than is used for industry and domestic purposes combined.</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water level in just about every reservoir in northern California was well below average in 2016.</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Turkey’s plans to build 22 dams that pull water from the Tigris and Euphrates Rivers for agriculture and electric power will impact its neighbors Syria and Jordan downstream. There is great potential for conflict.</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305E132-285E-4B4D-9000-20AAD5DC82E7}" type="slidenum">
              <a:rPr lang="en-US" smtClean="0"/>
              <a:t>33</a:t>
            </a:fld>
            <a:endParaRPr lang="en-US"/>
          </a:p>
        </p:txBody>
      </p:sp>
    </p:spTree>
    <p:extLst>
      <p:ext uri="{BB962C8B-B14F-4D97-AF65-F5344CB8AC3E}">
        <p14:creationId xmlns:p14="http://schemas.microsoft.com/office/powerpoint/2010/main" val="2784311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buFont typeface="Arial" panose="020B0604020202020204" pitchFamily="34" charset="0"/>
              <a:buChar char="•"/>
            </a:pPr>
            <a:r>
              <a:rPr lang="en-US" sz="2400" dirty="0"/>
              <a:t>Freshwater source</a:t>
            </a:r>
          </a:p>
          <a:p>
            <a:pPr marL="800100" lvl="1" indent="-342900">
              <a:buFont typeface="Arial" panose="020B0604020202020204" pitchFamily="34" charset="0"/>
              <a:buChar char="•"/>
            </a:pPr>
            <a:r>
              <a:rPr lang="en-US" sz="2400" dirty="0"/>
              <a:t>Flood control</a:t>
            </a:r>
          </a:p>
          <a:p>
            <a:pPr marL="800100" lvl="1" indent="-342900">
              <a:buFont typeface="Arial" panose="020B0604020202020204" pitchFamily="34" charset="0"/>
              <a:buChar char="•"/>
            </a:pPr>
            <a:r>
              <a:rPr lang="en-US" sz="2400" dirty="0"/>
              <a:t>Electricity production</a:t>
            </a:r>
          </a:p>
          <a:p>
            <a:pPr marL="800100" lvl="1" indent="-342900">
              <a:buFont typeface="Arial" panose="020B0604020202020204" pitchFamily="34" charset="0"/>
              <a:buChar char="•"/>
            </a:pPr>
            <a:r>
              <a:rPr lang="en-US" sz="2400" dirty="0"/>
              <a:t>Recreation and fishing </a:t>
            </a:r>
          </a:p>
          <a:p>
            <a:pPr lvl="0"/>
            <a:r>
              <a:rPr lang="en-US" dirty="0"/>
              <a:t>Lose an enormous amount of water every day through evaporation.</a:t>
            </a:r>
          </a:p>
          <a:p>
            <a:pPr lvl="0"/>
            <a:r>
              <a:rPr lang="en-US" dirty="0"/>
              <a:t>Construction of dams can also spark water wars.</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Worldwide, reservoirs lose more water to evaporation than is used for industry and domestic purposes combined.</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water level in just about every reservoir in northern California was well below average in 2016.</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Turkey’s plans to build 22 dams that pull water from the Tigris and Euphrates Rivers for agriculture and electric power will impact its neighbors Syria and Jordan downstream. There is great potential for conflict.</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305E132-285E-4B4D-9000-20AAD5DC82E7}" type="slidenum">
              <a:rPr lang="en-US" smtClean="0"/>
              <a:t>34</a:t>
            </a:fld>
            <a:endParaRPr lang="en-US"/>
          </a:p>
        </p:txBody>
      </p:sp>
    </p:spTree>
    <p:extLst>
      <p:ext uri="{BB962C8B-B14F-4D97-AF65-F5344CB8AC3E}">
        <p14:creationId xmlns:p14="http://schemas.microsoft.com/office/powerpoint/2010/main" val="891842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Go to https://www.youtube.com/watch?v=3Skuk8DeXpE for a video on desalination in California.</a:t>
            </a:r>
          </a:p>
          <a:p>
            <a:pPr marL="171450" indent="-171450">
              <a:buFont typeface="Arial" panose="020B0604020202020204" pitchFamily="34" charset="0"/>
              <a:buChar char="•"/>
            </a:pPr>
            <a:endParaRPr lang="en-US" dirty="0"/>
          </a:p>
          <a:p>
            <a:r>
              <a:rPr lang="en-US" sz="2400" dirty="0"/>
              <a:t>The largest facilities in the world are in the Middle East.</a:t>
            </a:r>
          </a:p>
          <a:p>
            <a:pPr lvl="1"/>
            <a:r>
              <a:rPr lang="en-US" dirty="0"/>
              <a:t>Some process as much as 750 million liters (200 million gallons) of water per day.</a:t>
            </a:r>
          </a:p>
          <a:p>
            <a:r>
              <a:rPr lang="en-US" sz="2400" dirty="0"/>
              <a:t>The largest facility in the United States produces water for San Diego. </a:t>
            </a:r>
          </a:p>
          <a:p>
            <a:pPr lvl="1"/>
            <a:r>
              <a:rPr lang="en-US" dirty="0"/>
              <a:t>It is expected to meet about 7% of the city’s water needs, which equates to about 190 million liters or 50 million gallons a day.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305E132-285E-4B4D-9000-20AAD5DC82E7}" type="slidenum">
              <a:rPr lang="en-US" smtClean="0"/>
              <a:t>35</a:t>
            </a:fld>
            <a:endParaRPr lang="en-US"/>
          </a:p>
        </p:txBody>
      </p:sp>
    </p:spTree>
    <p:extLst>
      <p:ext uri="{BB962C8B-B14F-4D97-AF65-F5344CB8AC3E}">
        <p14:creationId xmlns:p14="http://schemas.microsoft.com/office/powerpoint/2010/main" val="1528291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After undergoing normal wastewater treatment, the water is subjected to three extra cleansing steps, starting with microfiltration. In this step, the water passes through microscopic, straw-like fibers that filter out many suspended solids, bacteria, and viruses. Then a crucial step known as reverse osmosis is performed. During this process, high pressure forces water through a plastic membrane. After reverse osmosis, the water is exposed to ultraviolet (UV) light, which kills any remaining viruses and bacteria.</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project cost $481 million, and it takes about $40 million to operate it annually, and produces 100 million gallons of drinking water every day.</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305E132-285E-4B4D-9000-20AAD5DC82E7}" type="slidenum">
              <a:rPr lang="en-US" smtClean="0"/>
              <a:t>36</a:t>
            </a:fld>
            <a:endParaRPr lang="en-US"/>
          </a:p>
        </p:txBody>
      </p:sp>
    </p:spTree>
    <p:extLst>
      <p:ext uri="{BB962C8B-B14F-4D97-AF65-F5344CB8AC3E}">
        <p14:creationId xmlns:p14="http://schemas.microsoft.com/office/powerpoint/2010/main" val="2257796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After undergoing normal wastewater treatment, the water is subjected to three extra cleansing steps, starting with microfiltration. In this step, the water passes through microscopic, straw-like fibers that filter out many suspended solids, bacteria, and viruses. Then a crucial step known as reverse osmosis is performed. During this process, high pressure forces water through a plastic membrane. After reverse osmosis, the water is exposed to ultraviolet (UV) light, which kills any remaining viruses and bacteria.</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project cost $481 million, and it takes about $40 million to operate it annually, and produces 100 million gallons of drinking water every day.</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305E132-285E-4B4D-9000-20AAD5DC82E7}" type="slidenum">
              <a:rPr lang="en-US" smtClean="0"/>
              <a:t>37</a:t>
            </a:fld>
            <a:endParaRPr lang="en-US"/>
          </a:p>
        </p:txBody>
      </p:sp>
    </p:spTree>
    <p:extLst>
      <p:ext uri="{BB962C8B-B14F-4D97-AF65-F5344CB8AC3E}">
        <p14:creationId xmlns:p14="http://schemas.microsoft.com/office/powerpoint/2010/main" val="1654093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your students which technology they would recommend for use in their area if there was a need to increase water supplies.</a:t>
            </a:r>
          </a:p>
        </p:txBody>
      </p:sp>
      <p:sp>
        <p:nvSpPr>
          <p:cNvPr id="4" name="Slide Number Placeholder 3"/>
          <p:cNvSpPr>
            <a:spLocks noGrp="1"/>
          </p:cNvSpPr>
          <p:nvPr>
            <p:ph type="sldNum" sz="quarter" idx="10"/>
          </p:nvPr>
        </p:nvSpPr>
        <p:spPr/>
        <p:txBody>
          <a:bodyPr/>
          <a:lstStyle/>
          <a:p>
            <a:fld id="{C305E132-285E-4B4D-9000-20AAD5DC82E7}" type="slidenum">
              <a:rPr lang="en-US" smtClean="0"/>
              <a:t>38</a:t>
            </a:fld>
            <a:endParaRPr lang="en-US"/>
          </a:p>
        </p:txBody>
      </p:sp>
    </p:spTree>
    <p:extLst>
      <p:ext uri="{BB962C8B-B14F-4D97-AF65-F5344CB8AC3E}">
        <p14:creationId xmlns:p14="http://schemas.microsoft.com/office/powerpoint/2010/main" val="2881487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Blue jeans and other cotton clothing items have a particularly large water footprint because cotton is typically grown in arid climates.</a:t>
            </a:r>
          </a:p>
          <a:p>
            <a:endParaRPr lang="en-US" dirty="0"/>
          </a:p>
        </p:txBody>
      </p:sp>
      <p:sp>
        <p:nvSpPr>
          <p:cNvPr id="4" name="Slide Number Placeholder 3"/>
          <p:cNvSpPr>
            <a:spLocks noGrp="1"/>
          </p:cNvSpPr>
          <p:nvPr>
            <p:ph type="sldNum" sz="quarter" idx="10"/>
          </p:nvPr>
        </p:nvSpPr>
        <p:spPr/>
        <p:txBody>
          <a:bodyPr/>
          <a:lstStyle/>
          <a:p>
            <a:fld id="{C305E132-285E-4B4D-9000-20AAD5DC82E7}" type="slidenum">
              <a:rPr lang="en-US" smtClean="0"/>
              <a:t>40</a:t>
            </a:fld>
            <a:endParaRPr lang="en-US"/>
          </a:p>
        </p:txBody>
      </p:sp>
    </p:spTree>
    <p:extLst>
      <p:ext uri="{BB962C8B-B14F-4D97-AF65-F5344CB8AC3E}">
        <p14:creationId xmlns:p14="http://schemas.microsoft.com/office/powerpoint/2010/main" val="2343096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Ask your students to estimate how long a typical shower lasts and then calculate how much water they would use over the course of a year if they used a traditional, 3.8-gallon/minute showerhead. Do the same calculation for the low-flow showerhead. How many gallons per year would they save by switching to a low-flow showerhead? Compared to the water used in a typical shower using a traditional showerhead, how much would they save in a year if they reduced the duration of their shower by half and used a low-flow showerhead?</a:t>
            </a:r>
          </a:p>
          <a:p>
            <a:endParaRPr lang="en-US" dirty="0"/>
          </a:p>
        </p:txBody>
      </p:sp>
      <p:sp>
        <p:nvSpPr>
          <p:cNvPr id="4" name="Slide Number Placeholder 3"/>
          <p:cNvSpPr>
            <a:spLocks noGrp="1"/>
          </p:cNvSpPr>
          <p:nvPr>
            <p:ph type="sldNum" sz="quarter" idx="10"/>
          </p:nvPr>
        </p:nvSpPr>
        <p:spPr/>
        <p:txBody>
          <a:bodyPr/>
          <a:lstStyle/>
          <a:p>
            <a:fld id="{C305E132-285E-4B4D-9000-20AAD5DC82E7}" type="slidenum">
              <a:rPr lang="en-US" smtClean="0"/>
              <a:t>42</a:t>
            </a:fld>
            <a:endParaRPr lang="en-US"/>
          </a:p>
        </p:txBody>
      </p:sp>
    </p:spTree>
    <p:extLst>
      <p:ext uri="{BB962C8B-B14F-4D97-AF65-F5344CB8AC3E}">
        <p14:creationId xmlns:p14="http://schemas.microsoft.com/office/powerpoint/2010/main" val="13914640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In addition to direct water use, we use water indirectly as we use electricity.</a:t>
            </a:r>
          </a:p>
          <a:p>
            <a:endParaRPr lang="en-US" dirty="0"/>
          </a:p>
        </p:txBody>
      </p:sp>
      <p:sp>
        <p:nvSpPr>
          <p:cNvPr id="4" name="Slide Number Placeholder 3"/>
          <p:cNvSpPr>
            <a:spLocks noGrp="1"/>
          </p:cNvSpPr>
          <p:nvPr>
            <p:ph type="sldNum" sz="quarter" idx="10"/>
          </p:nvPr>
        </p:nvSpPr>
        <p:spPr/>
        <p:txBody>
          <a:bodyPr/>
          <a:lstStyle/>
          <a:p>
            <a:fld id="{C305E132-285E-4B4D-9000-20AAD5DC82E7}" type="slidenum">
              <a:rPr lang="en-US" smtClean="0"/>
              <a:t>43</a:t>
            </a:fld>
            <a:endParaRPr lang="en-US"/>
          </a:p>
        </p:txBody>
      </p:sp>
    </p:spTree>
    <p:extLst>
      <p:ext uri="{BB962C8B-B14F-4D97-AF65-F5344CB8AC3E}">
        <p14:creationId xmlns:p14="http://schemas.microsoft.com/office/powerpoint/2010/main" val="14115358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To save water, eat lower on the food chain.</a:t>
            </a:r>
          </a:p>
          <a:p>
            <a:endParaRPr lang="en-US" dirty="0"/>
          </a:p>
        </p:txBody>
      </p:sp>
      <p:sp>
        <p:nvSpPr>
          <p:cNvPr id="4" name="Slide Number Placeholder 3"/>
          <p:cNvSpPr>
            <a:spLocks noGrp="1"/>
          </p:cNvSpPr>
          <p:nvPr>
            <p:ph type="sldNum" sz="quarter" idx="10"/>
          </p:nvPr>
        </p:nvSpPr>
        <p:spPr/>
        <p:txBody>
          <a:bodyPr/>
          <a:lstStyle/>
          <a:p>
            <a:fld id="{C305E132-285E-4B4D-9000-20AAD5DC82E7}" type="slidenum">
              <a:rPr lang="en-US" smtClean="0"/>
              <a:t>44</a:t>
            </a:fld>
            <a:endParaRPr lang="en-US"/>
          </a:p>
        </p:txBody>
      </p:sp>
    </p:spTree>
    <p:extLst>
      <p:ext uri="{BB962C8B-B14F-4D97-AF65-F5344CB8AC3E}">
        <p14:creationId xmlns:p14="http://schemas.microsoft.com/office/powerpoint/2010/main" val="3770673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Chasing Water, </a:t>
            </a:r>
            <a:r>
              <a:rPr lang="en-US" i="0" dirty="0"/>
              <a:t>a film by Pete McBride, follows the course of the Colorado River from Wyoming to the Gulf of California.</a:t>
            </a:r>
          </a:p>
          <a:p>
            <a:pPr marL="171450" indent="-171450">
              <a:buFont typeface="Arial" panose="020B0604020202020204" pitchFamily="34" charset="0"/>
              <a:buChar char="•"/>
            </a:pPr>
            <a:r>
              <a:rPr lang="en-US" i="1" dirty="0"/>
              <a:t>https://</a:t>
            </a:r>
            <a:r>
              <a:rPr lang="en-US" i="1" dirty="0" err="1"/>
              <a:t>vimeo.com</a:t>
            </a:r>
            <a:r>
              <a:rPr lang="en-US" i="1" dirty="0"/>
              <a:t>/216565463</a:t>
            </a:r>
          </a:p>
        </p:txBody>
      </p:sp>
      <p:sp>
        <p:nvSpPr>
          <p:cNvPr id="4" name="Slide Number Placeholder 3"/>
          <p:cNvSpPr>
            <a:spLocks noGrp="1"/>
          </p:cNvSpPr>
          <p:nvPr>
            <p:ph type="sldNum" sz="quarter" idx="10"/>
          </p:nvPr>
        </p:nvSpPr>
        <p:spPr/>
        <p:txBody>
          <a:bodyPr/>
          <a:lstStyle/>
          <a:p>
            <a:fld id="{C305E132-285E-4B4D-9000-20AAD5DC82E7}" type="slidenum">
              <a:rPr lang="en-US" smtClean="0"/>
              <a:t>3</a:t>
            </a:fld>
            <a:endParaRPr lang="en-US"/>
          </a:p>
        </p:txBody>
      </p:sp>
    </p:spTree>
    <p:extLst>
      <p:ext uri="{BB962C8B-B14F-4D97-AF65-F5344CB8AC3E}">
        <p14:creationId xmlns:p14="http://schemas.microsoft.com/office/powerpoint/2010/main" val="34638400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Blue jeans take a lot of water because a lot of cotton is grown in arid areas.</a:t>
            </a:r>
          </a:p>
          <a:p>
            <a:endParaRPr lang="en-US" dirty="0"/>
          </a:p>
        </p:txBody>
      </p:sp>
      <p:sp>
        <p:nvSpPr>
          <p:cNvPr id="4" name="Slide Number Placeholder 3"/>
          <p:cNvSpPr>
            <a:spLocks noGrp="1"/>
          </p:cNvSpPr>
          <p:nvPr>
            <p:ph type="sldNum" sz="quarter" idx="10"/>
          </p:nvPr>
        </p:nvSpPr>
        <p:spPr/>
        <p:txBody>
          <a:bodyPr/>
          <a:lstStyle/>
          <a:p>
            <a:fld id="{C305E132-285E-4B4D-9000-20AAD5DC82E7}" type="slidenum">
              <a:rPr lang="en-US" smtClean="0"/>
              <a:t>45</a:t>
            </a:fld>
            <a:endParaRPr lang="en-US"/>
          </a:p>
        </p:txBody>
      </p:sp>
    </p:spTree>
    <p:extLst>
      <p:ext uri="{BB962C8B-B14F-4D97-AF65-F5344CB8AC3E}">
        <p14:creationId xmlns:p14="http://schemas.microsoft.com/office/powerpoint/2010/main" val="4004314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Blue jeans take a lot of water because a lot of cotton is grown in arid areas.</a:t>
            </a:r>
          </a:p>
          <a:p>
            <a:endParaRPr lang="en-US" dirty="0"/>
          </a:p>
        </p:txBody>
      </p:sp>
      <p:sp>
        <p:nvSpPr>
          <p:cNvPr id="4" name="Slide Number Placeholder 3"/>
          <p:cNvSpPr>
            <a:spLocks noGrp="1"/>
          </p:cNvSpPr>
          <p:nvPr>
            <p:ph type="sldNum" sz="quarter" idx="10"/>
          </p:nvPr>
        </p:nvSpPr>
        <p:spPr/>
        <p:txBody>
          <a:bodyPr/>
          <a:lstStyle/>
          <a:p>
            <a:fld id="{C305E132-285E-4B4D-9000-20AAD5DC82E7}" type="slidenum">
              <a:rPr lang="en-US" smtClean="0"/>
              <a:t>46</a:t>
            </a:fld>
            <a:endParaRPr lang="en-US"/>
          </a:p>
        </p:txBody>
      </p:sp>
    </p:spTree>
    <p:extLst>
      <p:ext uri="{BB962C8B-B14F-4D97-AF65-F5344CB8AC3E}">
        <p14:creationId xmlns:p14="http://schemas.microsoft.com/office/powerpoint/2010/main" val="19873810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In 2014, the city of San Diego approved a $3.5 billion project that that will send highly purified wastewater to a local reservoir.</a:t>
            </a:r>
          </a:p>
          <a:p>
            <a:endParaRPr lang="en-US" dirty="0"/>
          </a:p>
        </p:txBody>
      </p:sp>
      <p:sp>
        <p:nvSpPr>
          <p:cNvPr id="4" name="Slide Number Placeholder 3"/>
          <p:cNvSpPr>
            <a:spLocks noGrp="1"/>
          </p:cNvSpPr>
          <p:nvPr>
            <p:ph type="sldNum" sz="quarter" idx="10"/>
          </p:nvPr>
        </p:nvSpPr>
        <p:spPr/>
        <p:txBody>
          <a:bodyPr/>
          <a:lstStyle/>
          <a:p>
            <a:fld id="{C305E132-285E-4B4D-9000-20AAD5DC82E7}" type="slidenum">
              <a:rPr lang="en-US" smtClean="0"/>
              <a:t>47</a:t>
            </a:fld>
            <a:endParaRPr lang="en-US"/>
          </a:p>
        </p:txBody>
      </p:sp>
    </p:spTree>
    <p:extLst>
      <p:ext uri="{BB962C8B-B14F-4D97-AF65-F5344CB8AC3E}">
        <p14:creationId xmlns:p14="http://schemas.microsoft.com/office/powerpoint/2010/main" val="689163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B6496FB-5E6C-4EBF-B5C9-549348CA1B4C}" type="slidenum">
              <a:rPr lang="en-US" smtClean="0"/>
              <a:t>48</a:t>
            </a:fld>
            <a:endParaRPr lang="en-US"/>
          </a:p>
        </p:txBody>
      </p:sp>
    </p:spTree>
    <p:extLst>
      <p:ext uri="{BB962C8B-B14F-4D97-AF65-F5344CB8AC3E}">
        <p14:creationId xmlns:p14="http://schemas.microsoft.com/office/powerpoint/2010/main" val="25654802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FD098D-6557-46BB-A5EB-3D0262E4B064}" type="slidenum">
              <a:rPr lang="en-US" smtClean="0"/>
              <a:t>49</a:t>
            </a:fld>
            <a:endParaRPr lang="en-US"/>
          </a:p>
        </p:txBody>
      </p:sp>
    </p:spTree>
    <p:extLst>
      <p:ext uri="{BB962C8B-B14F-4D97-AF65-F5344CB8AC3E}">
        <p14:creationId xmlns:p14="http://schemas.microsoft.com/office/powerpoint/2010/main" val="11795349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Go to https://www.youtube.com/watch?v=rK_mEHqx7rw to view “</a:t>
            </a:r>
            <a:r>
              <a:rPr lang="en-US" b="0" dirty="0"/>
              <a:t>Happening Now: Dead Zone 2015,” by </a:t>
            </a:r>
            <a:r>
              <a:rPr lang="en-US" b="0" dirty="0" err="1"/>
              <a:t>usoceangov</a:t>
            </a:r>
            <a:r>
              <a:rPr lang="en-US" b="0" dirty="0"/>
              <a:t>.</a:t>
            </a:r>
            <a:endParaRPr lang="en-US" dirty="0"/>
          </a:p>
        </p:txBody>
      </p:sp>
      <p:sp>
        <p:nvSpPr>
          <p:cNvPr id="4" name="Slide Number Placeholder 3"/>
          <p:cNvSpPr>
            <a:spLocks noGrp="1"/>
          </p:cNvSpPr>
          <p:nvPr>
            <p:ph type="sldNum" sz="quarter" idx="10"/>
          </p:nvPr>
        </p:nvSpPr>
        <p:spPr/>
        <p:txBody>
          <a:bodyPr/>
          <a:lstStyle/>
          <a:p>
            <a:fld id="{9CFD098D-6557-46BB-A5EB-3D0262E4B064}" type="slidenum">
              <a:rPr lang="en-US" smtClean="0"/>
              <a:t>50</a:t>
            </a:fld>
            <a:endParaRPr lang="en-US"/>
          </a:p>
        </p:txBody>
      </p:sp>
    </p:spTree>
    <p:extLst>
      <p:ext uri="{BB962C8B-B14F-4D97-AF65-F5344CB8AC3E}">
        <p14:creationId xmlns:p14="http://schemas.microsoft.com/office/powerpoint/2010/main" val="31152595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Even groundwater sources can become polluted from underground chemical storage tanks or from the movement of surface pollutants down through the soil.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Thermal pollution</a:t>
            </a:r>
            <a:r>
              <a:rPr lang="en-US" sz="1200" dirty="0"/>
              <a:t>: heated water released into surface waters near power plants raises the temperature of the water enough to impact many of the organisms that live there</a:t>
            </a:r>
          </a:p>
          <a:p>
            <a:endParaRPr lang="en-US" dirty="0"/>
          </a:p>
        </p:txBody>
      </p:sp>
      <p:sp>
        <p:nvSpPr>
          <p:cNvPr id="4" name="Slide Number Placeholder 3"/>
          <p:cNvSpPr>
            <a:spLocks noGrp="1"/>
          </p:cNvSpPr>
          <p:nvPr>
            <p:ph type="sldNum" sz="quarter" idx="10"/>
          </p:nvPr>
        </p:nvSpPr>
        <p:spPr/>
        <p:txBody>
          <a:bodyPr/>
          <a:lstStyle/>
          <a:p>
            <a:fld id="{9CFD098D-6557-46BB-A5EB-3D0262E4B064}" type="slidenum">
              <a:rPr lang="en-US" smtClean="0"/>
              <a:t>52</a:t>
            </a:fld>
            <a:endParaRPr lang="en-US"/>
          </a:p>
        </p:txBody>
      </p:sp>
    </p:spTree>
    <p:extLst>
      <p:ext uri="{BB962C8B-B14F-4D97-AF65-F5344CB8AC3E}">
        <p14:creationId xmlns:p14="http://schemas.microsoft.com/office/powerpoint/2010/main" val="31104608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your students what type of pollution predominantly contributes to the hypoxic zone in the Gulf of Mexico: point source or nonpoint source?</a:t>
            </a:r>
          </a:p>
        </p:txBody>
      </p:sp>
      <p:sp>
        <p:nvSpPr>
          <p:cNvPr id="4" name="Slide Number Placeholder 3"/>
          <p:cNvSpPr>
            <a:spLocks noGrp="1"/>
          </p:cNvSpPr>
          <p:nvPr>
            <p:ph type="sldNum" sz="quarter" idx="10"/>
          </p:nvPr>
        </p:nvSpPr>
        <p:spPr/>
        <p:txBody>
          <a:bodyPr/>
          <a:lstStyle/>
          <a:p>
            <a:fld id="{9CFD098D-6557-46BB-A5EB-3D0262E4B064}" type="slidenum">
              <a:rPr lang="en-US" smtClean="0"/>
              <a:t>56</a:t>
            </a:fld>
            <a:endParaRPr lang="en-US"/>
          </a:p>
        </p:txBody>
      </p:sp>
    </p:spTree>
    <p:extLst>
      <p:ext uri="{BB962C8B-B14F-4D97-AF65-F5344CB8AC3E}">
        <p14:creationId xmlns:p14="http://schemas.microsoft.com/office/powerpoint/2010/main" val="15402993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your students what type of pollution predominantly contributes to the hypoxic zone in the Gulf of Mexico: point source or nonpoint source?</a:t>
            </a:r>
          </a:p>
        </p:txBody>
      </p:sp>
      <p:sp>
        <p:nvSpPr>
          <p:cNvPr id="4" name="Slide Number Placeholder 3"/>
          <p:cNvSpPr>
            <a:spLocks noGrp="1"/>
          </p:cNvSpPr>
          <p:nvPr>
            <p:ph type="sldNum" sz="quarter" idx="10"/>
          </p:nvPr>
        </p:nvSpPr>
        <p:spPr/>
        <p:txBody>
          <a:bodyPr/>
          <a:lstStyle/>
          <a:p>
            <a:fld id="{9CFD098D-6557-46BB-A5EB-3D0262E4B064}" type="slidenum">
              <a:rPr lang="en-US" smtClean="0"/>
              <a:t>57</a:t>
            </a:fld>
            <a:endParaRPr lang="en-US"/>
          </a:p>
        </p:txBody>
      </p:sp>
    </p:spTree>
    <p:extLst>
      <p:ext uri="{BB962C8B-B14F-4D97-AF65-F5344CB8AC3E}">
        <p14:creationId xmlns:p14="http://schemas.microsoft.com/office/powerpoint/2010/main" val="42741376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Something in the Gulf waters was causing DO to plummet, resulting in hypoxia.</a:t>
            </a:r>
          </a:p>
          <a:p>
            <a:endParaRPr lang="en-US" dirty="0"/>
          </a:p>
        </p:txBody>
      </p:sp>
      <p:sp>
        <p:nvSpPr>
          <p:cNvPr id="4" name="Slide Number Placeholder 3"/>
          <p:cNvSpPr>
            <a:spLocks noGrp="1"/>
          </p:cNvSpPr>
          <p:nvPr>
            <p:ph type="sldNum" sz="quarter" idx="10"/>
          </p:nvPr>
        </p:nvSpPr>
        <p:spPr/>
        <p:txBody>
          <a:bodyPr/>
          <a:lstStyle/>
          <a:p>
            <a:fld id="{9CFD098D-6557-46BB-A5EB-3D0262E4B064}" type="slidenum">
              <a:rPr lang="en-US" smtClean="0"/>
              <a:t>60</a:t>
            </a:fld>
            <a:endParaRPr lang="en-US"/>
          </a:p>
        </p:txBody>
      </p:sp>
    </p:spTree>
    <p:extLst>
      <p:ext uri="{BB962C8B-B14F-4D97-AF65-F5344CB8AC3E}">
        <p14:creationId xmlns:p14="http://schemas.microsoft.com/office/powerpoint/2010/main" val="1481016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Freshwater</a:t>
            </a:r>
            <a:r>
              <a:rPr lang="en-US" dirty="0"/>
              <a:t>: water that has few dissolved ions such as salt</a:t>
            </a:r>
          </a:p>
          <a:p>
            <a:r>
              <a:rPr lang="en-US" dirty="0"/>
              <a:t>Only 3% of the water on Earth is freshwater.</a:t>
            </a:r>
          </a:p>
          <a:p>
            <a:r>
              <a:rPr lang="en-US" dirty="0"/>
              <a:t>Water provides many important ecosystem services that animals and plants require to live. </a:t>
            </a:r>
          </a:p>
          <a:p>
            <a:r>
              <a:rPr lang="en-US" dirty="0"/>
              <a:t>Humans require freshwater.</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Up to 75% of the human body, for instance, consists of water.</a:t>
            </a:r>
          </a:p>
          <a:p>
            <a:endParaRPr lang="en-US" dirty="0"/>
          </a:p>
        </p:txBody>
      </p:sp>
      <p:sp>
        <p:nvSpPr>
          <p:cNvPr id="4" name="Slide Number Placeholder 3"/>
          <p:cNvSpPr>
            <a:spLocks noGrp="1"/>
          </p:cNvSpPr>
          <p:nvPr>
            <p:ph type="sldNum" sz="quarter" idx="10"/>
          </p:nvPr>
        </p:nvSpPr>
        <p:spPr/>
        <p:txBody>
          <a:bodyPr/>
          <a:lstStyle/>
          <a:p>
            <a:fld id="{C305E132-285E-4B4D-9000-20AAD5DC82E7}" type="slidenum">
              <a:rPr lang="en-US" smtClean="0"/>
              <a:t>5</a:t>
            </a:fld>
            <a:endParaRPr lang="en-US"/>
          </a:p>
        </p:txBody>
      </p:sp>
    </p:spTree>
    <p:extLst>
      <p:ext uri="{BB962C8B-B14F-4D97-AF65-F5344CB8AC3E}">
        <p14:creationId xmlns:p14="http://schemas.microsoft.com/office/powerpoint/2010/main" val="21796060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Ask your students why it is that in eutrophic waters, hypoxia can develop from both a decline in oxygen production and an increase in oxygen consumption.</a:t>
            </a:r>
          </a:p>
          <a:p>
            <a:endParaRPr lang="en-US" dirty="0"/>
          </a:p>
        </p:txBody>
      </p:sp>
      <p:sp>
        <p:nvSpPr>
          <p:cNvPr id="4" name="Slide Number Placeholder 3"/>
          <p:cNvSpPr>
            <a:spLocks noGrp="1"/>
          </p:cNvSpPr>
          <p:nvPr>
            <p:ph type="sldNum" sz="quarter" idx="10"/>
          </p:nvPr>
        </p:nvSpPr>
        <p:spPr/>
        <p:txBody>
          <a:bodyPr/>
          <a:lstStyle/>
          <a:p>
            <a:fld id="{9CFD098D-6557-46BB-A5EB-3D0262E4B064}" type="slidenum">
              <a:rPr lang="en-US" smtClean="0"/>
              <a:t>62</a:t>
            </a:fld>
            <a:endParaRPr lang="en-US"/>
          </a:p>
        </p:txBody>
      </p:sp>
    </p:spTree>
    <p:extLst>
      <p:ext uri="{BB962C8B-B14F-4D97-AF65-F5344CB8AC3E}">
        <p14:creationId xmlns:p14="http://schemas.microsoft.com/office/powerpoint/2010/main" val="26661580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000" dirty="0"/>
              <a:t>Oxygen levels fall as underwater photosynthesis declines. </a:t>
            </a:r>
          </a:p>
          <a:p>
            <a:pPr lvl="1"/>
            <a:r>
              <a:rPr lang="en-US" sz="2000" dirty="0"/>
              <a:t>Plants at the bottom of the water die.</a:t>
            </a:r>
          </a:p>
          <a:p>
            <a:pPr lvl="1"/>
            <a:endParaRPr lang="en-US" sz="2000" dirty="0"/>
          </a:p>
          <a:p>
            <a:pPr lvl="1"/>
            <a:r>
              <a:rPr lang="en-US" sz="2000" dirty="0"/>
              <a:t>Turbidity (cloudiness) of the water increases as roots can no longer secure the river or seabed in shallow areas. </a:t>
            </a:r>
          </a:p>
          <a:p>
            <a:pPr lvl="1"/>
            <a:r>
              <a:rPr lang="en-US" sz="2000" dirty="0"/>
              <a:t>Photosynthesis and oxygen levels are reduced even more. </a:t>
            </a:r>
          </a:p>
          <a:p>
            <a:pPr lvl="1"/>
            <a:r>
              <a:rPr lang="en-US" sz="2000" dirty="0"/>
              <a:t>Dead plants are consumed by bacterial decomposers, which use oxygen as they digest the dead plants.</a:t>
            </a:r>
          </a:p>
          <a:p>
            <a:pPr lvl="1"/>
            <a:r>
              <a:rPr lang="en-US" sz="2000" dirty="0"/>
              <a:t>Oxygen levels can drop low enough to kill invertebrate and vertebrate animals that cannot escape to oxygen-rich waters elsewhere.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9CFD098D-6557-46BB-A5EB-3D0262E4B064}" type="slidenum">
              <a:rPr lang="en-US" smtClean="0"/>
              <a:t>63</a:t>
            </a:fld>
            <a:endParaRPr lang="en-US"/>
          </a:p>
        </p:txBody>
      </p:sp>
    </p:spTree>
    <p:extLst>
      <p:ext uri="{BB962C8B-B14F-4D97-AF65-F5344CB8AC3E}">
        <p14:creationId xmlns:p14="http://schemas.microsoft.com/office/powerpoint/2010/main" val="5146132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000" dirty="0"/>
              <a:t>Photosynthesis and oxygen levels are reduced even more. </a:t>
            </a:r>
          </a:p>
          <a:p>
            <a:pPr lvl="1"/>
            <a:r>
              <a:rPr lang="en-US" sz="2000" dirty="0"/>
              <a:t>Dead plants are consumed by bacterial decomposers which use oxygen as they digest the dead plants.</a:t>
            </a:r>
          </a:p>
          <a:p>
            <a:pPr lvl="1"/>
            <a:r>
              <a:rPr lang="en-US" sz="2000" dirty="0"/>
              <a:t>Oxygen levels can drop low enough to kill invertebrate and vertebrate animals that cannot escape to oxygen-rich waters elsewhere.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9CFD098D-6557-46BB-A5EB-3D0262E4B064}" type="slidenum">
              <a:rPr lang="en-US" smtClean="0"/>
              <a:t>64</a:t>
            </a:fld>
            <a:endParaRPr lang="en-US"/>
          </a:p>
        </p:txBody>
      </p:sp>
    </p:spTree>
    <p:extLst>
      <p:ext uri="{BB962C8B-B14F-4D97-AF65-F5344CB8AC3E}">
        <p14:creationId xmlns:p14="http://schemas.microsoft.com/office/powerpoint/2010/main" val="24437456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Ask your students why it is that in eutrophic waters, hypoxia can develop from both a decline in oxygen production and an increase in oxygen consumption.</a:t>
            </a:r>
          </a:p>
          <a:p>
            <a:endParaRPr lang="en-US" dirty="0"/>
          </a:p>
        </p:txBody>
      </p:sp>
      <p:sp>
        <p:nvSpPr>
          <p:cNvPr id="4" name="Slide Number Placeholder 3"/>
          <p:cNvSpPr>
            <a:spLocks noGrp="1"/>
          </p:cNvSpPr>
          <p:nvPr>
            <p:ph type="sldNum" sz="quarter" idx="10"/>
          </p:nvPr>
        </p:nvSpPr>
        <p:spPr/>
        <p:txBody>
          <a:bodyPr/>
          <a:lstStyle/>
          <a:p>
            <a:fld id="{9CFD098D-6557-46BB-A5EB-3D0262E4B064}" type="slidenum">
              <a:rPr lang="en-US" smtClean="0"/>
              <a:t>65</a:t>
            </a:fld>
            <a:endParaRPr lang="en-US"/>
          </a:p>
        </p:txBody>
      </p:sp>
    </p:spTree>
    <p:extLst>
      <p:ext uri="{BB962C8B-B14F-4D97-AF65-F5344CB8AC3E}">
        <p14:creationId xmlns:p14="http://schemas.microsoft.com/office/powerpoint/2010/main" val="1503435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Along the Mississippi and within its watershed, many streams have been channelized and their water diverted for other uses.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Wetlands have been completely drained to allow urban and suburban development and for agriculture.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These activities reduce the infiltration of rainwater into the ground by speeding the flow of water across and out of a watershed, sending with the water whatever industrial, agricultural, or municipal pollutants it encounters on its trip downhill.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the Mississippi River watershed, this includes runoff pollution from roadways, urban areas, and industries throughout the region, as well as animal waste and excess fertilizer from hundreds of thousands of acres of farmland.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Approximately 1.5 million metric tons of nitrogen and phosphorus from agriculture flow through the Mississippi River watershed and into the Gulf of Mexico every year.</a:t>
            </a:r>
          </a:p>
          <a:p>
            <a:endParaRPr lang="en-US" dirty="0"/>
          </a:p>
        </p:txBody>
      </p:sp>
      <p:sp>
        <p:nvSpPr>
          <p:cNvPr id="4" name="Slide Number Placeholder 3"/>
          <p:cNvSpPr>
            <a:spLocks noGrp="1"/>
          </p:cNvSpPr>
          <p:nvPr>
            <p:ph type="sldNum" sz="quarter" idx="10"/>
          </p:nvPr>
        </p:nvSpPr>
        <p:spPr/>
        <p:txBody>
          <a:bodyPr/>
          <a:lstStyle/>
          <a:p>
            <a:fld id="{9CFD098D-6557-46BB-A5EB-3D0262E4B064}" type="slidenum">
              <a:rPr lang="en-US" smtClean="0"/>
              <a:t>69</a:t>
            </a:fld>
            <a:endParaRPr lang="en-US"/>
          </a:p>
        </p:txBody>
      </p:sp>
    </p:spTree>
    <p:extLst>
      <p:ext uri="{BB962C8B-B14F-4D97-AF65-F5344CB8AC3E}">
        <p14:creationId xmlns:p14="http://schemas.microsoft.com/office/powerpoint/2010/main" val="18160488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Suppose you discover that the stream by your house appears to be polluted (for example, an unusual smell, lots of dead fish, noticeable pollution). Ask your students why it might be helpful to have mapped this stream’s watershed.</a:t>
            </a:r>
          </a:p>
          <a:p>
            <a:endParaRPr lang="en-US" dirty="0"/>
          </a:p>
        </p:txBody>
      </p:sp>
      <p:sp>
        <p:nvSpPr>
          <p:cNvPr id="4" name="Slide Number Placeholder 3"/>
          <p:cNvSpPr>
            <a:spLocks noGrp="1"/>
          </p:cNvSpPr>
          <p:nvPr>
            <p:ph type="sldNum" sz="quarter" idx="10"/>
          </p:nvPr>
        </p:nvSpPr>
        <p:spPr/>
        <p:txBody>
          <a:bodyPr/>
          <a:lstStyle/>
          <a:p>
            <a:fld id="{9CFD098D-6557-46BB-A5EB-3D0262E4B064}" type="slidenum">
              <a:rPr lang="en-US" smtClean="0"/>
              <a:t>70</a:t>
            </a:fld>
            <a:endParaRPr lang="en-US"/>
          </a:p>
        </p:txBody>
      </p:sp>
    </p:spTree>
    <p:extLst>
      <p:ext uri="{BB962C8B-B14F-4D97-AF65-F5344CB8AC3E}">
        <p14:creationId xmlns:p14="http://schemas.microsoft.com/office/powerpoint/2010/main" val="1535847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Approximately 1.5 million metric tons of nitrogen and phosphorus from agriculture flow through the Mississippi River watershed and into the Gulf of Mexico every year.</a:t>
            </a:r>
          </a:p>
          <a:p>
            <a:endParaRPr lang="en-US" dirty="0"/>
          </a:p>
        </p:txBody>
      </p:sp>
      <p:sp>
        <p:nvSpPr>
          <p:cNvPr id="4" name="Slide Number Placeholder 3"/>
          <p:cNvSpPr>
            <a:spLocks noGrp="1"/>
          </p:cNvSpPr>
          <p:nvPr>
            <p:ph type="sldNum" sz="quarter" idx="10"/>
          </p:nvPr>
        </p:nvSpPr>
        <p:spPr/>
        <p:txBody>
          <a:bodyPr/>
          <a:lstStyle/>
          <a:p>
            <a:fld id="{9CFD098D-6557-46BB-A5EB-3D0262E4B064}" type="slidenum">
              <a:rPr lang="en-US" smtClean="0"/>
              <a:t>71</a:t>
            </a:fld>
            <a:endParaRPr lang="en-US"/>
          </a:p>
        </p:txBody>
      </p:sp>
    </p:spTree>
    <p:extLst>
      <p:ext uri="{BB962C8B-B14F-4D97-AF65-F5344CB8AC3E}">
        <p14:creationId xmlns:p14="http://schemas.microsoft.com/office/powerpoint/2010/main" val="18067874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Monitoring pH, dissolved oxygen (DO), and other pollutants is included in chemical assessment. </a:t>
            </a:r>
            <a:endParaRPr lang="en-US" sz="1200" b="1" dirty="0"/>
          </a:p>
          <a:p>
            <a:endParaRPr lang="en-US" dirty="0"/>
          </a:p>
        </p:txBody>
      </p:sp>
      <p:sp>
        <p:nvSpPr>
          <p:cNvPr id="4" name="Slide Number Placeholder 3"/>
          <p:cNvSpPr>
            <a:spLocks noGrp="1"/>
          </p:cNvSpPr>
          <p:nvPr>
            <p:ph type="sldNum" sz="quarter" idx="10"/>
          </p:nvPr>
        </p:nvSpPr>
        <p:spPr/>
        <p:txBody>
          <a:bodyPr/>
          <a:lstStyle/>
          <a:p>
            <a:fld id="{9CFD098D-6557-46BB-A5EB-3D0262E4B064}" type="slidenum">
              <a:rPr lang="en-US" smtClean="0"/>
              <a:t>73</a:t>
            </a:fld>
            <a:endParaRPr lang="en-US"/>
          </a:p>
        </p:txBody>
      </p:sp>
    </p:spTree>
    <p:extLst>
      <p:ext uri="{BB962C8B-B14F-4D97-AF65-F5344CB8AC3E}">
        <p14:creationId xmlns:p14="http://schemas.microsoft.com/office/powerpoint/2010/main" val="20865952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Ask your students if they were conducting a biological assessment and were hoping for a healthy stream, which they would rather have in their net: pollution-tolerant organisms, pollution-intolerant organisms, or both? Encourage them to explain their responses.</a:t>
            </a:r>
          </a:p>
          <a:p>
            <a:endParaRPr lang="en-US" dirty="0"/>
          </a:p>
        </p:txBody>
      </p:sp>
      <p:sp>
        <p:nvSpPr>
          <p:cNvPr id="4" name="Slide Number Placeholder 3"/>
          <p:cNvSpPr>
            <a:spLocks noGrp="1"/>
          </p:cNvSpPr>
          <p:nvPr>
            <p:ph type="sldNum" sz="quarter" idx="10"/>
          </p:nvPr>
        </p:nvSpPr>
        <p:spPr/>
        <p:txBody>
          <a:bodyPr/>
          <a:lstStyle/>
          <a:p>
            <a:fld id="{9CFD098D-6557-46BB-A5EB-3D0262E4B064}" type="slidenum">
              <a:rPr lang="en-US" smtClean="0"/>
              <a:t>74</a:t>
            </a:fld>
            <a:endParaRPr lang="en-US"/>
          </a:p>
        </p:txBody>
      </p:sp>
    </p:spTree>
    <p:extLst>
      <p:ext uri="{BB962C8B-B14F-4D97-AF65-F5344CB8AC3E}">
        <p14:creationId xmlns:p14="http://schemas.microsoft.com/office/powerpoint/2010/main" val="37853087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Contains a </a:t>
            </a:r>
            <a:r>
              <a:rPr lang="en-US" i="1" dirty="0"/>
              <a:t>Citizen Suit Provision</a:t>
            </a:r>
            <a:r>
              <a:rPr lang="en-US" dirty="0"/>
              <a:t>, which al</a:t>
            </a:r>
            <a:r>
              <a:rPr lang="en-US" sz="1200" dirty="0"/>
              <a:t>lows citizens or groups to sue the state or federal government if they feel the statutes of the CWA are not being upheld</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United Nations cites the provision of clean water and sanitation as one of its 2030 Sustainable Development Goals.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the United States, the EPA allows only very small amounts of fecal bacteria such as </a:t>
            </a:r>
            <a:r>
              <a:rPr lang="en-US" sz="1200" i="1" kern="1200" dirty="0">
                <a:solidFill>
                  <a:schemeClr val="tx1"/>
                </a:solidFill>
                <a:effectLst/>
                <a:latin typeface="+mn-lt"/>
                <a:ea typeface="+mn-ea"/>
                <a:cs typeface="+mn-cs"/>
              </a:rPr>
              <a:t>E. coli </a:t>
            </a:r>
            <a:r>
              <a:rPr lang="en-US" sz="1200" kern="1200" dirty="0">
                <a:solidFill>
                  <a:schemeClr val="tx1"/>
                </a:solidFill>
                <a:effectLst/>
                <a:latin typeface="+mn-lt"/>
                <a:ea typeface="+mn-ea"/>
                <a:cs typeface="+mn-cs"/>
              </a:rPr>
              <a:t>in recreational waters; the presence of fecal bacteria indicates sewage or animal waste contamination. Violations are investigated and addressed at either the federal or state level.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Today, about 65% of U.S. waters meet the fishable/swimmable goal, more than double the number that met that goal prior to the passage of the CWA.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 recent addition to the CWA is the Clean Water Rule, which clarifies which U.S. waters are subject to protection—specifically, it protects not just navigable waters or those of immediate municipal or recreational value but also any headwater or tributary that has been shown to impact the health of downstream waters. At the time of this writing, Donald Trump was attempting to do away with this rule.</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CFD098D-6557-46BB-A5EB-3D0262E4B064}" type="slidenum">
              <a:rPr lang="en-US" smtClean="0"/>
              <a:t>76</a:t>
            </a:fld>
            <a:endParaRPr lang="en-US"/>
          </a:p>
        </p:txBody>
      </p:sp>
    </p:spTree>
    <p:extLst>
      <p:ext uri="{BB962C8B-B14F-4D97-AF65-F5344CB8AC3E}">
        <p14:creationId xmlns:p14="http://schemas.microsoft.com/office/powerpoint/2010/main" val="395811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Ask your students to study the diagram to determine what percentage of the total water supply on Earth is found in groundwater. What percentage is found in rivers?</a:t>
            </a:r>
          </a:p>
          <a:p>
            <a:endParaRPr lang="en-US" dirty="0"/>
          </a:p>
        </p:txBody>
      </p:sp>
      <p:sp>
        <p:nvSpPr>
          <p:cNvPr id="4" name="Slide Number Placeholder 3"/>
          <p:cNvSpPr>
            <a:spLocks noGrp="1"/>
          </p:cNvSpPr>
          <p:nvPr>
            <p:ph type="sldNum" sz="quarter" idx="10"/>
          </p:nvPr>
        </p:nvSpPr>
        <p:spPr/>
        <p:txBody>
          <a:bodyPr/>
          <a:lstStyle/>
          <a:p>
            <a:fld id="{C305E132-285E-4B4D-9000-20AAD5DC82E7}" type="slidenum">
              <a:rPr lang="en-US" smtClean="0"/>
              <a:t>6</a:t>
            </a:fld>
            <a:endParaRPr lang="en-US"/>
          </a:p>
        </p:txBody>
      </p:sp>
    </p:spTree>
    <p:extLst>
      <p:ext uri="{BB962C8B-B14F-4D97-AF65-F5344CB8AC3E}">
        <p14:creationId xmlns:p14="http://schemas.microsoft.com/office/powerpoint/2010/main" val="42875776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idea of pollution standards implies that there is some level of a pollutant that is acceptable to have in our waters. Ask your students if they agree with this or whether we should strive for “zero pollution.” Have them explain their answer.</a:t>
            </a:r>
          </a:p>
          <a:p>
            <a:endParaRPr lang="en-US" dirty="0"/>
          </a:p>
        </p:txBody>
      </p:sp>
      <p:sp>
        <p:nvSpPr>
          <p:cNvPr id="4" name="Slide Number Placeholder 3"/>
          <p:cNvSpPr>
            <a:spLocks noGrp="1"/>
          </p:cNvSpPr>
          <p:nvPr>
            <p:ph type="sldNum" sz="quarter" idx="10"/>
          </p:nvPr>
        </p:nvSpPr>
        <p:spPr/>
        <p:txBody>
          <a:bodyPr/>
          <a:lstStyle/>
          <a:p>
            <a:fld id="{9CFD098D-6557-46BB-A5EB-3D0262E4B064}" type="slidenum">
              <a:rPr lang="en-US" smtClean="0"/>
              <a:t>78</a:t>
            </a:fld>
            <a:endParaRPr lang="en-US"/>
          </a:p>
        </p:txBody>
      </p:sp>
    </p:spTree>
    <p:extLst>
      <p:ext uri="{BB962C8B-B14F-4D97-AF65-F5344CB8AC3E}">
        <p14:creationId xmlns:p14="http://schemas.microsoft.com/office/powerpoint/2010/main" val="14708472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CWA creating </a:t>
            </a:r>
            <a:r>
              <a:rPr lang="en-US" i="1" dirty="0"/>
              <a:t>best management practices</a:t>
            </a:r>
            <a:r>
              <a:rPr lang="en-US" dirty="0"/>
              <a:t>,</a:t>
            </a:r>
            <a:r>
              <a:rPr lang="en-US" i="1" dirty="0"/>
              <a:t> </a:t>
            </a:r>
            <a:r>
              <a:rPr lang="en-US" dirty="0"/>
              <a:t>agreed-upon actions that minimize pollution problems caused by human actions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CWA does not specify, for example, how much nitrogen fertilizer a farmer can apply. And this is not feasible because recommended amounts vary from farm to farm, and runoff potential varies according to rainfall, terrain, and even the crop that is planted. But scientists, farmers, and homeowners are working to fix it, just the same.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the late 1990s, New York City invested billions of dollars to restore and protect areas in the Catskills and the Delaware watershed supplying its water; thanks to this investment, the city avoided the need to construct high-tech and costly filtration systems.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CFD098D-6557-46BB-A5EB-3D0262E4B064}" type="slidenum">
              <a:rPr lang="en-US" smtClean="0"/>
              <a:t>80</a:t>
            </a:fld>
            <a:endParaRPr lang="en-US"/>
          </a:p>
        </p:txBody>
      </p:sp>
    </p:spTree>
    <p:extLst>
      <p:ext uri="{BB962C8B-B14F-4D97-AF65-F5344CB8AC3E}">
        <p14:creationId xmlns:p14="http://schemas.microsoft.com/office/powerpoint/2010/main" val="28329984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your student why zone 1 in a managed riparian area should not have have managed forest like zone 2.</a:t>
            </a:r>
          </a:p>
        </p:txBody>
      </p:sp>
      <p:sp>
        <p:nvSpPr>
          <p:cNvPr id="4" name="Slide Number Placeholder 3"/>
          <p:cNvSpPr>
            <a:spLocks noGrp="1"/>
          </p:cNvSpPr>
          <p:nvPr>
            <p:ph type="sldNum" sz="quarter" idx="10"/>
          </p:nvPr>
        </p:nvSpPr>
        <p:spPr/>
        <p:txBody>
          <a:bodyPr/>
          <a:lstStyle/>
          <a:p>
            <a:fld id="{9CFD098D-6557-46BB-A5EB-3D0262E4B064}" type="slidenum">
              <a:rPr lang="en-US" smtClean="0"/>
              <a:t>81</a:t>
            </a:fld>
            <a:endParaRPr lang="en-US"/>
          </a:p>
        </p:txBody>
      </p:sp>
    </p:spTree>
    <p:extLst>
      <p:ext uri="{BB962C8B-B14F-4D97-AF65-F5344CB8AC3E}">
        <p14:creationId xmlns:p14="http://schemas.microsoft.com/office/powerpoint/2010/main" val="3879564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your student why zone 1 in a managed riparian area should not have have managed forest like zone 2.</a:t>
            </a:r>
          </a:p>
        </p:txBody>
      </p:sp>
      <p:sp>
        <p:nvSpPr>
          <p:cNvPr id="4" name="Slide Number Placeholder 3"/>
          <p:cNvSpPr>
            <a:spLocks noGrp="1"/>
          </p:cNvSpPr>
          <p:nvPr>
            <p:ph type="sldNum" sz="quarter" idx="10"/>
          </p:nvPr>
        </p:nvSpPr>
        <p:spPr/>
        <p:txBody>
          <a:bodyPr/>
          <a:lstStyle/>
          <a:p>
            <a:fld id="{9CFD098D-6557-46BB-A5EB-3D0262E4B064}" type="slidenum">
              <a:rPr lang="en-US" smtClean="0"/>
              <a:t>82</a:t>
            </a:fld>
            <a:endParaRPr lang="en-US"/>
          </a:p>
        </p:txBody>
      </p:sp>
    </p:spTree>
    <p:extLst>
      <p:ext uri="{BB962C8B-B14F-4D97-AF65-F5344CB8AC3E}">
        <p14:creationId xmlns:p14="http://schemas.microsoft.com/office/powerpoint/2010/main" val="29372845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Using controlled drainage systems, which alter the depth of the water (via a small wooden box that serves as a dam) to meet the needs of the crop</a:t>
            </a:r>
          </a:p>
          <a:p>
            <a:pPr lvl="1"/>
            <a:r>
              <a:rPr lang="en-US" dirty="0"/>
              <a:t>Frequently testing the soil to ensure that only the correct type and amount of fertilizer is added as needed</a:t>
            </a:r>
          </a:p>
          <a:p>
            <a:pPr lvl="1"/>
            <a:r>
              <a:rPr lang="en-US" dirty="0"/>
              <a:t>Tilling fertilizer directly into the soil rather than spreading it on the surface</a:t>
            </a:r>
          </a:p>
          <a:p>
            <a:pPr lvl="1"/>
            <a:r>
              <a:rPr lang="en-US" dirty="0"/>
              <a:t>Planting winter crops in the off season to hold soil in place</a:t>
            </a:r>
          </a:p>
          <a:p>
            <a:pPr lvl="1"/>
            <a:r>
              <a:rPr lang="en-US" dirty="0"/>
              <a:t>Planting trees as windbreaks to reduce soil erosion from wind </a:t>
            </a:r>
          </a:p>
          <a:p>
            <a:pPr lvl="1"/>
            <a:r>
              <a:rPr lang="en-US" dirty="0"/>
              <a:t>Using GPS technology as part of</a:t>
            </a:r>
            <a:r>
              <a:rPr lang="en-US" i="1" dirty="0"/>
              <a:t> precision agriculture </a:t>
            </a:r>
            <a:r>
              <a:rPr lang="en-US" dirty="0"/>
              <a:t>to guide farm equipment and reduce overlap when working a field</a:t>
            </a:r>
          </a:p>
          <a:p>
            <a:pPr lvl="2"/>
            <a:r>
              <a:rPr lang="en-US" sz="2400" dirty="0"/>
              <a:t>Reduces disturbance of soil that might lead to erosion</a:t>
            </a:r>
          </a:p>
          <a:p>
            <a:pPr lvl="2"/>
            <a:r>
              <a:rPr lang="en-US" sz="2400" dirty="0"/>
              <a:t>Guides site-specific applications of chemicals within a single field to minimize the amount used.</a:t>
            </a:r>
          </a:p>
          <a:p>
            <a:endParaRPr lang="en-US" dirty="0"/>
          </a:p>
        </p:txBody>
      </p:sp>
      <p:sp>
        <p:nvSpPr>
          <p:cNvPr id="4" name="Slide Number Placeholder 3"/>
          <p:cNvSpPr>
            <a:spLocks noGrp="1"/>
          </p:cNvSpPr>
          <p:nvPr>
            <p:ph type="sldNum" sz="quarter" idx="10"/>
          </p:nvPr>
        </p:nvSpPr>
        <p:spPr/>
        <p:txBody>
          <a:bodyPr/>
          <a:lstStyle/>
          <a:p>
            <a:fld id="{9CFD098D-6557-46BB-A5EB-3D0262E4B064}" type="slidenum">
              <a:rPr lang="en-US" smtClean="0"/>
              <a:t>84</a:t>
            </a:fld>
            <a:endParaRPr lang="en-US"/>
          </a:p>
        </p:txBody>
      </p:sp>
    </p:spTree>
    <p:extLst>
      <p:ext uri="{BB962C8B-B14F-4D97-AF65-F5344CB8AC3E}">
        <p14:creationId xmlns:p14="http://schemas.microsoft.com/office/powerpoint/2010/main" val="26032120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CFD098D-6557-46BB-A5EB-3D0262E4B064}" type="slidenum">
              <a:rPr lang="en-US" smtClean="0"/>
              <a:t>85</a:t>
            </a:fld>
            <a:endParaRPr lang="en-US"/>
          </a:p>
        </p:txBody>
      </p:sp>
    </p:spTree>
    <p:extLst>
      <p:ext uri="{BB962C8B-B14F-4D97-AF65-F5344CB8AC3E}">
        <p14:creationId xmlns:p14="http://schemas.microsoft.com/office/powerpoint/2010/main" val="35570081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200" dirty="0"/>
              <a:t>The </a:t>
            </a:r>
            <a:r>
              <a:rPr lang="en-US" sz="2200" i="1" dirty="0"/>
              <a:t>environmental needs </a:t>
            </a:r>
            <a:r>
              <a:rPr lang="en-US" sz="2200" dirty="0"/>
              <a:t>of the coastal and offshore ecosystems must be addressed by pursuing best management practices that reduce the occurrence or impact of water pollution.</a:t>
            </a:r>
          </a:p>
          <a:p>
            <a:pPr lvl="1"/>
            <a:r>
              <a:rPr lang="en-US" sz="2200" dirty="0"/>
              <a:t>The </a:t>
            </a:r>
            <a:r>
              <a:rPr lang="en-US" sz="2200" i="1" dirty="0"/>
              <a:t>social impacts </a:t>
            </a:r>
            <a:r>
              <a:rPr lang="en-US" sz="2200" dirty="0"/>
              <a:t>on human communities must be addressed so that important fisheries are replenished and protected, and coastal communities are better protected against storm surges or coastal erosion.</a:t>
            </a:r>
          </a:p>
          <a:p>
            <a:pPr lvl="1"/>
            <a:r>
              <a:rPr lang="en-US" sz="2200" dirty="0"/>
              <a:t>The </a:t>
            </a:r>
            <a:r>
              <a:rPr lang="en-US" sz="2200" i="1" dirty="0"/>
              <a:t>economic </a:t>
            </a:r>
            <a:r>
              <a:rPr lang="en-US" sz="2200" dirty="0"/>
              <a:t>realities that require us to prioritize our actions must be addressed. We can first pursue either actions that are less expensive and easy to implement or more costly with high payoffs to the environment or community. </a:t>
            </a:r>
          </a:p>
          <a:p>
            <a:endParaRPr lang="en-US" dirty="0"/>
          </a:p>
        </p:txBody>
      </p:sp>
      <p:sp>
        <p:nvSpPr>
          <p:cNvPr id="4" name="Slide Number Placeholder 3"/>
          <p:cNvSpPr>
            <a:spLocks noGrp="1"/>
          </p:cNvSpPr>
          <p:nvPr>
            <p:ph type="sldNum" sz="quarter" idx="10"/>
          </p:nvPr>
        </p:nvSpPr>
        <p:spPr/>
        <p:txBody>
          <a:bodyPr/>
          <a:lstStyle/>
          <a:p>
            <a:fld id="{9CFD098D-6557-46BB-A5EB-3D0262E4B064}" type="slidenum">
              <a:rPr lang="en-US" smtClean="0"/>
              <a:t>87</a:t>
            </a:fld>
            <a:endParaRPr lang="en-US"/>
          </a:p>
        </p:txBody>
      </p:sp>
    </p:spTree>
    <p:extLst>
      <p:ext uri="{BB962C8B-B14F-4D97-AF65-F5344CB8AC3E}">
        <p14:creationId xmlns:p14="http://schemas.microsoft.com/office/powerpoint/2010/main" val="16501054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your students how the task force is considering the triple bottom line with their recommendations to reduce the size of the Gulf hypoxic zone.</a:t>
            </a:r>
          </a:p>
        </p:txBody>
      </p:sp>
      <p:sp>
        <p:nvSpPr>
          <p:cNvPr id="4" name="Slide Number Placeholder 3"/>
          <p:cNvSpPr>
            <a:spLocks noGrp="1"/>
          </p:cNvSpPr>
          <p:nvPr>
            <p:ph type="sldNum" sz="quarter" idx="10"/>
          </p:nvPr>
        </p:nvSpPr>
        <p:spPr/>
        <p:txBody>
          <a:bodyPr/>
          <a:lstStyle/>
          <a:p>
            <a:fld id="{9CFD098D-6557-46BB-A5EB-3D0262E4B064}" type="slidenum">
              <a:rPr lang="en-US" smtClean="0"/>
              <a:t>88</a:t>
            </a:fld>
            <a:endParaRPr lang="en-US"/>
          </a:p>
        </p:txBody>
      </p:sp>
    </p:spTree>
    <p:extLst>
      <p:ext uri="{BB962C8B-B14F-4D97-AF65-F5344CB8AC3E}">
        <p14:creationId xmlns:p14="http://schemas.microsoft.com/office/powerpoint/2010/main" val="3403877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Plants with deep roots, like trees, may bring up thousands of gallons of water a year, releasing much of this to the atmosphere.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Evapotranspiration </a:t>
            </a:r>
            <a:r>
              <a:rPr lang="en-US" dirty="0"/>
              <a:t>sends more than 66,000 cubic kilometers of water vapor into the atmosphere every year, equivalent to 17,000 trillion gallons. </a:t>
            </a:r>
          </a:p>
          <a:p>
            <a:endParaRPr lang="en-US" dirty="0"/>
          </a:p>
        </p:txBody>
      </p:sp>
      <p:sp>
        <p:nvSpPr>
          <p:cNvPr id="4" name="Slide Number Placeholder 3"/>
          <p:cNvSpPr>
            <a:spLocks noGrp="1"/>
          </p:cNvSpPr>
          <p:nvPr>
            <p:ph type="sldNum" sz="quarter" idx="10"/>
          </p:nvPr>
        </p:nvSpPr>
        <p:spPr/>
        <p:txBody>
          <a:bodyPr/>
          <a:lstStyle/>
          <a:p>
            <a:fld id="{C305E132-285E-4B4D-9000-20AAD5DC82E7}" type="slidenum">
              <a:rPr lang="en-US" smtClean="0"/>
              <a:t>9</a:t>
            </a:fld>
            <a:endParaRPr lang="en-US"/>
          </a:p>
        </p:txBody>
      </p:sp>
    </p:spTree>
    <p:extLst>
      <p:ext uri="{BB962C8B-B14F-4D97-AF65-F5344CB8AC3E}">
        <p14:creationId xmlns:p14="http://schemas.microsoft.com/office/powerpoint/2010/main" val="112977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trees of tropical rain forests are said to contribute as much as half of the rain that falls back on the forest. Ask your students to explain how this occurs.</a:t>
            </a:r>
          </a:p>
          <a:p>
            <a:endParaRPr lang="en-US" dirty="0"/>
          </a:p>
        </p:txBody>
      </p:sp>
      <p:sp>
        <p:nvSpPr>
          <p:cNvPr id="4" name="Slide Number Placeholder 3"/>
          <p:cNvSpPr>
            <a:spLocks noGrp="1"/>
          </p:cNvSpPr>
          <p:nvPr>
            <p:ph type="sldNum" sz="quarter" idx="10"/>
          </p:nvPr>
        </p:nvSpPr>
        <p:spPr/>
        <p:txBody>
          <a:bodyPr/>
          <a:lstStyle/>
          <a:p>
            <a:fld id="{C305E132-285E-4B4D-9000-20AAD5DC82E7}" type="slidenum">
              <a:rPr lang="en-US" smtClean="0"/>
              <a:t>10</a:t>
            </a:fld>
            <a:endParaRPr lang="en-US"/>
          </a:p>
        </p:txBody>
      </p:sp>
    </p:spTree>
    <p:extLst>
      <p:ext uri="{BB962C8B-B14F-4D97-AF65-F5344CB8AC3E}">
        <p14:creationId xmlns:p14="http://schemas.microsoft.com/office/powerpoint/2010/main" val="2663928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United States, most freshwater comes from surface waters. </a:t>
            </a:r>
          </a:p>
        </p:txBody>
      </p:sp>
      <p:sp>
        <p:nvSpPr>
          <p:cNvPr id="4" name="Slide Number Placeholder 3"/>
          <p:cNvSpPr>
            <a:spLocks noGrp="1"/>
          </p:cNvSpPr>
          <p:nvPr>
            <p:ph type="sldNum" sz="quarter" idx="10"/>
          </p:nvPr>
        </p:nvSpPr>
        <p:spPr/>
        <p:txBody>
          <a:bodyPr/>
          <a:lstStyle/>
          <a:p>
            <a:fld id="{C305E132-285E-4B4D-9000-20AAD5DC82E7}" type="slidenum">
              <a:rPr lang="en-US" smtClean="0"/>
              <a:t>12</a:t>
            </a:fld>
            <a:endParaRPr lang="en-US"/>
          </a:p>
        </p:txBody>
      </p:sp>
    </p:spTree>
    <p:extLst>
      <p:ext uri="{BB962C8B-B14F-4D97-AF65-F5344CB8AC3E}">
        <p14:creationId xmlns:p14="http://schemas.microsoft.com/office/powerpoint/2010/main" val="556853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quantity of water in an aquifer is often measured in terms of acre-feet, the amount needed to cover an acre in water to a depth of 1 foot (30.5 centimeters), which is equivalent to more than 1.1 million liters (300,000 gallons).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One acre-foot of water is enough for two American families for 1 year.</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Access to freshwater, as an essential but limited resource, can lead to human conflict. There is a long history of conflict in the American Southwest over rights to the water in the Colorado River.</a:t>
            </a:r>
          </a:p>
          <a:p>
            <a:endParaRPr lang="en-US" dirty="0"/>
          </a:p>
        </p:txBody>
      </p:sp>
      <p:sp>
        <p:nvSpPr>
          <p:cNvPr id="4" name="Slide Number Placeholder 3"/>
          <p:cNvSpPr>
            <a:spLocks noGrp="1"/>
          </p:cNvSpPr>
          <p:nvPr>
            <p:ph type="sldNum" sz="quarter" idx="10"/>
          </p:nvPr>
        </p:nvSpPr>
        <p:spPr/>
        <p:txBody>
          <a:bodyPr/>
          <a:lstStyle/>
          <a:p>
            <a:fld id="{C305E132-285E-4B4D-9000-20AAD5DC82E7}" type="slidenum">
              <a:rPr lang="en-US" smtClean="0"/>
              <a:t>13</a:t>
            </a:fld>
            <a:endParaRPr lang="en-US"/>
          </a:p>
        </p:txBody>
      </p:sp>
    </p:spTree>
    <p:extLst>
      <p:ext uri="{BB962C8B-B14F-4D97-AF65-F5344CB8AC3E}">
        <p14:creationId xmlns:p14="http://schemas.microsoft.com/office/powerpoint/2010/main" val="339007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DCCA5-2949-4AF5-83A5-E2EC00FFE2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91497F-2DFE-49F3-B0E9-7C5DCB618B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3FFF8A-6093-426D-A0F2-811D91B8BC4D}"/>
              </a:ext>
            </a:extLst>
          </p:cNvPr>
          <p:cNvSpPr>
            <a:spLocks noGrp="1"/>
          </p:cNvSpPr>
          <p:nvPr>
            <p:ph type="dt" sz="half" idx="10"/>
          </p:nvPr>
        </p:nvSpPr>
        <p:spPr/>
        <p:txBody>
          <a:bodyPr/>
          <a:lstStyle/>
          <a:p>
            <a:fld id="{C1E06C33-3D9C-43B3-98F3-8133222257BD}" type="datetimeFigureOut">
              <a:rPr lang="en-US" smtClean="0"/>
              <a:t>3/5/23</a:t>
            </a:fld>
            <a:endParaRPr lang="en-US"/>
          </a:p>
        </p:txBody>
      </p:sp>
      <p:sp>
        <p:nvSpPr>
          <p:cNvPr id="5" name="Footer Placeholder 4">
            <a:extLst>
              <a:ext uri="{FF2B5EF4-FFF2-40B4-BE49-F238E27FC236}">
                <a16:creationId xmlns:a16="http://schemas.microsoft.com/office/drawing/2014/main" id="{9159F988-2E90-457B-881F-9DE82CDE10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4CEC5B-9A2A-492C-ABA8-49B59C7BDF16}"/>
              </a:ext>
            </a:extLst>
          </p:cNvPr>
          <p:cNvSpPr>
            <a:spLocks noGrp="1"/>
          </p:cNvSpPr>
          <p:nvPr>
            <p:ph type="sldNum" sz="quarter" idx="12"/>
          </p:nvPr>
        </p:nvSpPr>
        <p:spPr/>
        <p:txBody>
          <a:bodyPr/>
          <a:lstStyle/>
          <a:p>
            <a:fld id="{BE1F2547-681F-4A0B-A47D-A875C1B36AA0}" type="slidenum">
              <a:rPr lang="en-US" smtClean="0"/>
              <a:t>‹#›</a:t>
            </a:fld>
            <a:endParaRPr lang="en-US"/>
          </a:p>
        </p:txBody>
      </p:sp>
    </p:spTree>
    <p:extLst>
      <p:ext uri="{BB962C8B-B14F-4D97-AF65-F5344CB8AC3E}">
        <p14:creationId xmlns:p14="http://schemas.microsoft.com/office/powerpoint/2010/main" val="3735303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2A820-95F0-4939-9886-B99D0C0579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1C726C-50CE-4A77-AA04-3C9C664D2A2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7061A-D73F-4640-9586-A5797E97C0A3}"/>
              </a:ext>
            </a:extLst>
          </p:cNvPr>
          <p:cNvSpPr>
            <a:spLocks noGrp="1"/>
          </p:cNvSpPr>
          <p:nvPr>
            <p:ph type="dt" sz="half" idx="10"/>
          </p:nvPr>
        </p:nvSpPr>
        <p:spPr/>
        <p:txBody>
          <a:bodyPr/>
          <a:lstStyle/>
          <a:p>
            <a:fld id="{C1E06C33-3D9C-43B3-98F3-8133222257BD}" type="datetimeFigureOut">
              <a:rPr lang="en-US" smtClean="0"/>
              <a:t>3/5/23</a:t>
            </a:fld>
            <a:endParaRPr lang="en-US"/>
          </a:p>
        </p:txBody>
      </p:sp>
      <p:sp>
        <p:nvSpPr>
          <p:cNvPr id="5" name="Footer Placeholder 4">
            <a:extLst>
              <a:ext uri="{FF2B5EF4-FFF2-40B4-BE49-F238E27FC236}">
                <a16:creationId xmlns:a16="http://schemas.microsoft.com/office/drawing/2014/main" id="{8197CEE9-1575-4CDC-8535-881E1A3C1F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E2B353-ACFF-4664-92E2-D636D5263ACD}"/>
              </a:ext>
            </a:extLst>
          </p:cNvPr>
          <p:cNvSpPr>
            <a:spLocks noGrp="1"/>
          </p:cNvSpPr>
          <p:nvPr>
            <p:ph type="sldNum" sz="quarter" idx="12"/>
          </p:nvPr>
        </p:nvSpPr>
        <p:spPr/>
        <p:txBody>
          <a:bodyPr/>
          <a:lstStyle/>
          <a:p>
            <a:fld id="{BE1F2547-681F-4A0B-A47D-A875C1B36AA0}" type="slidenum">
              <a:rPr lang="en-US" smtClean="0"/>
              <a:t>‹#›</a:t>
            </a:fld>
            <a:endParaRPr lang="en-US"/>
          </a:p>
        </p:txBody>
      </p:sp>
    </p:spTree>
    <p:extLst>
      <p:ext uri="{BB962C8B-B14F-4D97-AF65-F5344CB8AC3E}">
        <p14:creationId xmlns:p14="http://schemas.microsoft.com/office/powerpoint/2010/main" val="3605565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7428B4-8054-44D7-AD51-9F6D7C799F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5BE917-50C0-4C1E-B641-B9B921FE936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A818EE-5783-4668-99B1-ECD8545C6097}"/>
              </a:ext>
            </a:extLst>
          </p:cNvPr>
          <p:cNvSpPr>
            <a:spLocks noGrp="1"/>
          </p:cNvSpPr>
          <p:nvPr>
            <p:ph type="dt" sz="half" idx="10"/>
          </p:nvPr>
        </p:nvSpPr>
        <p:spPr/>
        <p:txBody>
          <a:bodyPr/>
          <a:lstStyle/>
          <a:p>
            <a:fld id="{C1E06C33-3D9C-43B3-98F3-8133222257BD}" type="datetimeFigureOut">
              <a:rPr lang="en-US" smtClean="0"/>
              <a:t>3/5/23</a:t>
            </a:fld>
            <a:endParaRPr lang="en-US"/>
          </a:p>
        </p:txBody>
      </p:sp>
      <p:sp>
        <p:nvSpPr>
          <p:cNvPr id="5" name="Footer Placeholder 4">
            <a:extLst>
              <a:ext uri="{FF2B5EF4-FFF2-40B4-BE49-F238E27FC236}">
                <a16:creationId xmlns:a16="http://schemas.microsoft.com/office/drawing/2014/main" id="{BD1C71D5-E3EF-4E0C-BC5C-110E40102F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918264-A985-4F03-B35D-5418103BB132}"/>
              </a:ext>
            </a:extLst>
          </p:cNvPr>
          <p:cNvSpPr>
            <a:spLocks noGrp="1"/>
          </p:cNvSpPr>
          <p:nvPr>
            <p:ph type="sldNum" sz="quarter" idx="12"/>
          </p:nvPr>
        </p:nvSpPr>
        <p:spPr/>
        <p:txBody>
          <a:bodyPr/>
          <a:lstStyle/>
          <a:p>
            <a:fld id="{BE1F2547-681F-4A0B-A47D-A875C1B36AA0}" type="slidenum">
              <a:rPr lang="en-US" smtClean="0"/>
              <a:t>‹#›</a:t>
            </a:fld>
            <a:endParaRPr lang="en-US"/>
          </a:p>
        </p:txBody>
      </p:sp>
    </p:spTree>
    <p:extLst>
      <p:ext uri="{BB962C8B-B14F-4D97-AF65-F5344CB8AC3E}">
        <p14:creationId xmlns:p14="http://schemas.microsoft.com/office/powerpoint/2010/main" val="2446438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8F37C-E03C-459D-A3D4-1828C0D6D4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C05D72-CA78-46FF-9CFC-4222494B0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FFF663-9404-49D1-917B-3FB866A8AAA5}"/>
              </a:ext>
            </a:extLst>
          </p:cNvPr>
          <p:cNvSpPr>
            <a:spLocks noGrp="1"/>
          </p:cNvSpPr>
          <p:nvPr>
            <p:ph type="dt" sz="half" idx="10"/>
          </p:nvPr>
        </p:nvSpPr>
        <p:spPr/>
        <p:txBody>
          <a:bodyPr/>
          <a:lstStyle/>
          <a:p>
            <a:fld id="{08B2DEE7-63C3-4052-A8EB-813367C9C898}" type="datetimeFigureOut">
              <a:rPr lang="en-US" smtClean="0"/>
              <a:t>3/5/23</a:t>
            </a:fld>
            <a:endParaRPr lang="en-US"/>
          </a:p>
        </p:txBody>
      </p:sp>
      <p:sp>
        <p:nvSpPr>
          <p:cNvPr id="5" name="Footer Placeholder 4">
            <a:extLst>
              <a:ext uri="{FF2B5EF4-FFF2-40B4-BE49-F238E27FC236}">
                <a16:creationId xmlns:a16="http://schemas.microsoft.com/office/drawing/2014/main" id="{F6B78F96-A043-4015-8FFB-B8680C4E1B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8E97B7-64B4-4DFB-A39F-3B6D2F84501E}"/>
              </a:ext>
            </a:extLst>
          </p:cNvPr>
          <p:cNvSpPr>
            <a:spLocks noGrp="1"/>
          </p:cNvSpPr>
          <p:nvPr>
            <p:ph type="sldNum" sz="quarter" idx="12"/>
          </p:nvPr>
        </p:nvSpPr>
        <p:spPr/>
        <p:txBody>
          <a:bodyPr/>
          <a:lstStyle/>
          <a:p>
            <a:fld id="{1F624D88-374C-45D8-A209-99A638F63AA4}" type="slidenum">
              <a:rPr lang="en-US" smtClean="0"/>
              <a:t>‹#›</a:t>
            </a:fld>
            <a:endParaRPr lang="en-US"/>
          </a:p>
        </p:txBody>
      </p:sp>
      <p:sp>
        <p:nvSpPr>
          <p:cNvPr id="8" name="Picture Placeholder 7">
            <a:extLst>
              <a:ext uri="{FF2B5EF4-FFF2-40B4-BE49-F238E27FC236}">
                <a16:creationId xmlns:a16="http://schemas.microsoft.com/office/drawing/2014/main" id="{69B6B8D1-4C76-4B51-94FD-07F4211190AF}"/>
              </a:ext>
            </a:extLst>
          </p:cNvPr>
          <p:cNvSpPr>
            <a:spLocks noGrp="1"/>
          </p:cNvSpPr>
          <p:nvPr>
            <p:ph type="pic" sz="quarter" idx="13"/>
          </p:nvPr>
        </p:nvSpPr>
        <p:spPr>
          <a:xfrm>
            <a:off x="10839450" y="4776788"/>
            <a:ext cx="1017588" cy="1069975"/>
          </a:xfrm>
        </p:spPr>
        <p:txBody>
          <a:bodyPr/>
          <a:lstStyle/>
          <a:p>
            <a:endParaRPr lang="en-US"/>
          </a:p>
        </p:txBody>
      </p:sp>
    </p:spTree>
    <p:extLst>
      <p:ext uri="{BB962C8B-B14F-4D97-AF65-F5344CB8AC3E}">
        <p14:creationId xmlns:p14="http://schemas.microsoft.com/office/powerpoint/2010/main" val="3251973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3B5B0-51F4-401D-8930-8B369318D0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EC1745-2511-4EFB-9F38-8CE4E6E3BD9E}"/>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77256-ECB9-4388-95F0-DF77642BC885}"/>
              </a:ext>
            </a:extLst>
          </p:cNvPr>
          <p:cNvSpPr>
            <a:spLocks noGrp="1"/>
          </p:cNvSpPr>
          <p:nvPr>
            <p:ph type="dt" sz="half" idx="10"/>
          </p:nvPr>
        </p:nvSpPr>
        <p:spPr/>
        <p:txBody>
          <a:bodyPr/>
          <a:lstStyle/>
          <a:p>
            <a:fld id="{F2B48FFC-86A0-49B8-8B2C-7BE86EC056F9}" type="datetimeFigureOut">
              <a:rPr lang="en-US" smtClean="0"/>
              <a:t>3/5/23</a:t>
            </a:fld>
            <a:endParaRPr lang="en-US"/>
          </a:p>
        </p:txBody>
      </p:sp>
      <p:sp>
        <p:nvSpPr>
          <p:cNvPr id="5" name="Footer Placeholder 4">
            <a:extLst>
              <a:ext uri="{FF2B5EF4-FFF2-40B4-BE49-F238E27FC236}">
                <a16:creationId xmlns:a16="http://schemas.microsoft.com/office/drawing/2014/main" id="{021B47F5-5277-40E2-B26A-E35225E818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06E250-CBB6-4993-95FD-0DF40061BAFF}"/>
              </a:ext>
            </a:extLst>
          </p:cNvPr>
          <p:cNvSpPr>
            <a:spLocks noGrp="1"/>
          </p:cNvSpPr>
          <p:nvPr>
            <p:ph type="sldNum" sz="quarter" idx="12"/>
          </p:nvPr>
        </p:nvSpPr>
        <p:spPr/>
        <p:txBody>
          <a:bodyPr/>
          <a:lstStyle/>
          <a:p>
            <a:fld id="{F62F9382-FBE2-46E6-8AF2-32A785C6D6C7}" type="slidenum">
              <a:rPr lang="en-US" smtClean="0"/>
              <a:t>‹#›</a:t>
            </a:fld>
            <a:endParaRPr lang="en-US"/>
          </a:p>
        </p:txBody>
      </p:sp>
      <p:sp>
        <p:nvSpPr>
          <p:cNvPr id="8" name="Picture Placeholder 7">
            <a:extLst>
              <a:ext uri="{FF2B5EF4-FFF2-40B4-BE49-F238E27FC236}">
                <a16:creationId xmlns:a16="http://schemas.microsoft.com/office/drawing/2014/main" id="{B233AA1D-E35B-4D62-8FFB-200720BB210A}"/>
              </a:ext>
            </a:extLst>
          </p:cNvPr>
          <p:cNvSpPr>
            <a:spLocks noGrp="1"/>
          </p:cNvSpPr>
          <p:nvPr>
            <p:ph type="pic" sz="quarter" idx="13"/>
          </p:nvPr>
        </p:nvSpPr>
        <p:spPr>
          <a:xfrm>
            <a:off x="9821863" y="3065463"/>
            <a:ext cx="968375" cy="817562"/>
          </a:xfrm>
        </p:spPr>
        <p:txBody>
          <a:bodyPr/>
          <a:lstStyle/>
          <a:p>
            <a:endParaRPr lang="en-US"/>
          </a:p>
        </p:txBody>
      </p:sp>
      <p:sp>
        <p:nvSpPr>
          <p:cNvPr id="9" name="Content Placeholder 2">
            <a:extLst>
              <a:ext uri="{FF2B5EF4-FFF2-40B4-BE49-F238E27FC236}">
                <a16:creationId xmlns:a16="http://schemas.microsoft.com/office/drawing/2014/main" id="{F0D5C76C-B75C-4684-BB11-EC5C7DD4B276}"/>
              </a:ext>
            </a:extLst>
          </p:cNvPr>
          <p:cNvSpPr>
            <a:spLocks noGrp="1"/>
          </p:cNvSpPr>
          <p:nvPr>
            <p:ph idx="14"/>
          </p:nvPr>
        </p:nvSpPr>
        <p:spPr>
          <a:xfrm>
            <a:off x="838200" y="5449093"/>
            <a:ext cx="10515600" cy="8175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0282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B200C-2E08-49BA-B5F1-5C256D4C44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7455A7-4CE8-48F9-AFFD-A6932CB4C373}"/>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2A777A-73B4-4FA0-9824-E115AF73210F}"/>
              </a:ext>
            </a:extLst>
          </p:cNvPr>
          <p:cNvSpPr>
            <a:spLocks noGrp="1"/>
          </p:cNvSpPr>
          <p:nvPr>
            <p:ph type="dt" sz="half" idx="10"/>
          </p:nvPr>
        </p:nvSpPr>
        <p:spPr/>
        <p:txBody>
          <a:bodyPr/>
          <a:lstStyle/>
          <a:p>
            <a:fld id="{C1E06C33-3D9C-43B3-98F3-8133222257BD}" type="datetimeFigureOut">
              <a:rPr lang="en-US" smtClean="0"/>
              <a:t>3/5/23</a:t>
            </a:fld>
            <a:endParaRPr lang="en-US"/>
          </a:p>
        </p:txBody>
      </p:sp>
      <p:sp>
        <p:nvSpPr>
          <p:cNvPr id="5" name="Footer Placeholder 4">
            <a:extLst>
              <a:ext uri="{FF2B5EF4-FFF2-40B4-BE49-F238E27FC236}">
                <a16:creationId xmlns:a16="http://schemas.microsoft.com/office/drawing/2014/main" id="{308C7AB7-0135-4CF2-9B56-3CB7BF67D2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D18FA-0FE4-4E9A-A2DD-FCCF77459DC9}"/>
              </a:ext>
            </a:extLst>
          </p:cNvPr>
          <p:cNvSpPr>
            <a:spLocks noGrp="1"/>
          </p:cNvSpPr>
          <p:nvPr>
            <p:ph type="sldNum" sz="quarter" idx="12"/>
          </p:nvPr>
        </p:nvSpPr>
        <p:spPr/>
        <p:txBody>
          <a:bodyPr/>
          <a:lstStyle/>
          <a:p>
            <a:fld id="{BE1F2547-681F-4A0B-A47D-A875C1B36AA0}" type="slidenum">
              <a:rPr lang="en-US" smtClean="0"/>
              <a:t>‹#›</a:t>
            </a:fld>
            <a:endParaRPr lang="en-US"/>
          </a:p>
        </p:txBody>
      </p:sp>
      <p:sp>
        <p:nvSpPr>
          <p:cNvPr id="8" name="Picture Placeholder 7">
            <a:extLst>
              <a:ext uri="{FF2B5EF4-FFF2-40B4-BE49-F238E27FC236}">
                <a16:creationId xmlns:a16="http://schemas.microsoft.com/office/drawing/2014/main" id="{0BDFD35F-611B-496A-9F4D-BC00207D4E38}"/>
              </a:ext>
            </a:extLst>
          </p:cNvPr>
          <p:cNvSpPr>
            <a:spLocks noGrp="1"/>
          </p:cNvSpPr>
          <p:nvPr>
            <p:ph type="pic" sz="quarter" idx="13"/>
          </p:nvPr>
        </p:nvSpPr>
        <p:spPr>
          <a:xfrm>
            <a:off x="8315325" y="3754438"/>
            <a:ext cx="1162050" cy="1042987"/>
          </a:xfrm>
        </p:spPr>
        <p:txBody>
          <a:bodyPr/>
          <a:lstStyle/>
          <a:p>
            <a:endParaRPr lang="en-US"/>
          </a:p>
        </p:txBody>
      </p:sp>
      <p:sp>
        <p:nvSpPr>
          <p:cNvPr id="9" name="Content Placeholder 2">
            <a:extLst>
              <a:ext uri="{FF2B5EF4-FFF2-40B4-BE49-F238E27FC236}">
                <a16:creationId xmlns:a16="http://schemas.microsoft.com/office/drawing/2014/main" id="{26AE9700-C5CB-4211-BEC4-2930D7A834F5}"/>
              </a:ext>
            </a:extLst>
          </p:cNvPr>
          <p:cNvSpPr>
            <a:spLocks noGrp="1"/>
          </p:cNvSpPr>
          <p:nvPr>
            <p:ph idx="14"/>
          </p:nvPr>
        </p:nvSpPr>
        <p:spPr>
          <a:xfrm>
            <a:off x="838200" y="5268912"/>
            <a:ext cx="10515600" cy="104298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able Placeholder 9">
            <a:extLst>
              <a:ext uri="{FF2B5EF4-FFF2-40B4-BE49-F238E27FC236}">
                <a16:creationId xmlns:a16="http://schemas.microsoft.com/office/drawing/2014/main" id="{B323FFB0-372E-4840-B47D-133AE824BA8C}"/>
              </a:ext>
            </a:extLst>
          </p:cNvPr>
          <p:cNvSpPr>
            <a:spLocks noGrp="1"/>
          </p:cNvSpPr>
          <p:nvPr>
            <p:ph type="tbl" sz="quarter" idx="15"/>
          </p:nvPr>
        </p:nvSpPr>
        <p:spPr>
          <a:xfrm>
            <a:off x="6977063" y="2378075"/>
            <a:ext cx="2728912" cy="725488"/>
          </a:xfrm>
        </p:spPr>
        <p:txBody>
          <a:bodyPr/>
          <a:lstStyle/>
          <a:p>
            <a:endParaRPr lang="en-IN"/>
          </a:p>
        </p:txBody>
      </p:sp>
    </p:spTree>
    <p:extLst>
      <p:ext uri="{BB962C8B-B14F-4D97-AF65-F5344CB8AC3E}">
        <p14:creationId xmlns:p14="http://schemas.microsoft.com/office/powerpoint/2010/main" val="2833247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C2E79-E900-4D4D-9165-A2080E1716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703A03-E082-43BD-B531-EECB17811B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A2B9CE-A8AC-496C-9428-7FABE31899FD}"/>
              </a:ext>
            </a:extLst>
          </p:cNvPr>
          <p:cNvSpPr>
            <a:spLocks noGrp="1"/>
          </p:cNvSpPr>
          <p:nvPr>
            <p:ph type="dt" sz="half" idx="10"/>
          </p:nvPr>
        </p:nvSpPr>
        <p:spPr/>
        <p:txBody>
          <a:bodyPr/>
          <a:lstStyle/>
          <a:p>
            <a:fld id="{C1E06C33-3D9C-43B3-98F3-8133222257BD}" type="datetimeFigureOut">
              <a:rPr lang="en-US" smtClean="0"/>
              <a:t>3/5/23</a:t>
            </a:fld>
            <a:endParaRPr lang="en-US"/>
          </a:p>
        </p:txBody>
      </p:sp>
      <p:sp>
        <p:nvSpPr>
          <p:cNvPr id="5" name="Footer Placeholder 4">
            <a:extLst>
              <a:ext uri="{FF2B5EF4-FFF2-40B4-BE49-F238E27FC236}">
                <a16:creationId xmlns:a16="http://schemas.microsoft.com/office/drawing/2014/main" id="{AD44C4EE-31F0-4F11-AD06-039AE3062D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95D9C3-BE44-45F7-A26D-922A48A44FD8}"/>
              </a:ext>
            </a:extLst>
          </p:cNvPr>
          <p:cNvSpPr>
            <a:spLocks noGrp="1"/>
          </p:cNvSpPr>
          <p:nvPr>
            <p:ph type="sldNum" sz="quarter" idx="12"/>
          </p:nvPr>
        </p:nvSpPr>
        <p:spPr/>
        <p:txBody>
          <a:bodyPr/>
          <a:lstStyle/>
          <a:p>
            <a:fld id="{BE1F2547-681F-4A0B-A47D-A875C1B36AA0}" type="slidenum">
              <a:rPr lang="en-US" smtClean="0"/>
              <a:t>‹#›</a:t>
            </a:fld>
            <a:endParaRPr lang="en-US"/>
          </a:p>
        </p:txBody>
      </p:sp>
    </p:spTree>
    <p:extLst>
      <p:ext uri="{BB962C8B-B14F-4D97-AF65-F5344CB8AC3E}">
        <p14:creationId xmlns:p14="http://schemas.microsoft.com/office/powerpoint/2010/main" val="2600554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9EFC1-F068-4BF8-A300-D089357C24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2452E1-7574-4049-B02F-9482FCCFCDD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942B63-9156-4D61-A85C-6661E22F03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ED3042-096E-43F7-94F4-86358981EA1E}"/>
              </a:ext>
            </a:extLst>
          </p:cNvPr>
          <p:cNvSpPr>
            <a:spLocks noGrp="1"/>
          </p:cNvSpPr>
          <p:nvPr>
            <p:ph type="dt" sz="half" idx="10"/>
          </p:nvPr>
        </p:nvSpPr>
        <p:spPr/>
        <p:txBody>
          <a:bodyPr/>
          <a:lstStyle/>
          <a:p>
            <a:fld id="{C1E06C33-3D9C-43B3-98F3-8133222257BD}" type="datetimeFigureOut">
              <a:rPr lang="en-US" smtClean="0"/>
              <a:t>3/5/23</a:t>
            </a:fld>
            <a:endParaRPr lang="en-US"/>
          </a:p>
        </p:txBody>
      </p:sp>
      <p:sp>
        <p:nvSpPr>
          <p:cNvPr id="6" name="Footer Placeholder 5">
            <a:extLst>
              <a:ext uri="{FF2B5EF4-FFF2-40B4-BE49-F238E27FC236}">
                <a16:creationId xmlns:a16="http://schemas.microsoft.com/office/drawing/2014/main" id="{F2654D6A-F0F9-46C8-ABBF-3B1213B01F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196E8C-350A-4CD4-B192-E5E5B6641D6D}"/>
              </a:ext>
            </a:extLst>
          </p:cNvPr>
          <p:cNvSpPr>
            <a:spLocks noGrp="1"/>
          </p:cNvSpPr>
          <p:nvPr>
            <p:ph type="sldNum" sz="quarter" idx="12"/>
          </p:nvPr>
        </p:nvSpPr>
        <p:spPr/>
        <p:txBody>
          <a:bodyPr/>
          <a:lstStyle/>
          <a:p>
            <a:fld id="{BE1F2547-681F-4A0B-A47D-A875C1B36AA0}" type="slidenum">
              <a:rPr lang="en-US" smtClean="0"/>
              <a:t>‹#›</a:t>
            </a:fld>
            <a:endParaRPr lang="en-US"/>
          </a:p>
        </p:txBody>
      </p:sp>
    </p:spTree>
    <p:extLst>
      <p:ext uri="{BB962C8B-B14F-4D97-AF65-F5344CB8AC3E}">
        <p14:creationId xmlns:p14="http://schemas.microsoft.com/office/powerpoint/2010/main" val="2572945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5D242-E59E-409A-B69E-5B1F288646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96E64E-A609-4B27-84E2-7F9BC54635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85FAB68-B425-4C59-BF83-C1AFC8E9D03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A14B0F-0D93-4E8F-A241-95F510B957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21829B2-EECC-4DE0-B03B-4A7533AB469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C059E3-E184-4149-A73A-95F718B084DB}"/>
              </a:ext>
            </a:extLst>
          </p:cNvPr>
          <p:cNvSpPr>
            <a:spLocks noGrp="1"/>
          </p:cNvSpPr>
          <p:nvPr>
            <p:ph type="dt" sz="half" idx="10"/>
          </p:nvPr>
        </p:nvSpPr>
        <p:spPr/>
        <p:txBody>
          <a:bodyPr/>
          <a:lstStyle/>
          <a:p>
            <a:fld id="{C1E06C33-3D9C-43B3-98F3-8133222257BD}" type="datetimeFigureOut">
              <a:rPr lang="en-US" smtClean="0"/>
              <a:t>3/5/23</a:t>
            </a:fld>
            <a:endParaRPr lang="en-US"/>
          </a:p>
        </p:txBody>
      </p:sp>
      <p:sp>
        <p:nvSpPr>
          <p:cNvPr id="8" name="Footer Placeholder 7">
            <a:extLst>
              <a:ext uri="{FF2B5EF4-FFF2-40B4-BE49-F238E27FC236}">
                <a16:creationId xmlns:a16="http://schemas.microsoft.com/office/drawing/2014/main" id="{07E68DDC-F5A4-47D2-9986-83F73D3AF0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63E5AE-C42A-4AF8-A2A0-81677A97D15E}"/>
              </a:ext>
            </a:extLst>
          </p:cNvPr>
          <p:cNvSpPr>
            <a:spLocks noGrp="1"/>
          </p:cNvSpPr>
          <p:nvPr>
            <p:ph type="sldNum" sz="quarter" idx="12"/>
          </p:nvPr>
        </p:nvSpPr>
        <p:spPr/>
        <p:txBody>
          <a:bodyPr/>
          <a:lstStyle/>
          <a:p>
            <a:fld id="{BE1F2547-681F-4A0B-A47D-A875C1B36AA0}" type="slidenum">
              <a:rPr lang="en-US" smtClean="0"/>
              <a:t>‹#›</a:t>
            </a:fld>
            <a:endParaRPr lang="en-US"/>
          </a:p>
        </p:txBody>
      </p:sp>
    </p:spTree>
    <p:extLst>
      <p:ext uri="{BB962C8B-B14F-4D97-AF65-F5344CB8AC3E}">
        <p14:creationId xmlns:p14="http://schemas.microsoft.com/office/powerpoint/2010/main" val="1334710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24030-C61E-4602-B8BF-A559643FCA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5F1DD0-22B4-4F3A-9AA6-108410830FA4}"/>
              </a:ext>
            </a:extLst>
          </p:cNvPr>
          <p:cNvSpPr>
            <a:spLocks noGrp="1"/>
          </p:cNvSpPr>
          <p:nvPr>
            <p:ph type="dt" sz="half" idx="10"/>
          </p:nvPr>
        </p:nvSpPr>
        <p:spPr/>
        <p:txBody>
          <a:bodyPr/>
          <a:lstStyle/>
          <a:p>
            <a:fld id="{C1E06C33-3D9C-43B3-98F3-8133222257BD}" type="datetimeFigureOut">
              <a:rPr lang="en-US" smtClean="0"/>
              <a:t>3/5/23</a:t>
            </a:fld>
            <a:endParaRPr lang="en-US"/>
          </a:p>
        </p:txBody>
      </p:sp>
      <p:sp>
        <p:nvSpPr>
          <p:cNvPr id="4" name="Footer Placeholder 3">
            <a:extLst>
              <a:ext uri="{FF2B5EF4-FFF2-40B4-BE49-F238E27FC236}">
                <a16:creationId xmlns:a16="http://schemas.microsoft.com/office/drawing/2014/main" id="{89A62F6B-24A3-4103-8772-ADEFF18AE0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CC4622-37DE-42F0-853C-B1F984106928}"/>
              </a:ext>
            </a:extLst>
          </p:cNvPr>
          <p:cNvSpPr>
            <a:spLocks noGrp="1"/>
          </p:cNvSpPr>
          <p:nvPr>
            <p:ph type="sldNum" sz="quarter" idx="12"/>
          </p:nvPr>
        </p:nvSpPr>
        <p:spPr/>
        <p:txBody>
          <a:bodyPr/>
          <a:lstStyle/>
          <a:p>
            <a:fld id="{BE1F2547-681F-4A0B-A47D-A875C1B36AA0}" type="slidenum">
              <a:rPr lang="en-US" smtClean="0"/>
              <a:t>‹#›</a:t>
            </a:fld>
            <a:endParaRPr lang="en-US"/>
          </a:p>
        </p:txBody>
      </p:sp>
    </p:spTree>
    <p:extLst>
      <p:ext uri="{BB962C8B-B14F-4D97-AF65-F5344CB8AC3E}">
        <p14:creationId xmlns:p14="http://schemas.microsoft.com/office/powerpoint/2010/main" val="2225872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8E8A4C-9ABD-40CE-976B-E080255B032E}"/>
              </a:ext>
            </a:extLst>
          </p:cNvPr>
          <p:cNvSpPr>
            <a:spLocks noGrp="1"/>
          </p:cNvSpPr>
          <p:nvPr>
            <p:ph type="dt" sz="half" idx="10"/>
          </p:nvPr>
        </p:nvSpPr>
        <p:spPr/>
        <p:txBody>
          <a:bodyPr/>
          <a:lstStyle/>
          <a:p>
            <a:fld id="{C1E06C33-3D9C-43B3-98F3-8133222257BD}" type="datetimeFigureOut">
              <a:rPr lang="en-US" smtClean="0"/>
              <a:t>3/5/23</a:t>
            </a:fld>
            <a:endParaRPr lang="en-US"/>
          </a:p>
        </p:txBody>
      </p:sp>
      <p:sp>
        <p:nvSpPr>
          <p:cNvPr id="3" name="Footer Placeholder 2">
            <a:extLst>
              <a:ext uri="{FF2B5EF4-FFF2-40B4-BE49-F238E27FC236}">
                <a16:creationId xmlns:a16="http://schemas.microsoft.com/office/drawing/2014/main" id="{CC536912-8B5C-49AC-8869-5256AD552B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A2715A-6150-49D1-9C07-A714004648E6}"/>
              </a:ext>
            </a:extLst>
          </p:cNvPr>
          <p:cNvSpPr>
            <a:spLocks noGrp="1"/>
          </p:cNvSpPr>
          <p:nvPr>
            <p:ph type="sldNum" sz="quarter" idx="12"/>
          </p:nvPr>
        </p:nvSpPr>
        <p:spPr/>
        <p:txBody>
          <a:bodyPr/>
          <a:lstStyle/>
          <a:p>
            <a:fld id="{BE1F2547-681F-4A0B-A47D-A875C1B36AA0}" type="slidenum">
              <a:rPr lang="en-US" smtClean="0"/>
              <a:t>‹#›</a:t>
            </a:fld>
            <a:endParaRPr lang="en-US"/>
          </a:p>
        </p:txBody>
      </p:sp>
    </p:spTree>
    <p:extLst>
      <p:ext uri="{BB962C8B-B14F-4D97-AF65-F5344CB8AC3E}">
        <p14:creationId xmlns:p14="http://schemas.microsoft.com/office/powerpoint/2010/main" val="3921592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1A61A-4A13-48D8-8C0B-6B60397DC6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6F19DA-7AC3-4F6B-B69A-CAA862D1D0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0B651A-7E27-4861-AADC-82C3158451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4AA096-DC88-4050-B9E4-938682A8E15B}"/>
              </a:ext>
            </a:extLst>
          </p:cNvPr>
          <p:cNvSpPr>
            <a:spLocks noGrp="1"/>
          </p:cNvSpPr>
          <p:nvPr>
            <p:ph type="dt" sz="half" idx="10"/>
          </p:nvPr>
        </p:nvSpPr>
        <p:spPr/>
        <p:txBody>
          <a:bodyPr/>
          <a:lstStyle/>
          <a:p>
            <a:fld id="{C1E06C33-3D9C-43B3-98F3-8133222257BD}" type="datetimeFigureOut">
              <a:rPr lang="en-US" smtClean="0"/>
              <a:t>3/5/23</a:t>
            </a:fld>
            <a:endParaRPr lang="en-US"/>
          </a:p>
        </p:txBody>
      </p:sp>
      <p:sp>
        <p:nvSpPr>
          <p:cNvPr id="6" name="Footer Placeholder 5">
            <a:extLst>
              <a:ext uri="{FF2B5EF4-FFF2-40B4-BE49-F238E27FC236}">
                <a16:creationId xmlns:a16="http://schemas.microsoft.com/office/drawing/2014/main" id="{8AF34C14-010C-4BCB-9169-A5F2CEC412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DD5AED-1325-4890-9456-52F34F3CE1C3}"/>
              </a:ext>
            </a:extLst>
          </p:cNvPr>
          <p:cNvSpPr>
            <a:spLocks noGrp="1"/>
          </p:cNvSpPr>
          <p:nvPr>
            <p:ph type="sldNum" sz="quarter" idx="12"/>
          </p:nvPr>
        </p:nvSpPr>
        <p:spPr/>
        <p:txBody>
          <a:bodyPr/>
          <a:lstStyle/>
          <a:p>
            <a:fld id="{BE1F2547-681F-4A0B-A47D-A875C1B36AA0}" type="slidenum">
              <a:rPr lang="en-US" smtClean="0"/>
              <a:t>‹#›</a:t>
            </a:fld>
            <a:endParaRPr lang="en-US"/>
          </a:p>
        </p:txBody>
      </p:sp>
    </p:spTree>
    <p:extLst>
      <p:ext uri="{BB962C8B-B14F-4D97-AF65-F5344CB8AC3E}">
        <p14:creationId xmlns:p14="http://schemas.microsoft.com/office/powerpoint/2010/main" val="2251728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FEC27-CCE5-447D-8677-9D366238C0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86893D-B902-4956-A839-92D0DB6C4F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FD8301-852B-4313-B7A7-02EE3AE224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B35394C-B46D-4E4C-AC46-7F3D6A9E9AED}"/>
              </a:ext>
            </a:extLst>
          </p:cNvPr>
          <p:cNvSpPr>
            <a:spLocks noGrp="1"/>
          </p:cNvSpPr>
          <p:nvPr>
            <p:ph type="dt" sz="half" idx="10"/>
          </p:nvPr>
        </p:nvSpPr>
        <p:spPr/>
        <p:txBody>
          <a:bodyPr/>
          <a:lstStyle/>
          <a:p>
            <a:fld id="{C1E06C33-3D9C-43B3-98F3-8133222257BD}" type="datetimeFigureOut">
              <a:rPr lang="en-US" smtClean="0"/>
              <a:t>3/5/23</a:t>
            </a:fld>
            <a:endParaRPr lang="en-US"/>
          </a:p>
        </p:txBody>
      </p:sp>
      <p:sp>
        <p:nvSpPr>
          <p:cNvPr id="6" name="Footer Placeholder 5">
            <a:extLst>
              <a:ext uri="{FF2B5EF4-FFF2-40B4-BE49-F238E27FC236}">
                <a16:creationId xmlns:a16="http://schemas.microsoft.com/office/drawing/2014/main" id="{06B18AF7-E41B-4E40-AA53-62F0D29F75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CB079C-DA75-48B2-A79D-E205E47487BF}"/>
              </a:ext>
            </a:extLst>
          </p:cNvPr>
          <p:cNvSpPr>
            <a:spLocks noGrp="1"/>
          </p:cNvSpPr>
          <p:nvPr>
            <p:ph type="sldNum" sz="quarter" idx="12"/>
          </p:nvPr>
        </p:nvSpPr>
        <p:spPr/>
        <p:txBody>
          <a:bodyPr/>
          <a:lstStyle/>
          <a:p>
            <a:fld id="{BE1F2547-681F-4A0B-A47D-A875C1B36AA0}" type="slidenum">
              <a:rPr lang="en-US" smtClean="0"/>
              <a:t>‹#›</a:t>
            </a:fld>
            <a:endParaRPr lang="en-US"/>
          </a:p>
        </p:txBody>
      </p:sp>
    </p:spTree>
    <p:extLst>
      <p:ext uri="{BB962C8B-B14F-4D97-AF65-F5344CB8AC3E}">
        <p14:creationId xmlns:p14="http://schemas.microsoft.com/office/powerpoint/2010/main" val="100069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EB0913-A362-4843-9D46-A6FAD78898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340E59-3A6C-48D9-8258-04A8ECB1AB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47E96-4E17-4B7F-92B0-AC8C96E196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06C33-3D9C-43B3-98F3-8133222257BD}" type="datetimeFigureOut">
              <a:rPr lang="en-US" smtClean="0"/>
              <a:t>3/5/23</a:t>
            </a:fld>
            <a:endParaRPr lang="en-US"/>
          </a:p>
        </p:txBody>
      </p:sp>
      <p:sp>
        <p:nvSpPr>
          <p:cNvPr id="5" name="Footer Placeholder 4">
            <a:extLst>
              <a:ext uri="{FF2B5EF4-FFF2-40B4-BE49-F238E27FC236}">
                <a16:creationId xmlns:a16="http://schemas.microsoft.com/office/drawing/2014/main" id="{105F542B-4D18-4B93-8179-0612313379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77B0C7-004B-4CA6-80CB-3CEF567A74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F2547-681F-4A0B-A47D-A875C1B36AA0}" type="slidenum">
              <a:rPr lang="en-US" smtClean="0"/>
              <a:t>‹#›</a:t>
            </a:fld>
            <a:endParaRPr lang="en-US"/>
          </a:p>
        </p:txBody>
      </p:sp>
    </p:spTree>
    <p:extLst>
      <p:ext uri="{BB962C8B-B14F-4D97-AF65-F5344CB8AC3E}">
        <p14:creationId xmlns:p14="http://schemas.microsoft.com/office/powerpoint/2010/main" val="2638130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watercalculator.org/footprint/the-water-footprint-of-energy/"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14150-B754-4363-8F97-3C9AD669C461}"/>
              </a:ext>
            </a:extLst>
          </p:cNvPr>
          <p:cNvSpPr>
            <a:spLocks noGrp="1"/>
          </p:cNvSpPr>
          <p:nvPr>
            <p:ph type="ctrTitle"/>
          </p:nvPr>
        </p:nvSpPr>
        <p:spPr>
          <a:xfrm>
            <a:off x="1524000" y="239167"/>
            <a:ext cx="9144000" cy="862013"/>
          </a:xfrm>
        </p:spPr>
        <p:txBody>
          <a:bodyPr>
            <a:normAutofit/>
          </a:bodyPr>
          <a:lstStyle/>
          <a:p>
            <a:r>
              <a:rPr lang="en-US" sz="4400" b="1" dirty="0"/>
              <a:t>Water Availability and Use</a:t>
            </a:r>
          </a:p>
        </p:txBody>
      </p:sp>
      <p:sp>
        <p:nvSpPr>
          <p:cNvPr id="3" name="Subtitle 2">
            <a:extLst>
              <a:ext uri="{FF2B5EF4-FFF2-40B4-BE49-F238E27FC236}">
                <a16:creationId xmlns:a16="http://schemas.microsoft.com/office/drawing/2014/main" id="{40D8F5CC-AA4D-4024-BF0A-486E85B1E7D1}"/>
              </a:ext>
            </a:extLst>
          </p:cNvPr>
          <p:cNvSpPr>
            <a:spLocks noGrp="1"/>
          </p:cNvSpPr>
          <p:nvPr>
            <p:ph type="subTitle" idx="1"/>
          </p:nvPr>
        </p:nvSpPr>
        <p:spPr>
          <a:xfrm>
            <a:off x="1524000" y="1262501"/>
            <a:ext cx="9144000" cy="1132066"/>
          </a:xfrm>
        </p:spPr>
        <p:txBody>
          <a:bodyPr>
            <a:normAutofit fontScale="70000" lnSpcReduction="20000"/>
          </a:bodyPr>
          <a:lstStyle/>
          <a:p>
            <a:r>
              <a:rPr lang="en-US" sz="3200" dirty="0"/>
              <a:t>EESC 1201 Class 5</a:t>
            </a:r>
          </a:p>
          <a:p>
            <a:r>
              <a:rPr lang="en-US" sz="3200" dirty="0"/>
              <a:t>Professor Perl</a:t>
            </a:r>
          </a:p>
          <a:p>
            <a:r>
              <a:rPr lang="en-US" sz="3200" dirty="0"/>
              <a:t>3/6/23</a:t>
            </a:r>
          </a:p>
        </p:txBody>
      </p:sp>
      <p:pic>
        <p:nvPicPr>
          <p:cNvPr id="7" name="Picture Placeholder 6" descr="A photo shows a U-shaped gorge with a river at the bottom. The sides of the gorge are red rock.">
            <a:extLst>
              <a:ext uri="{FF2B5EF4-FFF2-40B4-BE49-F238E27FC236}">
                <a16:creationId xmlns:a16="http://schemas.microsoft.com/office/drawing/2014/main" id="{183B74FD-888A-4DEA-A3A6-EE83BDB77E1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3331336" y="2394567"/>
            <a:ext cx="5529327" cy="4463433"/>
          </a:xfrm>
          <a:prstGeom prst="rect">
            <a:avLst/>
          </a:prstGeom>
        </p:spPr>
      </p:pic>
    </p:spTree>
    <p:extLst>
      <p:ext uri="{BB962C8B-B14F-4D97-AF65-F5344CB8AC3E}">
        <p14:creationId xmlns:p14="http://schemas.microsoft.com/office/powerpoint/2010/main" val="3361247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A0C3C-9FAB-4616-9887-69AC67445FA8}"/>
              </a:ext>
            </a:extLst>
          </p:cNvPr>
          <p:cNvSpPr>
            <a:spLocks noGrp="1"/>
          </p:cNvSpPr>
          <p:nvPr>
            <p:ph type="title"/>
          </p:nvPr>
        </p:nvSpPr>
        <p:spPr/>
        <p:txBody>
          <a:bodyPr anchor="t"/>
          <a:lstStyle/>
          <a:p>
            <a:pPr algn="ctr"/>
            <a:r>
              <a:rPr lang="en-US" b="1" dirty="0"/>
              <a:t>IG 2: The Water Cycle</a:t>
            </a:r>
          </a:p>
        </p:txBody>
      </p:sp>
      <p:pic>
        <p:nvPicPr>
          <p:cNvPr id="8" name="Picture Placeholder 7" descr="An infographic depicts the water cycle.&#10;An illustration shows clouds, rain, sun, mountains, trees, ocean, and a soil bed. Solar energy heats water (in the ocean and on land), causing it to evaporate. Plants release water vapor to the atmosphere and water evaporates from land surfaces. The combination of both of these processes is called evapotranspiration. As water vapor rises, it cools and condenses to form clouds. Water held in clouds eventually falls back to Earth as precipitation. Runoff (water that moves from higher to lower elevations) also joins earth. Most of the water that soaks into the ground (Infiltration) eventually makes its way to the oceans. Groundwater and soil moisture also eventually end up in the ocean.">
            <a:extLst>
              <a:ext uri="{FF2B5EF4-FFF2-40B4-BE49-F238E27FC236}">
                <a16:creationId xmlns:a16="http://schemas.microsoft.com/office/drawing/2014/main" id="{2E59AC3F-72D4-4949-BD1E-BE6DF7CCA2A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569389" y="1588248"/>
            <a:ext cx="7053223" cy="4997713"/>
          </a:xfrm>
          <a:prstGeom prst="rect">
            <a:avLst/>
          </a:prstGeom>
        </p:spPr>
      </p:pic>
    </p:spTree>
    <p:extLst>
      <p:ext uri="{BB962C8B-B14F-4D97-AF65-F5344CB8AC3E}">
        <p14:creationId xmlns:p14="http://schemas.microsoft.com/office/powerpoint/2010/main" val="1200672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DE1E9-E7C2-47BE-8525-7E489412AEE7}"/>
              </a:ext>
            </a:extLst>
          </p:cNvPr>
          <p:cNvSpPr>
            <a:spLocks noGrp="1"/>
          </p:cNvSpPr>
          <p:nvPr>
            <p:ph type="title"/>
          </p:nvPr>
        </p:nvSpPr>
        <p:spPr/>
        <p:txBody>
          <a:bodyPr anchor="t">
            <a:noAutofit/>
          </a:bodyPr>
          <a:lstStyle/>
          <a:p>
            <a:pPr algn="ctr"/>
            <a:r>
              <a:rPr lang="en-US" sz="4000" b="1" dirty="0"/>
              <a:t>III. How Are Surface Water and Groundwater Supplies Accessed, and What Problems Do These Water Sources Face?</a:t>
            </a:r>
          </a:p>
        </p:txBody>
      </p:sp>
      <p:sp>
        <p:nvSpPr>
          <p:cNvPr id="3" name="Content Placeholder 2">
            <a:extLst>
              <a:ext uri="{FF2B5EF4-FFF2-40B4-BE49-F238E27FC236}">
                <a16:creationId xmlns:a16="http://schemas.microsoft.com/office/drawing/2014/main" id="{5F039D96-9698-4E3A-BA99-24669B00AD7E}"/>
              </a:ext>
            </a:extLst>
          </p:cNvPr>
          <p:cNvSpPr>
            <a:spLocks noGrp="1"/>
          </p:cNvSpPr>
          <p:nvPr>
            <p:ph idx="1"/>
          </p:nvPr>
        </p:nvSpPr>
        <p:spPr>
          <a:xfrm>
            <a:off x="838200" y="2521131"/>
            <a:ext cx="10515600" cy="3655832"/>
          </a:xfrm>
        </p:spPr>
        <p:txBody>
          <a:bodyPr/>
          <a:lstStyle/>
          <a:p>
            <a:pPr marL="0" indent="0">
              <a:buNone/>
            </a:pPr>
            <a:r>
              <a:rPr lang="en-US" b="1" dirty="0">
                <a:solidFill>
                  <a:srgbClr val="7030A0"/>
                </a:solidFill>
              </a:rPr>
              <a:t>Key Concept 3: </a:t>
            </a:r>
            <a:r>
              <a:rPr lang="en-US" dirty="0"/>
              <a:t>Surface waters provide freshwater to human communities, but if we remove water faster than it is replaced, the sources can run dry; water wars can even erupt. Groundwater supplies can shrink due to over-withdrawal and to decreased infiltration, causing wells to run dry or become contaminated with saltwater (in coastal regions).</a:t>
            </a:r>
          </a:p>
        </p:txBody>
      </p:sp>
    </p:spTree>
    <p:extLst>
      <p:ext uri="{BB962C8B-B14F-4D97-AF65-F5344CB8AC3E}">
        <p14:creationId xmlns:p14="http://schemas.microsoft.com/office/powerpoint/2010/main" val="206378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BE284-2884-4AE5-B627-DEDAF97656A3}"/>
              </a:ext>
            </a:extLst>
          </p:cNvPr>
          <p:cNvSpPr>
            <a:spLocks noGrp="1"/>
          </p:cNvSpPr>
          <p:nvPr>
            <p:ph type="title"/>
          </p:nvPr>
        </p:nvSpPr>
        <p:spPr/>
        <p:txBody>
          <a:bodyPr anchor="t"/>
          <a:lstStyle/>
          <a:p>
            <a:r>
              <a:rPr lang="en-US" b="1" dirty="0"/>
              <a:t>Groundwater (1 of 2)</a:t>
            </a:r>
          </a:p>
        </p:txBody>
      </p:sp>
      <p:sp>
        <p:nvSpPr>
          <p:cNvPr id="3" name="Content Placeholder 2">
            <a:extLst>
              <a:ext uri="{FF2B5EF4-FFF2-40B4-BE49-F238E27FC236}">
                <a16:creationId xmlns:a16="http://schemas.microsoft.com/office/drawing/2014/main" id="{67E1F3B7-8623-456D-A0E3-31467FCEDFAC}"/>
              </a:ext>
            </a:extLst>
          </p:cNvPr>
          <p:cNvSpPr>
            <a:spLocks noGrp="1"/>
          </p:cNvSpPr>
          <p:nvPr>
            <p:ph idx="1"/>
          </p:nvPr>
        </p:nvSpPr>
        <p:spPr>
          <a:xfrm>
            <a:off x="420188" y="1501393"/>
            <a:ext cx="4974772" cy="4991482"/>
          </a:xfrm>
        </p:spPr>
        <p:txBody>
          <a:bodyPr>
            <a:normAutofit/>
          </a:bodyPr>
          <a:lstStyle/>
          <a:p>
            <a:pPr marL="0" indent="0">
              <a:spcAft>
                <a:spcPts val="1800"/>
              </a:spcAft>
              <a:buNone/>
            </a:pPr>
            <a:r>
              <a:rPr lang="en-US" b="1" dirty="0">
                <a:solidFill>
                  <a:srgbClr val="0014FE"/>
                </a:solidFill>
              </a:rPr>
              <a:t>Key Terms</a:t>
            </a:r>
            <a:endParaRPr lang="en-US" b="1" dirty="0"/>
          </a:p>
          <a:p>
            <a:r>
              <a:rPr lang="en-US" b="1" dirty="0"/>
              <a:t>Aquifer</a:t>
            </a:r>
            <a:r>
              <a:rPr lang="en-US" dirty="0"/>
              <a:t>: an underground, permeable region of soil or rock that is saturated with water</a:t>
            </a:r>
          </a:p>
          <a:p>
            <a:r>
              <a:rPr lang="en-US" b="1" dirty="0"/>
              <a:t>Infiltration</a:t>
            </a:r>
            <a:r>
              <a:rPr lang="en-US" dirty="0"/>
              <a:t>: the process of water soaking into the ground</a:t>
            </a:r>
          </a:p>
          <a:p>
            <a:pPr lvl="1"/>
            <a:r>
              <a:rPr lang="en-US" sz="2600" dirty="0"/>
              <a:t>As water travels through the soils and rocks, it is filtered.</a:t>
            </a:r>
          </a:p>
        </p:txBody>
      </p:sp>
      <p:sp>
        <p:nvSpPr>
          <p:cNvPr id="7" name="Content Placeholder 6">
            <a:extLst>
              <a:ext uri="{FF2B5EF4-FFF2-40B4-BE49-F238E27FC236}">
                <a16:creationId xmlns:a16="http://schemas.microsoft.com/office/drawing/2014/main" id="{5AACA208-9FB8-41C4-89DA-145CB548BBF8}"/>
              </a:ext>
            </a:extLst>
          </p:cNvPr>
          <p:cNvSpPr>
            <a:spLocks noGrp="1"/>
          </p:cNvSpPr>
          <p:nvPr>
            <p:ph idx="14"/>
          </p:nvPr>
        </p:nvSpPr>
        <p:spPr>
          <a:xfrm>
            <a:off x="6731727" y="5982523"/>
            <a:ext cx="5394958" cy="837822"/>
          </a:xfrm>
        </p:spPr>
        <p:txBody>
          <a:bodyPr>
            <a:normAutofit/>
          </a:bodyPr>
          <a:lstStyle/>
          <a:p>
            <a:pPr marL="0" indent="0">
              <a:buNone/>
            </a:pPr>
            <a:r>
              <a:rPr lang="en-US" sz="2400" dirty="0"/>
              <a:t>A core of limestone illustrates the porous nature of the rock</a:t>
            </a:r>
          </a:p>
        </p:txBody>
      </p:sp>
      <p:pic>
        <p:nvPicPr>
          <p:cNvPr id="8" name="Picture Placeholder 7" descr="A photo shows a light gray cylindrical rock with holes of different sizes in it.">
            <a:extLst>
              <a:ext uri="{FF2B5EF4-FFF2-40B4-BE49-F238E27FC236}">
                <a16:creationId xmlns:a16="http://schemas.microsoft.com/office/drawing/2014/main" id="{200472FD-5A38-4F4D-AB02-A6843671BBF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7607690" y="525042"/>
            <a:ext cx="3768436" cy="5400754"/>
          </a:xfrm>
          <a:prstGeom prst="rect">
            <a:avLst/>
          </a:prstGeom>
        </p:spPr>
      </p:pic>
    </p:spTree>
    <p:extLst>
      <p:ext uri="{BB962C8B-B14F-4D97-AF65-F5344CB8AC3E}">
        <p14:creationId xmlns:p14="http://schemas.microsoft.com/office/powerpoint/2010/main" val="105912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BE284-2884-4AE5-B627-DEDAF97656A3}"/>
              </a:ext>
            </a:extLst>
          </p:cNvPr>
          <p:cNvSpPr>
            <a:spLocks noGrp="1"/>
          </p:cNvSpPr>
          <p:nvPr>
            <p:ph type="title"/>
          </p:nvPr>
        </p:nvSpPr>
        <p:spPr/>
        <p:txBody>
          <a:bodyPr anchor="t"/>
          <a:lstStyle/>
          <a:p>
            <a:r>
              <a:rPr lang="en-US" b="1" dirty="0"/>
              <a:t>Groundwater (2 of 2)</a:t>
            </a:r>
          </a:p>
        </p:txBody>
      </p:sp>
      <p:sp>
        <p:nvSpPr>
          <p:cNvPr id="3" name="Content Placeholder 2">
            <a:extLst>
              <a:ext uri="{FF2B5EF4-FFF2-40B4-BE49-F238E27FC236}">
                <a16:creationId xmlns:a16="http://schemas.microsoft.com/office/drawing/2014/main" id="{67E1F3B7-8623-456D-A0E3-31467FCEDFAC}"/>
              </a:ext>
            </a:extLst>
          </p:cNvPr>
          <p:cNvSpPr>
            <a:spLocks noGrp="1"/>
          </p:cNvSpPr>
          <p:nvPr>
            <p:ph idx="1"/>
          </p:nvPr>
        </p:nvSpPr>
        <p:spPr/>
        <p:txBody>
          <a:bodyPr>
            <a:normAutofit/>
          </a:bodyPr>
          <a:lstStyle/>
          <a:p>
            <a:pPr marL="0" indent="0">
              <a:spcAft>
                <a:spcPts val="1800"/>
              </a:spcAft>
              <a:buNone/>
            </a:pPr>
            <a:r>
              <a:rPr lang="en-US" b="1" dirty="0">
                <a:solidFill>
                  <a:srgbClr val="0014FE"/>
                </a:solidFill>
              </a:rPr>
              <a:t>Key Terms</a:t>
            </a:r>
          </a:p>
          <a:p>
            <a:r>
              <a:rPr lang="en-US" b="1" dirty="0"/>
              <a:t>Water table:</a:t>
            </a:r>
            <a:r>
              <a:rPr lang="en-US" dirty="0"/>
              <a:t> the uppermost water level of the saturated zone of an aquifer</a:t>
            </a:r>
          </a:p>
          <a:p>
            <a:r>
              <a:rPr lang="en-US" b="1" dirty="0"/>
              <a:t>Saltwater intrusion: </a:t>
            </a:r>
            <a:r>
              <a:rPr lang="en-US" dirty="0"/>
              <a:t>the inflow of ocean (salt) water into a freshwater aquifer that happens when an aquifer has lost some of its freshwater stores</a:t>
            </a:r>
          </a:p>
          <a:p>
            <a:r>
              <a:rPr lang="en-US" b="1" dirty="0"/>
              <a:t>Water wars:</a:t>
            </a:r>
            <a:r>
              <a:rPr lang="en-US" dirty="0"/>
              <a:t> political conflicts over the allocation of water sources</a:t>
            </a:r>
            <a:endParaRPr lang="en-US" b="1" dirty="0"/>
          </a:p>
        </p:txBody>
      </p:sp>
    </p:spTree>
    <p:extLst>
      <p:ext uri="{BB962C8B-B14F-4D97-AF65-F5344CB8AC3E}">
        <p14:creationId xmlns:p14="http://schemas.microsoft.com/office/powerpoint/2010/main" val="82944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92E8-EF4B-466E-B1D0-B2B74F1F8696}"/>
              </a:ext>
            </a:extLst>
          </p:cNvPr>
          <p:cNvSpPr>
            <a:spLocks noGrp="1"/>
          </p:cNvSpPr>
          <p:nvPr>
            <p:ph type="title"/>
          </p:nvPr>
        </p:nvSpPr>
        <p:spPr/>
        <p:txBody>
          <a:bodyPr/>
          <a:lstStyle/>
          <a:p>
            <a:pPr algn="ctr"/>
            <a:r>
              <a:rPr lang="en-US" b="1" dirty="0"/>
              <a:t>IG 3: Groundwater Is Found in Aquifers of Porous Rock or Permeable Soil</a:t>
            </a:r>
          </a:p>
        </p:txBody>
      </p:sp>
      <p:pic>
        <p:nvPicPr>
          <p:cNvPr id="8" name="Picture Placeholder 7" descr="An infographic describes the location of groundwater.&#10;An illustration shows a cross-sectional view of the water table complete with well, ocean, and river. A house has a well and another house has a deep well. Wells can “run dry” if too much water is removed; this often happens if a deeper well produces a cone of depression, an area where the water table is much lower than surrounding areas. The deep well creates a cone of depression underground. Excessive withdrawal of water can lower the water table. Groundwater contamination from the surface is passed on to the water table. A portion of the cross-sectional view of the water table is highlighted to reveal that precipitation from the clouds leads to the infiltration of water into the unsaturated zone, below which the saturated zone shows the water table (top of groundwater). Below the river, the water table shows porous rock or permeable soil which has the unconfined aquifer above and freshwater below. In the water table below the permeable rock, is the impermeable rock bed, which also has a porous rock or permeable soil layer with a confined aquifer (separated from unconfined aquifer by impermeable rock). A house near the ocean has a well that is subject to saltwater intrusion. Normally, “full” freshwater aquifers will not take in seawater, but if the aquifer becomes depleted by over withdrawing water, saltwater can push in and contaminate the aquifer.">
            <a:extLst>
              <a:ext uri="{FF2B5EF4-FFF2-40B4-BE49-F238E27FC236}">
                <a16:creationId xmlns:a16="http://schemas.microsoft.com/office/drawing/2014/main" id="{029A1B02-6E29-448B-B8BD-4A99A2D1F31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569389" y="1898789"/>
            <a:ext cx="7053223" cy="4720622"/>
          </a:xfrm>
          <a:prstGeom prst="rect">
            <a:avLst/>
          </a:prstGeom>
        </p:spPr>
      </p:pic>
    </p:spTree>
    <p:extLst>
      <p:ext uri="{BB962C8B-B14F-4D97-AF65-F5344CB8AC3E}">
        <p14:creationId xmlns:p14="http://schemas.microsoft.com/office/powerpoint/2010/main" val="2020492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AD879-7C7E-4A67-9389-B9B3E6BF4850}"/>
              </a:ext>
            </a:extLst>
          </p:cNvPr>
          <p:cNvSpPr>
            <a:spLocks noGrp="1"/>
          </p:cNvSpPr>
          <p:nvPr>
            <p:ph type="title"/>
          </p:nvPr>
        </p:nvSpPr>
        <p:spPr/>
        <p:txBody>
          <a:bodyPr anchor="t"/>
          <a:lstStyle/>
          <a:p>
            <a:r>
              <a:rPr lang="en-US" b="1" dirty="0"/>
              <a:t>An Aquifer Collapses</a:t>
            </a:r>
          </a:p>
        </p:txBody>
      </p:sp>
      <p:sp>
        <p:nvSpPr>
          <p:cNvPr id="4" name="Content Placeholder 3">
            <a:extLst>
              <a:ext uri="{FF2B5EF4-FFF2-40B4-BE49-F238E27FC236}">
                <a16:creationId xmlns:a16="http://schemas.microsoft.com/office/drawing/2014/main" id="{8FA8BE95-019B-1943-8A21-B352189EBAF0}"/>
              </a:ext>
            </a:extLst>
          </p:cNvPr>
          <p:cNvSpPr>
            <a:spLocks noGrp="1"/>
          </p:cNvSpPr>
          <p:nvPr>
            <p:ph idx="1"/>
          </p:nvPr>
        </p:nvSpPr>
        <p:spPr>
          <a:xfrm>
            <a:off x="341811" y="1355363"/>
            <a:ext cx="4883332" cy="4875620"/>
          </a:xfrm>
        </p:spPr>
        <p:txBody>
          <a:bodyPr>
            <a:normAutofit/>
          </a:bodyPr>
          <a:lstStyle/>
          <a:p>
            <a:r>
              <a:rPr lang="en-US" dirty="0"/>
              <a:t>Large volumes of water are pumped from aquifers for agriculture, industry, and personal use.</a:t>
            </a:r>
          </a:p>
          <a:p>
            <a:r>
              <a:rPr lang="en-US" dirty="0"/>
              <a:t>Infiltration</a:t>
            </a:r>
            <a:r>
              <a:rPr lang="en-US" b="1" dirty="0"/>
              <a:t> </a:t>
            </a:r>
            <a:r>
              <a:rPr lang="en-US" dirty="0"/>
              <a:t>is blocked by hard surfaces, such as roads and buildings.</a:t>
            </a:r>
          </a:p>
          <a:p>
            <a:r>
              <a:rPr lang="en-US" dirty="0"/>
              <a:t>Overall, water in the aquifer is reduced, reducing structural integrity.</a:t>
            </a:r>
          </a:p>
        </p:txBody>
      </p:sp>
      <p:pic>
        <p:nvPicPr>
          <p:cNvPr id="8" name="Picture Placeholder 7" descr="A photo shows three cars in a sinkhole and the surrounding area cordoned off.">
            <a:extLst>
              <a:ext uri="{FF2B5EF4-FFF2-40B4-BE49-F238E27FC236}">
                <a16:creationId xmlns:a16="http://schemas.microsoft.com/office/drawing/2014/main" id="{D37A8227-664A-4672-848B-A3D092FBC82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5086564" y="1451142"/>
            <a:ext cx="7053223" cy="4579557"/>
          </a:xfrm>
          <a:prstGeom prst="rect">
            <a:avLst/>
          </a:prstGeom>
        </p:spPr>
      </p:pic>
    </p:spTree>
    <p:extLst>
      <p:ext uri="{BB962C8B-B14F-4D97-AF65-F5344CB8AC3E}">
        <p14:creationId xmlns:p14="http://schemas.microsoft.com/office/powerpoint/2010/main" val="148056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F9E48-0007-4BA6-9571-02DBDA1B1856}"/>
              </a:ext>
            </a:extLst>
          </p:cNvPr>
          <p:cNvSpPr>
            <a:spLocks noGrp="1"/>
          </p:cNvSpPr>
          <p:nvPr>
            <p:ph type="title"/>
          </p:nvPr>
        </p:nvSpPr>
        <p:spPr>
          <a:xfrm>
            <a:off x="838200" y="225941"/>
            <a:ext cx="10515600" cy="1603931"/>
          </a:xfrm>
        </p:spPr>
        <p:txBody>
          <a:bodyPr>
            <a:noAutofit/>
          </a:bodyPr>
          <a:lstStyle/>
          <a:p>
            <a:pPr algn="ctr"/>
            <a:r>
              <a:rPr lang="en-US" sz="4000" b="1" dirty="0"/>
              <a:t>IV. How Does Water Use Differ Between Sectors and Income Levels, and What Problems Does Water Scarcity Cause?</a:t>
            </a:r>
          </a:p>
        </p:txBody>
      </p:sp>
      <p:sp>
        <p:nvSpPr>
          <p:cNvPr id="3" name="Content Placeholder 2">
            <a:extLst>
              <a:ext uri="{FF2B5EF4-FFF2-40B4-BE49-F238E27FC236}">
                <a16:creationId xmlns:a16="http://schemas.microsoft.com/office/drawing/2014/main" id="{DD56B488-1BE9-4B88-BC5F-41AF553DE5AD}"/>
              </a:ext>
            </a:extLst>
          </p:cNvPr>
          <p:cNvSpPr>
            <a:spLocks noGrp="1"/>
          </p:cNvSpPr>
          <p:nvPr>
            <p:ph idx="1"/>
          </p:nvPr>
        </p:nvSpPr>
        <p:spPr>
          <a:xfrm>
            <a:off x="838200" y="2939143"/>
            <a:ext cx="10515600" cy="3237820"/>
          </a:xfrm>
        </p:spPr>
        <p:txBody>
          <a:bodyPr/>
          <a:lstStyle/>
          <a:p>
            <a:pPr marL="0" indent="0">
              <a:buNone/>
            </a:pPr>
            <a:r>
              <a:rPr lang="en-US" b="1" dirty="0">
                <a:solidFill>
                  <a:srgbClr val="7030A0"/>
                </a:solidFill>
              </a:rPr>
              <a:t>Key Concept 4</a:t>
            </a:r>
            <a:r>
              <a:rPr lang="en-US" dirty="0"/>
              <a:t>: Agriculture is the biggest user of water, followed by industrial and then domestic use. Not surprisingly, domestic use goes up as income goes up. Water shortages can be physical (lack of water) or economic (the inability to pay for water).</a:t>
            </a:r>
          </a:p>
        </p:txBody>
      </p:sp>
    </p:spTree>
    <p:extLst>
      <p:ext uri="{BB962C8B-B14F-4D97-AF65-F5344CB8AC3E}">
        <p14:creationId xmlns:p14="http://schemas.microsoft.com/office/powerpoint/2010/main" val="414876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52CC8-DAE1-4211-B120-B2CCAD9E9BFA}"/>
              </a:ext>
            </a:extLst>
          </p:cNvPr>
          <p:cNvSpPr>
            <a:spLocks noGrp="1"/>
          </p:cNvSpPr>
          <p:nvPr>
            <p:ph type="title"/>
          </p:nvPr>
        </p:nvSpPr>
        <p:spPr/>
        <p:txBody>
          <a:bodyPr anchor="t"/>
          <a:lstStyle/>
          <a:p>
            <a:r>
              <a:rPr lang="en-US" b="1" dirty="0"/>
              <a:t>IG 4: Global Water Use by Sector</a:t>
            </a:r>
          </a:p>
        </p:txBody>
      </p:sp>
      <p:sp>
        <p:nvSpPr>
          <p:cNvPr id="3" name="Content Placeholder 2">
            <a:extLst>
              <a:ext uri="{FF2B5EF4-FFF2-40B4-BE49-F238E27FC236}">
                <a16:creationId xmlns:a16="http://schemas.microsoft.com/office/drawing/2014/main" id="{A4CAE8FA-7CB1-485F-ADA6-22B3306D7536}"/>
              </a:ext>
            </a:extLst>
          </p:cNvPr>
          <p:cNvSpPr>
            <a:spLocks noGrp="1"/>
          </p:cNvSpPr>
          <p:nvPr>
            <p:ph idx="1"/>
          </p:nvPr>
        </p:nvSpPr>
        <p:spPr>
          <a:xfrm>
            <a:off x="394063" y="1814966"/>
            <a:ext cx="5418909" cy="4351338"/>
          </a:xfrm>
        </p:spPr>
        <p:txBody>
          <a:bodyPr>
            <a:noAutofit/>
          </a:bodyPr>
          <a:lstStyle/>
          <a:p>
            <a:r>
              <a:rPr lang="en-US" dirty="0"/>
              <a:t>Crop irrigation in the United States consumes 80% of our water.</a:t>
            </a:r>
          </a:p>
          <a:p>
            <a:r>
              <a:rPr lang="en-US" dirty="0"/>
              <a:t>Surface and groundwater contribute about equally to irrigation.</a:t>
            </a:r>
          </a:p>
          <a:p>
            <a:pPr lvl="1"/>
            <a:r>
              <a:rPr lang="en-US" sz="2600" dirty="0"/>
              <a:t>The Ogallala aquifer is the largest groundwater system in North America, supplying 30% of all U.S. irrigation water.</a:t>
            </a:r>
          </a:p>
        </p:txBody>
      </p:sp>
      <p:pic>
        <p:nvPicPr>
          <p:cNvPr id="7" name="Picture Placeholder 6" descr="A pie chart shows the global water use by sector. Agriculture, industry, and domestic makeup to 69, 19, and 12 percent, respectively. ">
            <a:extLst>
              <a:ext uri="{FF2B5EF4-FFF2-40B4-BE49-F238E27FC236}">
                <a16:creationId xmlns:a16="http://schemas.microsoft.com/office/drawing/2014/main" id="{BAC49BA0-7607-4028-9E3F-B3D941E5200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6268766" y="1715513"/>
            <a:ext cx="5463958" cy="4909776"/>
          </a:xfrm>
          <a:prstGeom prst="rect">
            <a:avLst/>
          </a:prstGeom>
        </p:spPr>
      </p:pic>
    </p:spTree>
    <p:extLst>
      <p:ext uri="{BB962C8B-B14F-4D97-AF65-F5344CB8AC3E}">
        <p14:creationId xmlns:p14="http://schemas.microsoft.com/office/powerpoint/2010/main" val="370428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text, writing implement, stationary, pencil&#10;&#10;Description automatically generated">
            <a:extLst>
              <a:ext uri="{FF2B5EF4-FFF2-40B4-BE49-F238E27FC236}">
                <a16:creationId xmlns:a16="http://schemas.microsoft.com/office/drawing/2014/main" id="{ECCA4BD6-B6CF-2BF9-ACAC-121998996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4978" y="546496"/>
            <a:ext cx="9798190" cy="5765008"/>
          </a:xfrm>
          <a:prstGeom prst="rect">
            <a:avLst/>
          </a:prstGeom>
        </p:spPr>
      </p:pic>
      <p:sp>
        <p:nvSpPr>
          <p:cNvPr id="21" name="TextBox 20">
            <a:extLst>
              <a:ext uri="{FF2B5EF4-FFF2-40B4-BE49-F238E27FC236}">
                <a16:creationId xmlns:a16="http://schemas.microsoft.com/office/drawing/2014/main" id="{6359947D-18CC-D233-63D5-E240E86F353F}"/>
              </a:ext>
            </a:extLst>
          </p:cNvPr>
          <p:cNvSpPr txBox="1"/>
          <p:nvPr/>
        </p:nvSpPr>
        <p:spPr>
          <a:xfrm>
            <a:off x="526473" y="2854037"/>
            <a:ext cx="2208505" cy="3139321"/>
          </a:xfrm>
          <a:prstGeom prst="rect">
            <a:avLst/>
          </a:prstGeom>
          <a:noFill/>
        </p:spPr>
        <p:txBody>
          <a:bodyPr wrap="square" rtlCol="0">
            <a:spAutoFit/>
          </a:bodyPr>
          <a:lstStyle/>
          <a:p>
            <a:r>
              <a:rPr lang="en-US" dirty="0"/>
              <a:t>Thermoelectric power (fossil fuels) are estimated to use 40% of water </a:t>
            </a:r>
            <a:r>
              <a:rPr lang="en-US" dirty="0" err="1"/>
              <a:t>withdrawls</a:t>
            </a:r>
            <a:endParaRPr lang="en-US" dirty="0"/>
          </a:p>
          <a:p>
            <a:endParaRPr lang="en-US" dirty="0"/>
          </a:p>
          <a:p>
            <a:r>
              <a:rPr lang="en-US" dirty="0">
                <a:hlinkClick r:id="rId3"/>
              </a:rPr>
              <a:t>https://www.watercalculator.org/footprint/the-water-footprint-of-energy/</a:t>
            </a:r>
            <a:endParaRPr lang="en-US" dirty="0"/>
          </a:p>
          <a:p>
            <a:endParaRPr lang="en-US" dirty="0"/>
          </a:p>
        </p:txBody>
      </p:sp>
    </p:spTree>
    <p:extLst>
      <p:ext uri="{BB962C8B-B14F-4D97-AF65-F5344CB8AC3E}">
        <p14:creationId xmlns:p14="http://schemas.microsoft.com/office/powerpoint/2010/main" val="3571593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C7408-83E2-47F3-A687-FD03C3269CE2}"/>
              </a:ext>
            </a:extLst>
          </p:cNvPr>
          <p:cNvSpPr>
            <a:spLocks noGrp="1"/>
          </p:cNvSpPr>
          <p:nvPr>
            <p:ph type="title"/>
          </p:nvPr>
        </p:nvSpPr>
        <p:spPr/>
        <p:txBody>
          <a:bodyPr anchor="t"/>
          <a:lstStyle/>
          <a:p>
            <a:pPr algn="ctr"/>
            <a:r>
              <a:rPr lang="en-US" b="1" dirty="0"/>
              <a:t>IG 4: Global Water Use: Domestic Water Use</a:t>
            </a:r>
          </a:p>
        </p:txBody>
      </p:sp>
      <p:sp>
        <p:nvSpPr>
          <p:cNvPr id="3" name="Content Placeholder 2">
            <a:extLst>
              <a:ext uri="{FF2B5EF4-FFF2-40B4-BE49-F238E27FC236}">
                <a16:creationId xmlns:a16="http://schemas.microsoft.com/office/drawing/2014/main" id="{989B8465-AF90-40FA-8A18-654A9EBA859A}"/>
              </a:ext>
            </a:extLst>
          </p:cNvPr>
          <p:cNvSpPr>
            <a:spLocks noGrp="1"/>
          </p:cNvSpPr>
          <p:nvPr>
            <p:ph idx="1"/>
          </p:nvPr>
        </p:nvSpPr>
        <p:spPr>
          <a:xfrm>
            <a:off x="407126" y="1433739"/>
            <a:ext cx="4870268" cy="4351338"/>
          </a:xfrm>
        </p:spPr>
        <p:txBody>
          <a:bodyPr>
            <a:normAutofit/>
          </a:bodyPr>
          <a:lstStyle/>
          <a:p>
            <a:pPr marL="0" indent="0">
              <a:spcAft>
                <a:spcPts val="1800"/>
              </a:spcAft>
              <a:buNone/>
            </a:pPr>
            <a:r>
              <a:rPr lang="en-US" b="1" dirty="0">
                <a:solidFill>
                  <a:srgbClr val="0014FE"/>
                </a:solidFill>
              </a:rPr>
              <a:t>Key Terms</a:t>
            </a:r>
            <a:endParaRPr lang="en-US" b="1" dirty="0"/>
          </a:p>
          <a:p>
            <a:r>
              <a:rPr lang="en-US" b="1" dirty="0"/>
              <a:t>Domestic water </a:t>
            </a:r>
            <a:r>
              <a:rPr lang="en-US" dirty="0"/>
              <a:t>includes indoor and outdoor use of water by households and small businesses.</a:t>
            </a:r>
          </a:p>
          <a:p>
            <a:pPr lvl="1"/>
            <a:r>
              <a:rPr lang="en-US" sz="2600" dirty="0"/>
              <a:t>Uses the least amount of water</a:t>
            </a:r>
          </a:p>
          <a:p>
            <a:pPr lvl="1"/>
            <a:r>
              <a:rPr lang="en-US" sz="2600" dirty="0"/>
              <a:t>Water use up as income levels increase</a:t>
            </a:r>
          </a:p>
        </p:txBody>
      </p:sp>
      <p:pic>
        <p:nvPicPr>
          <p:cNvPr id="7" name="Picture Placeholder 6" descr="A horizontal graph shows domestic water use for per capita use in gallons per day. &#10;The horizontal axis plots per capita use per gallon per day and ranges from 0 to 120 in increments of 20. The vertical axis plots countries. The approximate data values in the graph are as follows: Uganda, 5; Honduras, 10; Denmark, 20; China, 35; World, 40; Japan, 60; United States, 80; Canada, 100.">
            <a:extLst>
              <a:ext uri="{FF2B5EF4-FFF2-40B4-BE49-F238E27FC236}">
                <a16:creationId xmlns:a16="http://schemas.microsoft.com/office/drawing/2014/main" id="{CD7FB6D8-9ED5-479F-9EB5-C017BFE5256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4940401" y="1582871"/>
            <a:ext cx="7053223" cy="4856648"/>
          </a:xfrm>
          <a:prstGeom prst="rect">
            <a:avLst/>
          </a:prstGeom>
        </p:spPr>
      </p:pic>
    </p:spTree>
    <p:extLst>
      <p:ext uri="{BB962C8B-B14F-4D97-AF65-F5344CB8AC3E}">
        <p14:creationId xmlns:p14="http://schemas.microsoft.com/office/powerpoint/2010/main" val="167869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C2D98-EDC8-4F71-89A6-2E727F759D26}"/>
              </a:ext>
            </a:extLst>
          </p:cNvPr>
          <p:cNvSpPr>
            <a:spLocks noGrp="1"/>
          </p:cNvSpPr>
          <p:nvPr>
            <p:ph type="title"/>
          </p:nvPr>
        </p:nvSpPr>
        <p:spPr>
          <a:xfrm>
            <a:off x="536985" y="365125"/>
            <a:ext cx="10816815" cy="1325563"/>
          </a:xfrm>
        </p:spPr>
        <p:txBody>
          <a:bodyPr anchor="t"/>
          <a:lstStyle/>
          <a:p>
            <a:r>
              <a:rPr lang="en-US" b="1" dirty="0"/>
              <a:t>Core Message</a:t>
            </a:r>
          </a:p>
        </p:txBody>
      </p:sp>
      <p:sp>
        <p:nvSpPr>
          <p:cNvPr id="7" name="Content Placeholder 6">
            <a:extLst>
              <a:ext uri="{FF2B5EF4-FFF2-40B4-BE49-F238E27FC236}">
                <a16:creationId xmlns:a16="http://schemas.microsoft.com/office/drawing/2014/main" id="{F83D3657-52E6-3446-BCD9-54E66E18FC05}"/>
              </a:ext>
            </a:extLst>
          </p:cNvPr>
          <p:cNvSpPr>
            <a:spLocks noGrp="1"/>
          </p:cNvSpPr>
          <p:nvPr>
            <p:ph idx="1"/>
          </p:nvPr>
        </p:nvSpPr>
        <p:spPr>
          <a:xfrm>
            <a:off x="536985" y="1549920"/>
            <a:ext cx="3669254" cy="4351338"/>
          </a:xfrm>
        </p:spPr>
        <p:txBody>
          <a:bodyPr/>
          <a:lstStyle/>
          <a:p>
            <a:r>
              <a:rPr lang="en-US" dirty="0"/>
              <a:t>Freshwater: a limited, essential resource</a:t>
            </a:r>
          </a:p>
          <a:p>
            <a:r>
              <a:rPr lang="en-US" dirty="0"/>
              <a:t>Water is unevenly distributed on the planet.</a:t>
            </a:r>
          </a:p>
          <a:p>
            <a:r>
              <a:rPr lang="en-US" dirty="0"/>
              <a:t>Consumption is unequal.</a:t>
            </a:r>
          </a:p>
          <a:p>
            <a:r>
              <a:rPr lang="en-US" dirty="0"/>
              <a:t>Wise water use is key to sustainability.</a:t>
            </a:r>
          </a:p>
        </p:txBody>
      </p:sp>
      <p:pic>
        <p:nvPicPr>
          <p:cNvPr id="6" name="Picture Placeholder 5" descr="A photo shows a water drop hitting the surface of a pool of water.">
            <a:extLst>
              <a:ext uri="{FF2B5EF4-FFF2-40B4-BE49-F238E27FC236}">
                <a16:creationId xmlns:a16="http://schemas.microsoft.com/office/drawing/2014/main" id="{D3BA9184-C5FF-44D0-A128-00D8CDD00D3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957902" y="755175"/>
            <a:ext cx="5563985" cy="5940829"/>
          </a:xfrm>
          <a:prstGeom prst="rect">
            <a:avLst/>
          </a:prstGeom>
        </p:spPr>
      </p:pic>
    </p:spTree>
    <p:extLst>
      <p:ext uri="{BB962C8B-B14F-4D97-AF65-F5344CB8AC3E}">
        <p14:creationId xmlns:p14="http://schemas.microsoft.com/office/powerpoint/2010/main" val="371635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E73F8-8DC1-4552-B54F-AA40285C3A65}"/>
              </a:ext>
            </a:extLst>
          </p:cNvPr>
          <p:cNvSpPr>
            <a:spLocks noGrp="1"/>
          </p:cNvSpPr>
          <p:nvPr>
            <p:ph type="title"/>
          </p:nvPr>
        </p:nvSpPr>
        <p:spPr/>
        <p:txBody>
          <a:bodyPr anchor="t"/>
          <a:lstStyle/>
          <a:p>
            <a:r>
              <a:rPr lang="en-US" b="1" dirty="0"/>
              <a:t>Water Scarcity</a:t>
            </a:r>
          </a:p>
        </p:txBody>
      </p:sp>
      <p:sp>
        <p:nvSpPr>
          <p:cNvPr id="5" name="Content Placeholder 4">
            <a:extLst>
              <a:ext uri="{FF2B5EF4-FFF2-40B4-BE49-F238E27FC236}">
                <a16:creationId xmlns:a16="http://schemas.microsoft.com/office/drawing/2014/main" id="{94F84F8D-D6DB-F249-94E2-4F632DDBAB60}"/>
              </a:ext>
            </a:extLst>
          </p:cNvPr>
          <p:cNvSpPr>
            <a:spLocks noGrp="1"/>
          </p:cNvSpPr>
          <p:nvPr>
            <p:ph idx="1"/>
          </p:nvPr>
        </p:nvSpPr>
        <p:spPr>
          <a:xfrm>
            <a:off x="563880" y="1604826"/>
            <a:ext cx="3929743" cy="4795973"/>
          </a:xfrm>
        </p:spPr>
        <p:txBody>
          <a:bodyPr>
            <a:normAutofit/>
          </a:bodyPr>
          <a:lstStyle/>
          <a:p>
            <a:pPr marL="0" indent="0">
              <a:buNone/>
            </a:pPr>
            <a:r>
              <a:rPr lang="en-US" b="1" dirty="0">
                <a:solidFill>
                  <a:srgbClr val="0014FE"/>
                </a:solidFill>
              </a:rPr>
              <a:t>Key Terms</a:t>
            </a:r>
          </a:p>
          <a:p>
            <a:r>
              <a:rPr lang="en-US" b="1" dirty="0"/>
              <a:t>Water Scarcity: </a:t>
            </a:r>
            <a:r>
              <a:rPr lang="en-US" dirty="0"/>
              <a:t>not having access to enough clean water</a:t>
            </a:r>
          </a:p>
          <a:p>
            <a:pPr lvl="1"/>
            <a:r>
              <a:rPr lang="en-US" sz="2600" dirty="0"/>
              <a:t>Water often contaminated with fecal materials.</a:t>
            </a:r>
          </a:p>
          <a:p>
            <a:pPr lvl="1"/>
            <a:r>
              <a:rPr lang="en-US" sz="2600" dirty="0"/>
              <a:t>4.5 billion people lack access to sanitation facilities.</a:t>
            </a:r>
          </a:p>
        </p:txBody>
      </p:sp>
      <p:pic>
        <p:nvPicPr>
          <p:cNvPr id="7" name="Picture Placeholder 6" descr="A photo shows a boy drinking water from an outdoor pipe.">
            <a:extLst>
              <a:ext uri="{FF2B5EF4-FFF2-40B4-BE49-F238E27FC236}">
                <a16:creationId xmlns:a16="http://schemas.microsoft.com/office/drawing/2014/main" id="{76839201-F01E-497D-9A07-45E01C22A88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4642921" y="1434052"/>
            <a:ext cx="7339612" cy="4886085"/>
          </a:xfrm>
          <a:prstGeom prst="rect">
            <a:avLst/>
          </a:prstGeom>
        </p:spPr>
      </p:pic>
    </p:spTree>
    <p:extLst>
      <p:ext uri="{BB962C8B-B14F-4D97-AF65-F5344CB8AC3E}">
        <p14:creationId xmlns:p14="http://schemas.microsoft.com/office/powerpoint/2010/main" val="398055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E73F8-8DC1-4552-B54F-AA40285C3A65}"/>
              </a:ext>
            </a:extLst>
          </p:cNvPr>
          <p:cNvSpPr>
            <a:spLocks noGrp="1"/>
          </p:cNvSpPr>
          <p:nvPr>
            <p:ph type="title"/>
          </p:nvPr>
        </p:nvSpPr>
        <p:spPr/>
        <p:txBody>
          <a:bodyPr/>
          <a:lstStyle/>
          <a:p>
            <a:pPr algn="ctr"/>
            <a:r>
              <a:rPr lang="en-US" b="1" dirty="0"/>
              <a:t>IG 4: Global Water Use and the UN’s Sustainable Development Goals</a:t>
            </a:r>
          </a:p>
        </p:txBody>
      </p:sp>
      <p:pic>
        <p:nvPicPr>
          <p:cNvPr id="9" name="Picture Placeholder 8" descr="An illustration shows the sixth goal of the U N sustainable development 6 goals.&#10;The illustration is titled, Goal 6 of the U N’s Sustainable Development Goals: Ensure access to water and sanitation for all. A logo shows a container of water with an arrow pointing down from its bottom. Text above the logo reads “Clean water and sanitation.” A text beside the logo reads as follows.&#10;Targets to be reached by 2030 include: Access to safe and affordable drinking water for all; Access to adequate sanitation for all and end open defecation; Reduce pollution, halve the proportion of untreated wastewater; Ensure sustainable withdrawals of freshwater; Protect and restore water-related ecosystems; and Support local communities in improving water and sanitation management.">
            <a:extLst>
              <a:ext uri="{FF2B5EF4-FFF2-40B4-BE49-F238E27FC236}">
                <a16:creationId xmlns:a16="http://schemas.microsoft.com/office/drawing/2014/main" id="{7BD6C27D-EF1D-40C0-88C5-6C51479C761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416357" y="1980121"/>
            <a:ext cx="11359286" cy="3237396"/>
          </a:xfrm>
          <a:prstGeom prst="rect">
            <a:avLst/>
          </a:prstGeom>
        </p:spPr>
      </p:pic>
    </p:spTree>
    <p:extLst>
      <p:ext uri="{BB962C8B-B14F-4D97-AF65-F5344CB8AC3E}">
        <p14:creationId xmlns:p14="http://schemas.microsoft.com/office/powerpoint/2010/main" val="280749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157BD-FE13-4E15-9029-C459BFF30606}"/>
              </a:ext>
            </a:extLst>
          </p:cNvPr>
          <p:cNvSpPr>
            <a:spLocks noGrp="1"/>
          </p:cNvSpPr>
          <p:nvPr>
            <p:ph type="title"/>
          </p:nvPr>
        </p:nvSpPr>
        <p:spPr>
          <a:xfrm>
            <a:off x="838200" y="365125"/>
            <a:ext cx="10515600" cy="1751058"/>
          </a:xfrm>
        </p:spPr>
        <p:txBody>
          <a:bodyPr anchor="t">
            <a:normAutofit fontScale="90000"/>
          </a:bodyPr>
          <a:lstStyle/>
          <a:p>
            <a:pPr algn="ctr"/>
            <a:r>
              <a:rPr lang="en-US" b="1" dirty="0"/>
              <a:t>V. How Is Domestic Water Regulated in the United States, and What Problems Does Our Water Supply Face?</a:t>
            </a:r>
          </a:p>
        </p:txBody>
      </p:sp>
      <p:sp>
        <p:nvSpPr>
          <p:cNvPr id="3" name="Content Placeholder 2">
            <a:extLst>
              <a:ext uri="{FF2B5EF4-FFF2-40B4-BE49-F238E27FC236}">
                <a16:creationId xmlns:a16="http://schemas.microsoft.com/office/drawing/2014/main" id="{02355CF5-9249-40C5-81A5-2ABDEC701FE2}"/>
              </a:ext>
            </a:extLst>
          </p:cNvPr>
          <p:cNvSpPr>
            <a:spLocks noGrp="1"/>
          </p:cNvSpPr>
          <p:nvPr>
            <p:ph idx="1"/>
          </p:nvPr>
        </p:nvSpPr>
        <p:spPr>
          <a:xfrm>
            <a:off x="838200" y="3428999"/>
            <a:ext cx="10515600" cy="2747963"/>
          </a:xfrm>
        </p:spPr>
        <p:txBody>
          <a:bodyPr/>
          <a:lstStyle/>
          <a:p>
            <a:pPr marL="0" indent="0">
              <a:buNone/>
            </a:pPr>
            <a:r>
              <a:rPr lang="en-US" b="1" dirty="0">
                <a:solidFill>
                  <a:srgbClr val="7030A0"/>
                </a:solidFill>
              </a:rPr>
              <a:t>Key Concept 5: </a:t>
            </a:r>
            <a:r>
              <a:rPr lang="en-US" dirty="0"/>
              <a:t>The United States has one of the world’s most dependable purification and delivery systems for tap water thanks to the Safe Drinking Water Act; however, thousands of violations occur each year, and infrastructure upgrades are needed to continue providing safe drinking water.</a:t>
            </a:r>
          </a:p>
        </p:txBody>
      </p:sp>
    </p:spTree>
    <p:extLst>
      <p:ext uri="{BB962C8B-B14F-4D97-AF65-F5344CB8AC3E}">
        <p14:creationId xmlns:p14="http://schemas.microsoft.com/office/powerpoint/2010/main" val="280018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0EEC0-221A-4192-A76E-8B109D912EDB}"/>
              </a:ext>
            </a:extLst>
          </p:cNvPr>
          <p:cNvSpPr>
            <a:spLocks noGrp="1"/>
          </p:cNvSpPr>
          <p:nvPr>
            <p:ph type="title"/>
          </p:nvPr>
        </p:nvSpPr>
        <p:spPr/>
        <p:txBody>
          <a:bodyPr anchor="t"/>
          <a:lstStyle/>
          <a:p>
            <a:r>
              <a:rPr lang="en-US" b="1" dirty="0"/>
              <a:t>Safe Drinking Water Act (SDWA)</a:t>
            </a:r>
          </a:p>
        </p:txBody>
      </p:sp>
      <p:sp>
        <p:nvSpPr>
          <p:cNvPr id="3" name="Content Placeholder 2">
            <a:extLst>
              <a:ext uri="{FF2B5EF4-FFF2-40B4-BE49-F238E27FC236}">
                <a16:creationId xmlns:a16="http://schemas.microsoft.com/office/drawing/2014/main" id="{9D782C73-81D8-4835-9E6E-DDA3D47A0EA7}"/>
              </a:ext>
            </a:extLst>
          </p:cNvPr>
          <p:cNvSpPr>
            <a:spLocks noGrp="1"/>
          </p:cNvSpPr>
          <p:nvPr>
            <p:ph idx="1"/>
          </p:nvPr>
        </p:nvSpPr>
        <p:spPr>
          <a:xfrm>
            <a:off x="433251" y="1485991"/>
            <a:ext cx="4726578" cy="4351338"/>
          </a:xfrm>
        </p:spPr>
        <p:txBody>
          <a:bodyPr>
            <a:normAutofit/>
          </a:bodyPr>
          <a:lstStyle/>
          <a:p>
            <a:pPr marL="0" indent="0">
              <a:spcAft>
                <a:spcPts val="1800"/>
              </a:spcAft>
              <a:buNone/>
            </a:pPr>
            <a:r>
              <a:rPr lang="en-US" b="1" dirty="0">
                <a:solidFill>
                  <a:srgbClr val="0014FE"/>
                </a:solidFill>
              </a:rPr>
              <a:t>Key Terms</a:t>
            </a:r>
            <a:endParaRPr lang="en-US" b="1" dirty="0"/>
          </a:p>
          <a:p>
            <a:r>
              <a:rPr lang="en-US" b="1" dirty="0"/>
              <a:t>Potable</a:t>
            </a:r>
            <a:r>
              <a:rPr lang="en-US" dirty="0"/>
              <a:t>: water that is clean enough for consumption</a:t>
            </a:r>
            <a:endParaRPr lang="en-US" b="1" dirty="0"/>
          </a:p>
          <a:p>
            <a:r>
              <a:rPr lang="en-US" b="1" dirty="0"/>
              <a:t>Safe Drinking Water Act (SDWA)</a:t>
            </a:r>
            <a:r>
              <a:rPr lang="en-US" dirty="0"/>
              <a:t>: federal law that protects public drinking water supplies in the United States</a:t>
            </a:r>
          </a:p>
        </p:txBody>
      </p:sp>
      <p:pic>
        <p:nvPicPr>
          <p:cNvPr id="7" name="Picture Placeholder 6" descr="A photo shows three men digging a trench with hardhats and high-visibility vests. The man in the front is lifting a piece of pipe out of the trench.">
            <a:extLst>
              <a:ext uri="{FF2B5EF4-FFF2-40B4-BE49-F238E27FC236}">
                <a16:creationId xmlns:a16="http://schemas.microsoft.com/office/drawing/2014/main" id="{F604DB91-C40D-4593-9FEF-2367E4F1AFC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4973068" y="1510277"/>
            <a:ext cx="7053223" cy="4982598"/>
          </a:xfrm>
          <a:prstGeom prst="rect">
            <a:avLst/>
          </a:prstGeom>
        </p:spPr>
      </p:pic>
    </p:spTree>
    <p:extLst>
      <p:ext uri="{BB962C8B-B14F-4D97-AF65-F5344CB8AC3E}">
        <p14:creationId xmlns:p14="http://schemas.microsoft.com/office/powerpoint/2010/main" val="172239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BFB53-640E-4F4C-8C28-4CA056DF2DA1}"/>
              </a:ext>
            </a:extLst>
          </p:cNvPr>
          <p:cNvSpPr>
            <a:spLocks noGrp="1"/>
          </p:cNvSpPr>
          <p:nvPr>
            <p:ph type="title"/>
          </p:nvPr>
        </p:nvSpPr>
        <p:spPr/>
        <p:txBody>
          <a:bodyPr/>
          <a:lstStyle/>
          <a:p>
            <a:pPr algn="ctr"/>
            <a:r>
              <a:rPr lang="en-US" b="1" dirty="0"/>
              <a:t>IG 5: Violations of the Safe Drinking Water Act</a:t>
            </a:r>
          </a:p>
        </p:txBody>
      </p:sp>
      <p:pic>
        <p:nvPicPr>
          <p:cNvPr id="5" name="Content Placeholder 4" descr="A horizontal bar graph shows the number of health violations of the S D W A between 1982 and 2015.&#10;The horizontal axis represents the number of violations and ranges from 0 to 40,000 in increments of 5,000. The vertical axis represents lead and copper, nitrate, arsenic, disinfection by-products, and possible fecal contamination. The approximate data values in the graph are as follows:&#10;Lead and copper, 1,500 violations; Nitrate, 3,000 violations; Arsenic, 5,000 violations; Disinfection by-products, 23,000 violations, and Possible fecal contamination, 35,000 violations.">
            <a:extLst>
              <a:ext uri="{FF2B5EF4-FFF2-40B4-BE49-F238E27FC236}">
                <a16:creationId xmlns:a16="http://schemas.microsoft.com/office/drawing/2014/main" id="{AF5C58EE-4ACE-5749-85D8-0FF2ABC1E8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5053" y="2245467"/>
            <a:ext cx="10801894" cy="3568483"/>
          </a:xfrm>
        </p:spPr>
      </p:pic>
    </p:spTree>
    <p:extLst>
      <p:ext uri="{BB962C8B-B14F-4D97-AF65-F5344CB8AC3E}">
        <p14:creationId xmlns:p14="http://schemas.microsoft.com/office/powerpoint/2010/main" val="2960480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2A5E5-69F1-7846-8241-87BF0099E6C2}"/>
              </a:ext>
            </a:extLst>
          </p:cNvPr>
          <p:cNvSpPr>
            <a:spLocks noGrp="1"/>
          </p:cNvSpPr>
          <p:nvPr>
            <p:ph type="title"/>
          </p:nvPr>
        </p:nvSpPr>
        <p:spPr/>
        <p:txBody>
          <a:bodyPr anchor="t"/>
          <a:lstStyle/>
          <a:p>
            <a:r>
              <a:rPr lang="en-US" b="1" dirty="0"/>
              <a:t>Flint, Michigan</a:t>
            </a:r>
          </a:p>
        </p:txBody>
      </p:sp>
      <p:sp>
        <p:nvSpPr>
          <p:cNvPr id="3" name="Content Placeholder 2">
            <a:extLst>
              <a:ext uri="{FF2B5EF4-FFF2-40B4-BE49-F238E27FC236}">
                <a16:creationId xmlns:a16="http://schemas.microsoft.com/office/drawing/2014/main" id="{9EB3B612-29E0-9E4A-B5EA-8CCD872E5C3F}"/>
              </a:ext>
            </a:extLst>
          </p:cNvPr>
          <p:cNvSpPr>
            <a:spLocks noGrp="1"/>
          </p:cNvSpPr>
          <p:nvPr>
            <p:ph idx="1"/>
          </p:nvPr>
        </p:nvSpPr>
        <p:spPr>
          <a:xfrm>
            <a:off x="420188" y="1446801"/>
            <a:ext cx="5395715" cy="4810307"/>
          </a:xfrm>
        </p:spPr>
        <p:txBody>
          <a:bodyPr>
            <a:normAutofit/>
          </a:bodyPr>
          <a:lstStyle/>
          <a:p>
            <a:r>
              <a:rPr lang="en-US" sz="2600" dirty="0"/>
              <a:t>Residents noticed their water was discolored.</a:t>
            </a:r>
          </a:p>
          <a:p>
            <a:r>
              <a:rPr lang="en-US" sz="2600" dirty="0"/>
              <a:t>In a money-saving bid, new county admins switched the water source without accounting for safety.</a:t>
            </a:r>
          </a:p>
          <a:p>
            <a:r>
              <a:rPr lang="en-US" sz="2600" dirty="0"/>
              <a:t>Water contained lead, a neurotoxin. More than 100,000 people were exposed to high lead for over 2 years.</a:t>
            </a:r>
          </a:p>
          <a:p>
            <a:r>
              <a:rPr lang="en-US" sz="2600" dirty="0"/>
              <a:t>Many of them were children.</a:t>
            </a:r>
          </a:p>
        </p:txBody>
      </p:sp>
      <p:pic>
        <p:nvPicPr>
          <p:cNvPr id="7" name="Picture Placeholder 6" descr="A photo shows brown running tap water falling into a white sink.">
            <a:extLst>
              <a:ext uri="{FF2B5EF4-FFF2-40B4-BE49-F238E27FC236}">
                <a16:creationId xmlns:a16="http://schemas.microsoft.com/office/drawing/2014/main" id="{31395CD0-32EC-475E-91A5-BE7B229F4D7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6031616" y="1051452"/>
            <a:ext cx="5395715" cy="5400754"/>
          </a:xfrm>
          <a:prstGeom prst="rect">
            <a:avLst/>
          </a:prstGeom>
        </p:spPr>
      </p:pic>
    </p:spTree>
    <p:extLst>
      <p:ext uri="{BB962C8B-B14F-4D97-AF65-F5344CB8AC3E}">
        <p14:creationId xmlns:p14="http://schemas.microsoft.com/office/powerpoint/2010/main" val="277911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 application, email&#10;&#10;Description automatically generated">
            <a:extLst>
              <a:ext uri="{FF2B5EF4-FFF2-40B4-BE49-F238E27FC236}">
                <a16:creationId xmlns:a16="http://schemas.microsoft.com/office/drawing/2014/main" id="{223E2C3A-99AD-A993-9796-D4E1426A49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066" y="1382889"/>
            <a:ext cx="7772400" cy="3672498"/>
          </a:xfrm>
          <a:prstGeom prst="rect">
            <a:avLst/>
          </a:prstGeom>
        </p:spPr>
      </p:pic>
      <p:sp>
        <p:nvSpPr>
          <p:cNvPr id="11" name="TextBox 10">
            <a:extLst>
              <a:ext uri="{FF2B5EF4-FFF2-40B4-BE49-F238E27FC236}">
                <a16:creationId xmlns:a16="http://schemas.microsoft.com/office/drawing/2014/main" id="{3F1609F9-F502-696A-FD18-4EDCF938CADB}"/>
              </a:ext>
            </a:extLst>
          </p:cNvPr>
          <p:cNvSpPr txBox="1"/>
          <p:nvPr/>
        </p:nvSpPr>
        <p:spPr>
          <a:xfrm>
            <a:off x="779489" y="5906125"/>
            <a:ext cx="4855945" cy="369332"/>
          </a:xfrm>
          <a:prstGeom prst="rect">
            <a:avLst/>
          </a:prstGeom>
          <a:noFill/>
        </p:spPr>
        <p:txBody>
          <a:bodyPr wrap="none" rtlCol="0">
            <a:spAutoFit/>
          </a:bodyPr>
          <a:lstStyle/>
          <a:p>
            <a:r>
              <a:rPr lang="en-US" dirty="0"/>
              <a:t>https://</a:t>
            </a:r>
            <a:r>
              <a:rPr lang="en-US" dirty="0" err="1"/>
              <a:t>doi.org</a:t>
            </a:r>
            <a:r>
              <a:rPr lang="en-US" dirty="0"/>
              <a:t>/10.1080/10455752.2016.1213013</a:t>
            </a:r>
          </a:p>
        </p:txBody>
      </p:sp>
      <p:pic>
        <p:nvPicPr>
          <p:cNvPr id="1026" name="Picture 2">
            <a:extLst>
              <a:ext uri="{FF2B5EF4-FFF2-40B4-BE49-F238E27FC236}">
                <a16:creationId xmlns:a16="http://schemas.microsoft.com/office/drawing/2014/main" id="{DF6ACAF1-6882-4FFC-0505-BD29F57E7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5735" y="900536"/>
            <a:ext cx="3348065" cy="5265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9614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B61D9-0528-4A33-9967-F6B032088FEA}"/>
              </a:ext>
            </a:extLst>
          </p:cNvPr>
          <p:cNvSpPr>
            <a:spLocks noGrp="1"/>
          </p:cNvSpPr>
          <p:nvPr>
            <p:ph type="title"/>
          </p:nvPr>
        </p:nvSpPr>
        <p:spPr/>
        <p:txBody>
          <a:bodyPr anchor="t">
            <a:normAutofit/>
          </a:bodyPr>
          <a:lstStyle/>
          <a:p>
            <a:pPr algn="ctr"/>
            <a:r>
              <a:rPr lang="en-US" b="1" dirty="0"/>
              <a:t>VI. How Can Wastewater Be Treated to Make It Safe to Release into the Environment?</a:t>
            </a:r>
          </a:p>
        </p:txBody>
      </p:sp>
      <p:sp>
        <p:nvSpPr>
          <p:cNvPr id="3" name="Content Placeholder 2">
            <a:extLst>
              <a:ext uri="{FF2B5EF4-FFF2-40B4-BE49-F238E27FC236}">
                <a16:creationId xmlns:a16="http://schemas.microsoft.com/office/drawing/2014/main" id="{FCF4211F-E36C-4B7E-9CC1-A493EE7A3844}"/>
              </a:ext>
            </a:extLst>
          </p:cNvPr>
          <p:cNvSpPr>
            <a:spLocks noGrp="1"/>
          </p:cNvSpPr>
          <p:nvPr>
            <p:ph idx="1"/>
          </p:nvPr>
        </p:nvSpPr>
        <p:spPr>
          <a:xfrm>
            <a:off x="838200" y="3428999"/>
            <a:ext cx="10515600" cy="2747963"/>
          </a:xfrm>
        </p:spPr>
        <p:txBody>
          <a:bodyPr/>
          <a:lstStyle/>
          <a:p>
            <a:pPr marL="0" indent="0">
              <a:buNone/>
            </a:pPr>
            <a:r>
              <a:rPr lang="en-US" b="1" dirty="0">
                <a:solidFill>
                  <a:srgbClr val="7030A0"/>
                </a:solidFill>
              </a:rPr>
              <a:t>Key Concept 6</a:t>
            </a:r>
            <a:r>
              <a:rPr lang="en-US" dirty="0">
                <a:solidFill>
                  <a:srgbClr val="7030A0"/>
                </a:solidFill>
              </a:rPr>
              <a:t>: </a:t>
            </a:r>
            <a:r>
              <a:rPr lang="en-US" dirty="0"/>
              <a:t>Wastewater can be decontaminated using high-tech methods that use advanced filtration and chemicals or low-tech methods that mimic the way wetlands purify water.</a:t>
            </a:r>
          </a:p>
        </p:txBody>
      </p:sp>
    </p:spTree>
    <p:extLst>
      <p:ext uri="{BB962C8B-B14F-4D97-AF65-F5344CB8AC3E}">
        <p14:creationId xmlns:p14="http://schemas.microsoft.com/office/powerpoint/2010/main" val="104258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44BE-E198-4CAD-8614-D8F79F69022D}"/>
              </a:ext>
            </a:extLst>
          </p:cNvPr>
          <p:cNvSpPr>
            <a:spLocks noGrp="1"/>
          </p:cNvSpPr>
          <p:nvPr>
            <p:ph type="title"/>
          </p:nvPr>
        </p:nvSpPr>
        <p:spPr/>
        <p:txBody>
          <a:bodyPr anchor="t">
            <a:normAutofit/>
          </a:bodyPr>
          <a:lstStyle/>
          <a:p>
            <a:r>
              <a:rPr lang="en-US" b="1" dirty="0"/>
              <a:t>IG 6: How It Works: Wastewater Treatment High Tech</a:t>
            </a:r>
          </a:p>
        </p:txBody>
      </p:sp>
      <p:sp>
        <p:nvSpPr>
          <p:cNvPr id="3" name="Content Placeholder 2">
            <a:extLst>
              <a:ext uri="{FF2B5EF4-FFF2-40B4-BE49-F238E27FC236}">
                <a16:creationId xmlns:a16="http://schemas.microsoft.com/office/drawing/2014/main" id="{4DB3B411-11A8-47F9-98A9-116E10D04C5F}"/>
              </a:ext>
            </a:extLst>
          </p:cNvPr>
          <p:cNvSpPr>
            <a:spLocks noGrp="1"/>
          </p:cNvSpPr>
          <p:nvPr>
            <p:ph idx="1"/>
          </p:nvPr>
        </p:nvSpPr>
        <p:spPr>
          <a:xfrm>
            <a:off x="1033244" y="1864814"/>
            <a:ext cx="4857206" cy="4351338"/>
          </a:xfrm>
        </p:spPr>
        <p:txBody>
          <a:bodyPr>
            <a:noAutofit/>
          </a:bodyPr>
          <a:lstStyle/>
          <a:p>
            <a:pPr marL="0" indent="0">
              <a:buNone/>
            </a:pPr>
            <a:r>
              <a:rPr lang="en-US" sz="2400" b="1" dirty="0">
                <a:solidFill>
                  <a:srgbClr val="0014FE"/>
                </a:solidFill>
              </a:rPr>
              <a:t>Key Terms</a:t>
            </a:r>
            <a:endParaRPr lang="en-US" sz="2400" b="1" dirty="0"/>
          </a:p>
          <a:p>
            <a:r>
              <a:rPr lang="en-US" sz="2400" b="1" dirty="0"/>
              <a:t>Wastewater treatment</a:t>
            </a:r>
            <a:r>
              <a:rPr lang="en-US" sz="2400" dirty="0"/>
              <a:t>: the process of removing contaminants from wastewater to make it safe enough to release into the environment</a:t>
            </a:r>
          </a:p>
        </p:txBody>
      </p:sp>
      <p:pic>
        <p:nvPicPr>
          <p:cNvPr id="7" name="Picture Placeholder 6" descr="An illustration shows the traditional “high-tech” method of wastewater treatment.&#10;In the traditional “high tech” method, three steps are involved namely: primary, secondary, and advanced treatment. In the primary treatment, the wastewater is screened out to remove large debris and is collected in settling tanks. Solids settle out and liquids move on to the sludge tank from which solids can be sent to the landfill, burned, or used as fertilizer. In the secondary treatment, the wastewater from the settling tank goes to a sludge digester, where bacteria are added to break down organic matter. Water from the sludge digester goes to a secondary settling tank, where bacteria break down organic matter. Solids from this tank are sent back to the first settling tank. In the advanced treatment, water from the secondary settling tank, depending on its final fate, water takes one of two paths: Chlorine tank or the lagoons. In the chlorine tanks, the water is subjected to chemical treatment to render safe for consumption; may include U V treatment or more filtration. Later the potable water is rendered suitable for consumption. In the lagoons, the water is subjected to chemical treatment (example, chlorine) to render safe for discharge usually to surface water; can also be injected underground.">
            <a:extLst>
              <a:ext uri="{FF2B5EF4-FFF2-40B4-BE49-F238E27FC236}">
                <a16:creationId xmlns:a16="http://schemas.microsoft.com/office/drawing/2014/main" id="{19BB5E4E-6DE7-41CD-A66C-1AF0EBAABFD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6096000" y="1340106"/>
            <a:ext cx="2841441" cy="5400754"/>
          </a:xfrm>
          <a:prstGeom prst="rect">
            <a:avLst/>
          </a:prstGeom>
        </p:spPr>
      </p:pic>
    </p:spTree>
    <p:extLst>
      <p:ext uri="{BB962C8B-B14F-4D97-AF65-F5344CB8AC3E}">
        <p14:creationId xmlns:p14="http://schemas.microsoft.com/office/powerpoint/2010/main" val="2255558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14F-CF51-0A8A-9E43-8F693639E3FE}"/>
              </a:ext>
            </a:extLst>
          </p:cNvPr>
          <p:cNvSpPr>
            <a:spLocks noGrp="1"/>
          </p:cNvSpPr>
          <p:nvPr>
            <p:ph type="title"/>
          </p:nvPr>
        </p:nvSpPr>
        <p:spPr>
          <a:xfrm>
            <a:off x="3285393" y="-217732"/>
            <a:ext cx="10515600" cy="1325563"/>
          </a:xfrm>
        </p:spPr>
        <p:txBody>
          <a:bodyPr/>
          <a:lstStyle/>
          <a:p>
            <a:r>
              <a:rPr lang="en-US" dirty="0"/>
              <a:t>Wastewater Treatment</a:t>
            </a:r>
          </a:p>
        </p:txBody>
      </p:sp>
      <p:sp>
        <p:nvSpPr>
          <p:cNvPr id="3" name="Content Placeholder 2">
            <a:extLst>
              <a:ext uri="{FF2B5EF4-FFF2-40B4-BE49-F238E27FC236}">
                <a16:creationId xmlns:a16="http://schemas.microsoft.com/office/drawing/2014/main" id="{B363A00F-FA7B-E01B-49FB-7C55F52F3E46}"/>
              </a:ext>
            </a:extLst>
          </p:cNvPr>
          <p:cNvSpPr>
            <a:spLocks noGrp="1"/>
          </p:cNvSpPr>
          <p:nvPr>
            <p:ph idx="1"/>
          </p:nvPr>
        </p:nvSpPr>
        <p:spPr>
          <a:xfrm>
            <a:off x="401516" y="927833"/>
            <a:ext cx="4557346" cy="5565042"/>
          </a:xfrm>
        </p:spPr>
        <p:txBody>
          <a:bodyPr>
            <a:normAutofit fontScale="62500" lnSpcReduction="20000"/>
          </a:bodyPr>
          <a:lstStyle/>
          <a:p>
            <a:r>
              <a:rPr lang="en-US" i="1" dirty="0">
                <a:solidFill>
                  <a:srgbClr val="373D3F"/>
                </a:solidFill>
                <a:latin typeface="Lora" pitchFamily="2" charset="77"/>
              </a:rPr>
              <a:t>p</a:t>
            </a:r>
            <a:r>
              <a:rPr lang="en-US" b="0" i="1" dirty="0">
                <a:solidFill>
                  <a:srgbClr val="373D3F"/>
                </a:solidFill>
                <a:effectLst/>
                <a:latin typeface="Lora" pitchFamily="2" charset="77"/>
              </a:rPr>
              <a:t>retreatment</a:t>
            </a:r>
          </a:p>
          <a:p>
            <a:pPr lvl="1"/>
            <a:r>
              <a:rPr lang="en-US" b="0" i="1" dirty="0">
                <a:solidFill>
                  <a:srgbClr val="373D3F"/>
                </a:solidFill>
                <a:effectLst/>
                <a:latin typeface="Lora" pitchFamily="2" charset="77"/>
              </a:rPr>
              <a:t>(screening and removal of sand and gravel), </a:t>
            </a:r>
          </a:p>
          <a:p>
            <a:r>
              <a:rPr lang="en-US" b="0" i="1" dirty="0">
                <a:solidFill>
                  <a:srgbClr val="373D3F"/>
                </a:solidFill>
                <a:effectLst/>
                <a:latin typeface="Lora" pitchFamily="2" charset="77"/>
              </a:rPr>
              <a:t>primary treatment</a:t>
            </a:r>
          </a:p>
          <a:p>
            <a:pPr lvl="1"/>
            <a:r>
              <a:rPr lang="en-US" b="0" i="1" dirty="0">
                <a:solidFill>
                  <a:srgbClr val="373D3F"/>
                </a:solidFill>
                <a:effectLst/>
                <a:latin typeface="Lora" pitchFamily="2" charset="77"/>
              </a:rPr>
              <a:t>settling or floatation to remove organic solids, fat, and grease)</a:t>
            </a:r>
          </a:p>
          <a:p>
            <a:r>
              <a:rPr lang="en-US" b="0" i="1" dirty="0">
                <a:solidFill>
                  <a:srgbClr val="373D3F"/>
                </a:solidFill>
                <a:effectLst/>
                <a:latin typeface="Lora" pitchFamily="2" charset="77"/>
              </a:rPr>
              <a:t>secondary treatment </a:t>
            </a:r>
          </a:p>
          <a:p>
            <a:pPr lvl="1"/>
            <a:r>
              <a:rPr lang="en-US" b="0" i="1" dirty="0">
                <a:solidFill>
                  <a:srgbClr val="373D3F"/>
                </a:solidFill>
                <a:effectLst/>
                <a:latin typeface="Lora" pitchFamily="2" charset="77"/>
              </a:rPr>
              <a:t>aerobic bacterial decomposition of organic solids</a:t>
            </a:r>
          </a:p>
          <a:p>
            <a:r>
              <a:rPr lang="en-US" b="0" i="1" dirty="0">
                <a:solidFill>
                  <a:srgbClr val="373D3F"/>
                </a:solidFill>
                <a:effectLst/>
                <a:latin typeface="Lora" pitchFamily="2" charset="77"/>
              </a:rPr>
              <a:t>tertiary treatment</a:t>
            </a:r>
          </a:p>
          <a:p>
            <a:pPr lvl="1"/>
            <a:r>
              <a:rPr lang="en-US" b="0" i="1" dirty="0">
                <a:solidFill>
                  <a:srgbClr val="373D3F"/>
                </a:solidFill>
                <a:effectLst/>
                <a:latin typeface="Lora" pitchFamily="2" charset="77"/>
              </a:rPr>
              <a:t>bacterial decomposition of nutrients and filtration</a:t>
            </a:r>
          </a:p>
          <a:p>
            <a:r>
              <a:rPr lang="en-US" b="0" i="1" dirty="0">
                <a:solidFill>
                  <a:srgbClr val="373D3F"/>
                </a:solidFill>
                <a:effectLst/>
                <a:latin typeface="Lora" pitchFamily="2" charset="77"/>
              </a:rPr>
              <a:t>disinfection </a:t>
            </a:r>
          </a:p>
          <a:p>
            <a:pPr lvl="1"/>
            <a:r>
              <a:rPr lang="en-US" b="0" i="1" dirty="0">
                <a:solidFill>
                  <a:srgbClr val="373D3F"/>
                </a:solidFill>
                <a:effectLst/>
                <a:latin typeface="Lora" pitchFamily="2" charset="77"/>
              </a:rPr>
              <a:t>treatment with chlorine, ozone, ultraviolet light, or bleach </a:t>
            </a:r>
          </a:p>
          <a:p>
            <a:r>
              <a:rPr lang="en-US" b="0" i="1" dirty="0">
                <a:solidFill>
                  <a:srgbClr val="373D3F"/>
                </a:solidFill>
                <a:effectLst/>
                <a:latin typeface="Lora" pitchFamily="2" charset="77"/>
              </a:rPr>
              <a:t>and either discharge to surface waters</a:t>
            </a:r>
          </a:p>
          <a:p>
            <a:pPr lvl="1"/>
            <a:r>
              <a:rPr lang="en-US" b="0" i="1" dirty="0">
                <a:solidFill>
                  <a:srgbClr val="373D3F"/>
                </a:solidFill>
                <a:effectLst/>
                <a:latin typeface="Lora" pitchFamily="2" charset="77"/>
              </a:rPr>
              <a:t>usually a local river</a:t>
            </a:r>
          </a:p>
          <a:p>
            <a:r>
              <a:rPr lang="en-US" b="0" i="1" dirty="0">
                <a:solidFill>
                  <a:srgbClr val="373D3F"/>
                </a:solidFill>
                <a:effectLst/>
                <a:latin typeface="Lora" pitchFamily="2" charset="77"/>
              </a:rPr>
              <a:t>reuse for some other purpose</a:t>
            </a:r>
          </a:p>
          <a:p>
            <a:pPr lvl="1"/>
            <a:r>
              <a:rPr lang="en-US" b="0" i="1" dirty="0">
                <a:solidFill>
                  <a:srgbClr val="373D3F"/>
                </a:solidFill>
                <a:effectLst/>
                <a:latin typeface="Lora" pitchFamily="2" charset="77"/>
              </a:rPr>
              <a:t>such as irrigation, habitat preservation, and artificial groundwater recharge.</a:t>
            </a:r>
            <a:endParaRPr lang="en-US" dirty="0"/>
          </a:p>
        </p:txBody>
      </p:sp>
      <p:pic>
        <p:nvPicPr>
          <p:cNvPr id="1026" name="Picture 2">
            <a:extLst>
              <a:ext uri="{FF2B5EF4-FFF2-40B4-BE49-F238E27FC236}">
                <a16:creationId xmlns:a16="http://schemas.microsoft.com/office/drawing/2014/main" id="{CDD24CFE-27A4-3B40-519C-293680C29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976" y="1287829"/>
            <a:ext cx="6963508" cy="4642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684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795EAC-A1B5-4874-A489-87B50486D620}"/>
              </a:ext>
            </a:extLst>
          </p:cNvPr>
          <p:cNvSpPr>
            <a:spLocks noGrp="1"/>
          </p:cNvSpPr>
          <p:nvPr>
            <p:ph type="title"/>
          </p:nvPr>
        </p:nvSpPr>
        <p:spPr>
          <a:xfrm>
            <a:off x="499530" y="365125"/>
            <a:ext cx="10515600" cy="1325563"/>
          </a:xfrm>
        </p:spPr>
        <p:txBody>
          <a:bodyPr anchor="t">
            <a:normAutofit/>
          </a:bodyPr>
          <a:lstStyle/>
          <a:p>
            <a:r>
              <a:rPr lang="en-US" b="1" dirty="0"/>
              <a:t>Case Study: Fighting over Water in the American Southwest</a:t>
            </a:r>
          </a:p>
        </p:txBody>
      </p:sp>
      <p:sp>
        <p:nvSpPr>
          <p:cNvPr id="5" name="Content Placeholder 4">
            <a:extLst>
              <a:ext uri="{FF2B5EF4-FFF2-40B4-BE49-F238E27FC236}">
                <a16:creationId xmlns:a16="http://schemas.microsoft.com/office/drawing/2014/main" id="{85FCA124-999D-473F-8A90-68D880600442}"/>
              </a:ext>
            </a:extLst>
          </p:cNvPr>
          <p:cNvSpPr>
            <a:spLocks noGrp="1"/>
          </p:cNvSpPr>
          <p:nvPr>
            <p:ph idx="1"/>
          </p:nvPr>
        </p:nvSpPr>
        <p:spPr>
          <a:xfrm>
            <a:off x="420445" y="1825625"/>
            <a:ext cx="4732468" cy="4351338"/>
          </a:xfrm>
        </p:spPr>
        <p:txBody>
          <a:bodyPr>
            <a:normAutofit/>
          </a:bodyPr>
          <a:lstStyle/>
          <a:p>
            <a:pPr marL="457200" indent="-457200"/>
            <a:r>
              <a:rPr lang="en-US" sz="2400" dirty="0"/>
              <a:t>The Colorado River provides water to over 36 million people, along with other living organisms.</a:t>
            </a:r>
          </a:p>
          <a:p>
            <a:pPr marL="457200" indent="-457200"/>
            <a:r>
              <a:rPr lang="en-US" sz="2400" dirty="0"/>
              <a:t>Water rights have been and remain contentious.</a:t>
            </a:r>
          </a:p>
          <a:p>
            <a:pPr marL="457200" indent="-457200"/>
            <a:r>
              <a:rPr lang="en-US" sz="2400" dirty="0"/>
              <a:t>In most years, the river no longer reaches the Gulf of California where it historically ended.</a:t>
            </a:r>
          </a:p>
        </p:txBody>
      </p:sp>
      <p:pic>
        <p:nvPicPr>
          <p:cNvPr id="7" name="Picture Placeholder 6" descr="A map of the United States of America shows the Colorado river basin. A zoomed-out view shows the path of the Colorado River from Colorado to California.">
            <a:extLst>
              <a:ext uri="{FF2B5EF4-FFF2-40B4-BE49-F238E27FC236}">
                <a16:creationId xmlns:a16="http://schemas.microsoft.com/office/drawing/2014/main" id="{4905BF31-3B61-4130-B7F5-4FC47E0EBAE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842518" y="1713530"/>
            <a:ext cx="5929037" cy="4463433"/>
          </a:xfrm>
          <a:prstGeom prst="rect">
            <a:avLst/>
          </a:prstGeom>
        </p:spPr>
      </p:pic>
    </p:spTree>
    <p:extLst>
      <p:ext uri="{BB962C8B-B14F-4D97-AF65-F5344CB8AC3E}">
        <p14:creationId xmlns:p14="http://schemas.microsoft.com/office/powerpoint/2010/main" val="239963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44BE-E198-4CAD-8614-D8F79F69022D}"/>
              </a:ext>
            </a:extLst>
          </p:cNvPr>
          <p:cNvSpPr>
            <a:spLocks noGrp="1"/>
          </p:cNvSpPr>
          <p:nvPr>
            <p:ph type="title"/>
          </p:nvPr>
        </p:nvSpPr>
        <p:spPr/>
        <p:txBody>
          <a:bodyPr anchor="t">
            <a:normAutofit/>
          </a:bodyPr>
          <a:lstStyle/>
          <a:p>
            <a:r>
              <a:rPr lang="en-US" b="1" dirty="0"/>
              <a:t>IG 6: How It Works: Wastewater Treatment Rural Area</a:t>
            </a:r>
          </a:p>
        </p:txBody>
      </p:sp>
      <p:sp>
        <p:nvSpPr>
          <p:cNvPr id="3" name="Content Placeholder 2">
            <a:extLst>
              <a:ext uri="{FF2B5EF4-FFF2-40B4-BE49-F238E27FC236}">
                <a16:creationId xmlns:a16="http://schemas.microsoft.com/office/drawing/2014/main" id="{4DB3B411-11A8-47F9-98A9-116E10D04C5F}"/>
              </a:ext>
            </a:extLst>
          </p:cNvPr>
          <p:cNvSpPr>
            <a:spLocks noGrp="1"/>
          </p:cNvSpPr>
          <p:nvPr>
            <p:ph idx="1"/>
          </p:nvPr>
        </p:nvSpPr>
        <p:spPr>
          <a:xfrm>
            <a:off x="1033244" y="1864814"/>
            <a:ext cx="4857206" cy="4351338"/>
          </a:xfrm>
        </p:spPr>
        <p:txBody>
          <a:bodyPr>
            <a:noAutofit/>
          </a:bodyPr>
          <a:lstStyle/>
          <a:p>
            <a:pPr marL="0" indent="0">
              <a:buNone/>
            </a:pPr>
            <a:r>
              <a:rPr lang="en-US" sz="2400" b="1" dirty="0">
                <a:solidFill>
                  <a:srgbClr val="0014FE"/>
                </a:solidFill>
              </a:rPr>
              <a:t>Key Terms</a:t>
            </a:r>
            <a:endParaRPr lang="en-US" sz="2400" b="1" dirty="0"/>
          </a:p>
          <a:p>
            <a:r>
              <a:rPr lang="en-US" sz="2400" b="1" dirty="0"/>
              <a:t>Wastewater: </a:t>
            </a:r>
            <a:r>
              <a:rPr lang="en-US" sz="2400" dirty="0"/>
              <a:t>used and contaminated water that is released after use by households, businesses, industry, or agriculture</a:t>
            </a:r>
          </a:p>
        </p:txBody>
      </p:sp>
      <p:pic>
        <p:nvPicPr>
          <p:cNvPr id="8" name="Picture Placeholder 7" descr="An illustration explains the sewage treatment wetland in Arcata, California.&#10;In the Sewage Treatment Wetland method, three steps are involved namely: primary, secondary, and tertiary treatment. In the primary treatment, the wastewater is screened out to remove large debris and is collected into a clarifier. The clarifier allows solids to settle out. This tank also aerates the water that will flow into the ponds, where the bacteria break down larger particles; water continues to the marshes. From the clarifier, the liquid moves on to the sludge tank, and then sludge is sent to a compost area (Digester) where it continues to break down and is later used as fertilizer for the city. In the secondary treatment, the water from the pond is sent to the treatment marshes where the Microorganisms and plants remove nutrients such as nitrogen and phosphorus as well as fecal bacteria like E. coli. In the tertiary treatment, the water reaches the enhancement marshes, which further purify the water and provide wildlife habitat. Water discharged into Humbolt Bay not only is safe, but also enhances the quality of the bay.">
            <a:extLst>
              <a:ext uri="{FF2B5EF4-FFF2-40B4-BE49-F238E27FC236}">
                <a16:creationId xmlns:a16="http://schemas.microsoft.com/office/drawing/2014/main" id="{A32A9105-28F5-4B8E-AB46-B62F060A510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6125583" y="1338431"/>
            <a:ext cx="2843204" cy="5404104"/>
          </a:xfrm>
          <a:prstGeom prst="rect">
            <a:avLst/>
          </a:prstGeom>
        </p:spPr>
      </p:pic>
    </p:spTree>
    <p:extLst>
      <p:ext uri="{BB962C8B-B14F-4D97-AF65-F5344CB8AC3E}">
        <p14:creationId xmlns:p14="http://schemas.microsoft.com/office/powerpoint/2010/main" val="38350674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EBE230-C261-4AA5-A3A5-ED9550E17A68}"/>
              </a:ext>
            </a:extLst>
          </p:cNvPr>
          <p:cNvSpPr>
            <a:spLocks noGrp="1"/>
          </p:cNvSpPr>
          <p:nvPr>
            <p:ph type="title"/>
          </p:nvPr>
        </p:nvSpPr>
        <p:spPr/>
        <p:txBody>
          <a:bodyPr anchor="t"/>
          <a:lstStyle/>
          <a:p>
            <a:r>
              <a:rPr lang="en-US" b="1" dirty="0"/>
              <a:t>Alternatives to Traditional Wastewater Treatment</a:t>
            </a:r>
          </a:p>
        </p:txBody>
      </p:sp>
      <p:sp>
        <p:nvSpPr>
          <p:cNvPr id="5" name="Content Placeholder 4">
            <a:extLst>
              <a:ext uri="{FF2B5EF4-FFF2-40B4-BE49-F238E27FC236}">
                <a16:creationId xmlns:a16="http://schemas.microsoft.com/office/drawing/2014/main" id="{6C3B289B-A6EE-48BD-9E50-5190BEF2B857}"/>
              </a:ext>
            </a:extLst>
          </p:cNvPr>
          <p:cNvSpPr>
            <a:spLocks noGrp="1"/>
          </p:cNvSpPr>
          <p:nvPr>
            <p:ph idx="1"/>
          </p:nvPr>
        </p:nvSpPr>
        <p:spPr>
          <a:xfrm>
            <a:off x="328748" y="1690688"/>
            <a:ext cx="3916681" cy="4351338"/>
          </a:xfrm>
        </p:spPr>
        <p:txBody>
          <a:bodyPr>
            <a:normAutofit/>
          </a:bodyPr>
          <a:lstStyle/>
          <a:p>
            <a:r>
              <a:rPr lang="en-US" dirty="0"/>
              <a:t>In some areas, like Arcata, California, sewage treatment resembles a natural ecosystem.</a:t>
            </a:r>
          </a:p>
          <a:p>
            <a:r>
              <a:rPr lang="en-US" dirty="0"/>
              <a:t>Land is converted into a </a:t>
            </a:r>
            <a:r>
              <a:rPr lang="en-US" i="1" dirty="0"/>
              <a:t>wetland,</a:t>
            </a:r>
            <a:r>
              <a:rPr lang="en-US" dirty="0"/>
              <a:t> an ecosystem that is permanently or seasonally flooded.</a:t>
            </a:r>
          </a:p>
        </p:txBody>
      </p:sp>
      <p:pic>
        <p:nvPicPr>
          <p:cNvPr id="7" name="Picture Placeholder 6" descr="A photo shows a body of water surrounded by tall grasses, and buildings in the background.">
            <a:extLst>
              <a:ext uri="{FF2B5EF4-FFF2-40B4-BE49-F238E27FC236}">
                <a16:creationId xmlns:a16="http://schemas.microsoft.com/office/drawing/2014/main" id="{47EF7A58-A64B-4BDC-B61F-1C512CCABC5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4254536" y="1686632"/>
            <a:ext cx="7758545" cy="4123113"/>
          </a:xfrm>
          <a:prstGeom prst="rect">
            <a:avLst/>
          </a:prstGeom>
        </p:spPr>
      </p:pic>
    </p:spTree>
    <p:extLst>
      <p:ext uri="{BB962C8B-B14F-4D97-AF65-F5344CB8AC3E}">
        <p14:creationId xmlns:p14="http://schemas.microsoft.com/office/powerpoint/2010/main" val="375831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74D8F-352F-46F2-B41B-7C34A6DF4BF2}"/>
              </a:ext>
            </a:extLst>
          </p:cNvPr>
          <p:cNvSpPr>
            <a:spLocks noGrp="1"/>
          </p:cNvSpPr>
          <p:nvPr>
            <p:ph type="title"/>
          </p:nvPr>
        </p:nvSpPr>
        <p:spPr/>
        <p:txBody>
          <a:bodyPr anchor="t"/>
          <a:lstStyle/>
          <a:p>
            <a:pPr algn="ctr"/>
            <a:r>
              <a:rPr lang="en-US" b="1" dirty="0"/>
              <a:t>VII. What Technologies Can Address Water Scarcity, and What Are the Trade-offs of Each?</a:t>
            </a:r>
          </a:p>
        </p:txBody>
      </p:sp>
      <p:sp>
        <p:nvSpPr>
          <p:cNvPr id="3" name="Content Placeholder 2">
            <a:extLst>
              <a:ext uri="{FF2B5EF4-FFF2-40B4-BE49-F238E27FC236}">
                <a16:creationId xmlns:a16="http://schemas.microsoft.com/office/drawing/2014/main" id="{A791CD84-2A3A-469F-B850-ACB4DA59178C}"/>
              </a:ext>
            </a:extLst>
          </p:cNvPr>
          <p:cNvSpPr>
            <a:spLocks noGrp="1"/>
          </p:cNvSpPr>
          <p:nvPr>
            <p:ph idx="1"/>
          </p:nvPr>
        </p:nvSpPr>
        <p:spPr>
          <a:xfrm>
            <a:off x="838200" y="3428999"/>
            <a:ext cx="10515600" cy="2747963"/>
          </a:xfrm>
        </p:spPr>
        <p:txBody>
          <a:bodyPr/>
          <a:lstStyle/>
          <a:p>
            <a:pPr marL="0" indent="0">
              <a:buNone/>
            </a:pPr>
            <a:r>
              <a:rPr lang="en-US" b="1" dirty="0">
                <a:solidFill>
                  <a:srgbClr val="7030A0"/>
                </a:solidFill>
              </a:rPr>
              <a:t>Key Concept 7</a:t>
            </a:r>
            <a:r>
              <a:rPr lang="en-US" dirty="0">
                <a:solidFill>
                  <a:srgbClr val="7030A0"/>
                </a:solidFill>
              </a:rPr>
              <a:t>: </a:t>
            </a:r>
            <a:r>
              <a:rPr lang="en-US" dirty="0"/>
              <a:t>Water scarcity can be addressed by storing water (using dams or underground storage) and desalinating seawater, and using new solutions like purified wastewater. All these solutions come with trade-offs.</a:t>
            </a:r>
          </a:p>
        </p:txBody>
      </p:sp>
    </p:spTree>
    <p:extLst>
      <p:ext uri="{BB962C8B-B14F-4D97-AF65-F5344CB8AC3E}">
        <p14:creationId xmlns:p14="http://schemas.microsoft.com/office/powerpoint/2010/main" val="60655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508C9-2DCF-45E5-BF86-981B4A0D1DD4}"/>
              </a:ext>
            </a:extLst>
          </p:cNvPr>
          <p:cNvSpPr>
            <a:spLocks noGrp="1"/>
          </p:cNvSpPr>
          <p:nvPr>
            <p:ph type="title"/>
          </p:nvPr>
        </p:nvSpPr>
        <p:spPr/>
        <p:txBody>
          <a:bodyPr anchor="t">
            <a:noAutofit/>
          </a:bodyPr>
          <a:lstStyle/>
          <a:p>
            <a:r>
              <a:rPr lang="en-US" b="1" dirty="0"/>
              <a:t>IG 7: Technologies That Address Water Scarcity: Dams and Reservoirs</a:t>
            </a:r>
          </a:p>
        </p:txBody>
      </p:sp>
      <p:sp>
        <p:nvSpPr>
          <p:cNvPr id="3" name="Content Placeholder 2">
            <a:extLst>
              <a:ext uri="{FF2B5EF4-FFF2-40B4-BE49-F238E27FC236}">
                <a16:creationId xmlns:a16="http://schemas.microsoft.com/office/drawing/2014/main" id="{374E8072-B31F-44DC-B54A-4C767055CAC0}"/>
              </a:ext>
            </a:extLst>
          </p:cNvPr>
          <p:cNvSpPr>
            <a:spLocks noGrp="1"/>
          </p:cNvSpPr>
          <p:nvPr>
            <p:ph idx="1"/>
          </p:nvPr>
        </p:nvSpPr>
        <p:spPr>
          <a:xfrm>
            <a:off x="537754" y="1838688"/>
            <a:ext cx="5558246" cy="4351338"/>
          </a:xfrm>
        </p:spPr>
        <p:txBody>
          <a:bodyPr>
            <a:normAutofit/>
          </a:bodyPr>
          <a:lstStyle/>
          <a:p>
            <a:pPr marL="0" indent="0">
              <a:buNone/>
            </a:pPr>
            <a:r>
              <a:rPr lang="en-US" b="1" dirty="0">
                <a:solidFill>
                  <a:srgbClr val="0014FE"/>
                </a:solidFill>
              </a:rPr>
              <a:t>Key Terms</a:t>
            </a:r>
            <a:endParaRPr lang="en-US" b="1" dirty="0"/>
          </a:p>
          <a:p>
            <a:r>
              <a:rPr lang="en-US" b="1" dirty="0"/>
              <a:t>Dams</a:t>
            </a:r>
            <a:r>
              <a:rPr lang="en-US" dirty="0"/>
              <a:t>: structures that block the flow of water in a river or stream</a:t>
            </a:r>
          </a:p>
          <a:p>
            <a:pPr lvl="1"/>
            <a:r>
              <a:rPr lang="en-US" sz="2600" dirty="0"/>
              <a:t>Common in areas where lakes and rivers are an important source of water.</a:t>
            </a:r>
          </a:p>
        </p:txBody>
      </p:sp>
      <p:pic>
        <p:nvPicPr>
          <p:cNvPr id="8" name="Picture Placeholder 7" descr="An illustration titled, dams, shows a technology used to address water scarcity.&#10;The illustration shows a dam in the middle of a river. Water flows from a reservoir behind the dam, through the dam, and into a river below. A factory with electrical wires is next to the dam. Text around the illustration reads “Pros, Dependable water source, Electricity generation, flood control, recreation. Cons, habitat destruction, water loss from evaporation, ‘water wars’ between upstream and downstream areas.&quot;">
            <a:extLst>
              <a:ext uri="{FF2B5EF4-FFF2-40B4-BE49-F238E27FC236}">
                <a16:creationId xmlns:a16="http://schemas.microsoft.com/office/drawing/2014/main" id="{513AC59E-0D96-483C-9CB1-1C633EE9CA7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7055910" y="1838688"/>
            <a:ext cx="2564808" cy="4909776"/>
          </a:xfrm>
          <a:prstGeom prst="rect">
            <a:avLst/>
          </a:prstGeom>
        </p:spPr>
      </p:pic>
    </p:spTree>
    <p:extLst>
      <p:ext uri="{BB962C8B-B14F-4D97-AF65-F5344CB8AC3E}">
        <p14:creationId xmlns:p14="http://schemas.microsoft.com/office/powerpoint/2010/main" val="286397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508C9-2DCF-45E5-BF86-981B4A0D1DD4}"/>
              </a:ext>
            </a:extLst>
          </p:cNvPr>
          <p:cNvSpPr>
            <a:spLocks noGrp="1"/>
          </p:cNvSpPr>
          <p:nvPr>
            <p:ph type="title"/>
          </p:nvPr>
        </p:nvSpPr>
        <p:spPr/>
        <p:txBody>
          <a:bodyPr anchor="t"/>
          <a:lstStyle/>
          <a:p>
            <a:r>
              <a:rPr lang="en-US" b="1" dirty="0"/>
              <a:t>Dams and Reservoirs</a:t>
            </a:r>
          </a:p>
        </p:txBody>
      </p:sp>
      <p:sp>
        <p:nvSpPr>
          <p:cNvPr id="3" name="Content Placeholder 2">
            <a:extLst>
              <a:ext uri="{FF2B5EF4-FFF2-40B4-BE49-F238E27FC236}">
                <a16:creationId xmlns:a16="http://schemas.microsoft.com/office/drawing/2014/main" id="{374E8072-B31F-44DC-B54A-4C767055CAC0}"/>
              </a:ext>
            </a:extLst>
          </p:cNvPr>
          <p:cNvSpPr>
            <a:spLocks noGrp="1"/>
          </p:cNvSpPr>
          <p:nvPr>
            <p:ph idx="1"/>
          </p:nvPr>
        </p:nvSpPr>
        <p:spPr>
          <a:xfrm>
            <a:off x="498566" y="1439067"/>
            <a:ext cx="5327468" cy="5053807"/>
          </a:xfrm>
        </p:spPr>
        <p:txBody>
          <a:bodyPr>
            <a:normAutofit/>
          </a:bodyPr>
          <a:lstStyle/>
          <a:p>
            <a:pPr marL="0" indent="0">
              <a:buNone/>
            </a:pPr>
            <a:r>
              <a:rPr lang="en-US" b="1" dirty="0">
                <a:solidFill>
                  <a:srgbClr val="0014FE"/>
                </a:solidFill>
              </a:rPr>
              <a:t>Key Terms</a:t>
            </a:r>
            <a:endParaRPr lang="en-US" b="1" dirty="0"/>
          </a:p>
          <a:p>
            <a:r>
              <a:rPr lang="en-US" b="1" dirty="0"/>
              <a:t>Reservoirs</a:t>
            </a:r>
            <a:r>
              <a:rPr lang="en-US" dirty="0"/>
              <a:t>: artificial lakes formed when a river is impounded by a dam</a:t>
            </a:r>
          </a:p>
          <a:p>
            <a:pPr lvl="1"/>
            <a:r>
              <a:rPr lang="en-US" sz="2600" dirty="0"/>
              <a:t>Store freshwater for a variety of uses</a:t>
            </a:r>
          </a:p>
          <a:p>
            <a:r>
              <a:rPr lang="en-US" dirty="0"/>
              <a:t>Hoover Dam and Lake Mead on the Colorado River—electricity generation and freshwater, but source may be depleted soon</a:t>
            </a:r>
          </a:p>
        </p:txBody>
      </p:sp>
      <p:pic>
        <p:nvPicPr>
          <p:cNvPr id="7" name="Picture Placeholder 6" descr="A photo shows the Hoover dam between mountains. A large body of water is in the background and a concrete arch bridge in the foreground of the dam.">
            <a:extLst>
              <a:ext uri="{FF2B5EF4-FFF2-40B4-BE49-F238E27FC236}">
                <a16:creationId xmlns:a16="http://schemas.microsoft.com/office/drawing/2014/main" id="{57912141-7865-4FF3-B777-D94F33C3927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6963168" y="1297943"/>
            <a:ext cx="4181554" cy="5400754"/>
          </a:xfrm>
          <a:prstGeom prst="rect">
            <a:avLst/>
          </a:prstGeom>
        </p:spPr>
      </p:pic>
    </p:spTree>
    <p:extLst>
      <p:ext uri="{BB962C8B-B14F-4D97-AF65-F5344CB8AC3E}">
        <p14:creationId xmlns:p14="http://schemas.microsoft.com/office/powerpoint/2010/main" val="60349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4D503-744D-44F1-9291-1CB1300012EF}"/>
              </a:ext>
            </a:extLst>
          </p:cNvPr>
          <p:cNvSpPr>
            <a:spLocks noGrp="1"/>
          </p:cNvSpPr>
          <p:nvPr>
            <p:ph type="title"/>
          </p:nvPr>
        </p:nvSpPr>
        <p:spPr/>
        <p:txBody>
          <a:bodyPr anchor="t">
            <a:noAutofit/>
          </a:bodyPr>
          <a:lstStyle/>
          <a:p>
            <a:r>
              <a:rPr lang="en-US" b="1" dirty="0"/>
              <a:t>IG 7: Technologies that Address Water Scarcity: Desalination (1 of 2)</a:t>
            </a:r>
          </a:p>
        </p:txBody>
      </p:sp>
      <p:sp>
        <p:nvSpPr>
          <p:cNvPr id="3" name="Content Placeholder 2">
            <a:extLst>
              <a:ext uri="{FF2B5EF4-FFF2-40B4-BE49-F238E27FC236}">
                <a16:creationId xmlns:a16="http://schemas.microsoft.com/office/drawing/2014/main" id="{21008B12-EBB6-4A2E-A69C-E1F2E77815D6}"/>
              </a:ext>
            </a:extLst>
          </p:cNvPr>
          <p:cNvSpPr>
            <a:spLocks noGrp="1"/>
          </p:cNvSpPr>
          <p:nvPr>
            <p:ph idx="1"/>
          </p:nvPr>
        </p:nvSpPr>
        <p:spPr>
          <a:xfrm>
            <a:off x="498566" y="1690688"/>
            <a:ext cx="5597434" cy="4351338"/>
          </a:xfrm>
        </p:spPr>
        <p:txBody>
          <a:bodyPr>
            <a:noAutofit/>
          </a:bodyPr>
          <a:lstStyle/>
          <a:p>
            <a:pPr marL="0" indent="0">
              <a:buNone/>
            </a:pPr>
            <a:r>
              <a:rPr lang="en-US" b="1" dirty="0">
                <a:solidFill>
                  <a:srgbClr val="0014FE"/>
                </a:solidFill>
              </a:rPr>
              <a:t>Key Terms</a:t>
            </a:r>
            <a:endParaRPr lang="en-US" b="1" dirty="0"/>
          </a:p>
          <a:p>
            <a:r>
              <a:rPr lang="en-US" b="1" dirty="0"/>
              <a:t>Desalination</a:t>
            </a:r>
            <a:r>
              <a:rPr lang="en-US" dirty="0"/>
              <a:t>: the removal of salt and minerals from seawater to make it suitable for consumption</a:t>
            </a:r>
          </a:p>
          <a:p>
            <a:pPr lvl="1"/>
            <a:r>
              <a:rPr lang="en-US" sz="2600" dirty="0"/>
              <a:t>What do we do with leftover salt?</a:t>
            </a:r>
          </a:p>
          <a:p>
            <a:pPr lvl="1"/>
            <a:r>
              <a:rPr lang="en-US" sz="2600" dirty="0"/>
              <a:t>Very expensive (energetically and monetarily) process.</a:t>
            </a:r>
          </a:p>
        </p:txBody>
      </p:sp>
      <p:pic>
        <p:nvPicPr>
          <p:cNvPr id="8" name="Picture Placeholder 7" descr="An illustration titled, desalination, shows a technology used to address water scarcity.&#10;The illustration starts with saltwater being pumped into a large container. A label above the container reads “several steps, including reverse osmosis.” An arrow points from the container to a spout labeled potable water. A pipe at the bottom of the container is labeled brackish wastewater must be dealt with. Text around the illustration reads “Pros, ample supply. Cons, expensive, energy-intensive process, toxic wastewater.”">
            <a:extLst>
              <a:ext uri="{FF2B5EF4-FFF2-40B4-BE49-F238E27FC236}">
                <a16:creationId xmlns:a16="http://schemas.microsoft.com/office/drawing/2014/main" id="{FB6E1FFD-7802-449F-BF7A-D9DB3FE82BA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7755193" y="1165980"/>
            <a:ext cx="3692866" cy="5400754"/>
          </a:xfrm>
          <a:prstGeom prst="rect">
            <a:avLst/>
          </a:prstGeom>
        </p:spPr>
      </p:pic>
    </p:spTree>
    <p:extLst>
      <p:ext uri="{BB962C8B-B14F-4D97-AF65-F5344CB8AC3E}">
        <p14:creationId xmlns:p14="http://schemas.microsoft.com/office/powerpoint/2010/main" val="159750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405DE-3B04-451D-AF78-86D9192694FB}"/>
              </a:ext>
            </a:extLst>
          </p:cNvPr>
          <p:cNvSpPr>
            <a:spLocks noGrp="1"/>
          </p:cNvSpPr>
          <p:nvPr>
            <p:ph type="title"/>
          </p:nvPr>
        </p:nvSpPr>
        <p:spPr/>
        <p:txBody>
          <a:bodyPr anchor="t">
            <a:normAutofit/>
          </a:bodyPr>
          <a:lstStyle/>
          <a:p>
            <a:r>
              <a:rPr lang="en-US" b="1" dirty="0"/>
              <a:t>IG 7: Technologies that Address Water Scarcity: Desalination (2 of 2)</a:t>
            </a:r>
          </a:p>
        </p:txBody>
      </p:sp>
      <p:sp>
        <p:nvSpPr>
          <p:cNvPr id="3" name="Content Placeholder 2">
            <a:extLst>
              <a:ext uri="{FF2B5EF4-FFF2-40B4-BE49-F238E27FC236}">
                <a16:creationId xmlns:a16="http://schemas.microsoft.com/office/drawing/2014/main" id="{ABEDAE18-3458-4A65-8895-F815D34C83E5}"/>
              </a:ext>
            </a:extLst>
          </p:cNvPr>
          <p:cNvSpPr>
            <a:spLocks noGrp="1"/>
          </p:cNvSpPr>
          <p:nvPr>
            <p:ph idx="1"/>
          </p:nvPr>
        </p:nvSpPr>
        <p:spPr>
          <a:xfrm>
            <a:off x="838200" y="1825625"/>
            <a:ext cx="4034246" cy="4351338"/>
          </a:xfrm>
        </p:spPr>
        <p:txBody>
          <a:bodyPr>
            <a:normAutofit/>
          </a:bodyPr>
          <a:lstStyle/>
          <a:p>
            <a:r>
              <a:rPr lang="en-US" dirty="0"/>
              <a:t>Water has three extra cleansing steps:</a:t>
            </a:r>
          </a:p>
          <a:p>
            <a:pPr lvl="1"/>
            <a:r>
              <a:rPr lang="en-US" sz="2600" dirty="0"/>
              <a:t>Microfiltration</a:t>
            </a:r>
          </a:p>
          <a:p>
            <a:pPr lvl="1"/>
            <a:r>
              <a:rPr lang="en-US" sz="2600" dirty="0"/>
              <a:t>Reverse osmosis</a:t>
            </a:r>
          </a:p>
          <a:p>
            <a:pPr lvl="1"/>
            <a:r>
              <a:rPr lang="en-US" sz="2600" dirty="0"/>
              <a:t>Treated with UV light</a:t>
            </a:r>
          </a:p>
        </p:txBody>
      </p:sp>
      <p:pic>
        <p:nvPicPr>
          <p:cNvPr id="7" name="Picture Placeholder 6" descr="A photo shows an inside view of the Groundwater Replenishment System in Fountain Valley, California.">
            <a:extLst>
              <a:ext uri="{FF2B5EF4-FFF2-40B4-BE49-F238E27FC236}">
                <a16:creationId xmlns:a16="http://schemas.microsoft.com/office/drawing/2014/main" id="{599641DD-9CD5-404C-9E3E-C7FF329EF09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4990555" y="1555840"/>
            <a:ext cx="7053223" cy="5027941"/>
          </a:xfrm>
          <a:prstGeom prst="rect">
            <a:avLst/>
          </a:prstGeom>
        </p:spPr>
      </p:pic>
    </p:spTree>
    <p:extLst>
      <p:ext uri="{BB962C8B-B14F-4D97-AF65-F5344CB8AC3E}">
        <p14:creationId xmlns:p14="http://schemas.microsoft.com/office/powerpoint/2010/main" val="155263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405DE-3B04-451D-AF78-86D9192694FB}"/>
              </a:ext>
            </a:extLst>
          </p:cNvPr>
          <p:cNvSpPr>
            <a:spLocks noGrp="1"/>
          </p:cNvSpPr>
          <p:nvPr>
            <p:ph type="title"/>
          </p:nvPr>
        </p:nvSpPr>
        <p:spPr/>
        <p:txBody>
          <a:bodyPr anchor="t">
            <a:normAutofit/>
          </a:bodyPr>
          <a:lstStyle/>
          <a:p>
            <a:r>
              <a:rPr lang="en-US" b="1" dirty="0"/>
              <a:t>IG 7: Technologies that Address Water Scarcity: Recycling Wastewater</a:t>
            </a:r>
          </a:p>
        </p:txBody>
      </p:sp>
      <p:sp>
        <p:nvSpPr>
          <p:cNvPr id="3" name="Content Placeholder 2">
            <a:extLst>
              <a:ext uri="{FF2B5EF4-FFF2-40B4-BE49-F238E27FC236}">
                <a16:creationId xmlns:a16="http://schemas.microsoft.com/office/drawing/2014/main" id="{ABEDAE18-3458-4A65-8895-F815D34C83E5}"/>
              </a:ext>
            </a:extLst>
          </p:cNvPr>
          <p:cNvSpPr>
            <a:spLocks noGrp="1"/>
          </p:cNvSpPr>
          <p:nvPr>
            <p:ph idx="1"/>
          </p:nvPr>
        </p:nvSpPr>
        <p:spPr>
          <a:xfrm>
            <a:off x="838200" y="1825625"/>
            <a:ext cx="3955869" cy="4351338"/>
          </a:xfrm>
        </p:spPr>
        <p:txBody>
          <a:bodyPr>
            <a:normAutofit/>
          </a:bodyPr>
          <a:lstStyle/>
          <a:p>
            <a:r>
              <a:rPr lang="en-US" dirty="0"/>
              <a:t>Las Vegas returns 90 million gallons of purified wastewater to Lake Mead every day.</a:t>
            </a:r>
          </a:p>
          <a:p>
            <a:r>
              <a:rPr lang="en-US" dirty="0"/>
              <a:t>Highly potable</a:t>
            </a:r>
          </a:p>
        </p:txBody>
      </p:sp>
      <p:pic>
        <p:nvPicPr>
          <p:cNvPr id="7" name="Picture Placeholder 6" descr="An illustration titled, recycling wastewater, shows a technology used to address water scarcity.&#10;The illustration starts with wastewater from a wastewater treatment plant flowing into a container. Text above the container reads “Microfiltration, reverse osmosis, and U V radiation.” An arrow points from the container to a spout that is labeled potable water. Text around the illustration reads “Pros, addresses water scarcity and wastewater. Cons, expensive, negative public perceptions.”">
            <a:extLst>
              <a:ext uri="{FF2B5EF4-FFF2-40B4-BE49-F238E27FC236}">
                <a16:creationId xmlns:a16="http://schemas.microsoft.com/office/drawing/2014/main" id="{65CB5F67-CD31-4240-B1AF-8FE792BF0D0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8096827" y="1027906"/>
            <a:ext cx="3602182" cy="5400754"/>
          </a:xfrm>
          <a:prstGeom prst="rect">
            <a:avLst/>
          </a:prstGeom>
        </p:spPr>
      </p:pic>
    </p:spTree>
    <p:extLst>
      <p:ext uri="{BB962C8B-B14F-4D97-AF65-F5344CB8AC3E}">
        <p14:creationId xmlns:p14="http://schemas.microsoft.com/office/powerpoint/2010/main" val="197600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5CA1F-84E0-4863-81C1-D08040E13050}"/>
              </a:ext>
            </a:extLst>
          </p:cNvPr>
          <p:cNvSpPr>
            <a:spLocks noGrp="1"/>
          </p:cNvSpPr>
          <p:nvPr>
            <p:ph type="title"/>
          </p:nvPr>
        </p:nvSpPr>
        <p:spPr/>
        <p:txBody>
          <a:bodyPr>
            <a:normAutofit/>
          </a:bodyPr>
          <a:lstStyle/>
          <a:p>
            <a:pPr algn="ctr"/>
            <a:r>
              <a:rPr lang="en-US" b="1" dirty="0"/>
              <a:t>IG 7: Technologies to Address Water Scarcity: Underground Storage</a:t>
            </a:r>
          </a:p>
        </p:txBody>
      </p:sp>
      <p:pic>
        <p:nvPicPr>
          <p:cNvPr id="8" name="Picture Placeholder 7" descr="An illustration titled, underground storage, shows a technology used to address water scarcity.&#10;The illustration shows a treatment plant at ground level. A river nearby is labeled source water. Water from the source travels through the treatment plant into a recharge basin. This process is labeled diversion. A well is drilled near the source water shows water being pumped from the aquifer into a basin. Seepage from the basin flows back into the aquifer. A pipe labeled recharge well pumps water from another basin back into the aquifer. Text around the illustration reads “Pros, prevents loss from evaporation, prevents saltwater intrusion and sinkhole formation, especially useful in areas with variable seasonal rainfall. Cons, too much river water diversion could reduce flow to downstream areas, a high-water table can harm plants that cannot tolerate waterlogging.”">
            <a:extLst>
              <a:ext uri="{FF2B5EF4-FFF2-40B4-BE49-F238E27FC236}">
                <a16:creationId xmlns:a16="http://schemas.microsoft.com/office/drawing/2014/main" id="{A73020EC-27C7-48A8-8C86-FB330ADC323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4837036" y="1788222"/>
            <a:ext cx="2583128" cy="4909776"/>
          </a:xfrm>
          <a:prstGeom prst="rect">
            <a:avLst/>
          </a:prstGeom>
        </p:spPr>
      </p:pic>
    </p:spTree>
    <p:extLst>
      <p:ext uri="{BB962C8B-B14F-4D97-AF65-F5344CB8AC3E}">
        <p14:creationId xmlns:p14="http://schemas.microsoft.com/office/powerpoint/2010/main" val="39222666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9C2BF-06DF-4351-B584-0E2AF993E749}"/>
              </a:ext>
            </a:extLst>
          </p:cNvPr>
          <p:cNvSpPr>
            <a:spLocks noGrp="1"/>
          </p:cNvSpPr>
          <p:nvPr>
            <p:ph type="title"/>
          </p:nvPr>
        </p:nvSpPr>
        <p:spPr/>
        <p:txBody>
          <a:bodyPr/>
          <a:lstStyle/>
          <a:p>
            <a:pPr algn="ctr"/>
            <a:r>
              <a:rPr lang="en-US" b="1" dirty="0"/>
              <a:t>VIII. How Can Conservation Help Address Water Scarcity Issues?</a:t>
            </a:r>
          </a:p>
        </p:txBody>
      </p:sp>
      <p:sp>
        <p:nvSpPr>
          <p:cNvPr id="3" name="Content Placeholder 2">
            <a:extLst>
              <a:ext uri="{FF2B5EF4-FFF2-40B4-BE49-F238E27FC236}">
                <a16:creationId xmlns:a16="http://schemas.microsoft.com/office/drawing/2014/main" id="{D5E3E97E-4376-459A-9343-EFF22901FA60}"/>
              </a:ext>
            </a:extLst>
          </p:cNvPr>
          <p:cNvSpPr>
            <a:spLocks noGrp="1"/>
          </p:cNvSpPr>
          <p:nvPr>
            <p:ph idx="1"/>
          </p:nvPr>
        </p:nvSpPr>
        <p:spPr>
          <a:xfrm>
            <a:off x="838200" y="3428999"/>
            <a:ext cx="10515600" cy="2747963"/>
          </a:xfrm>
        </p:spPr>
        <p:txBody>
          <a:bodyPr/>
          <a:lstStyle/>
          <a:p>
            <a:pPr marL="0" indent="0">
              <a:buNone/>
            </a:pPr>
            <a:r>
              <a:rPr lang="en-US" b="1" dirty="0">
                <a:solidFill>
                  <a:srgbClr val="7030A0"/>
                </a:solidFill>
              </a:rPr>
              <a:t>Key Concept 8</a:t>
            </a:r>
            <a:r>
              <a:rPr lang="en-US" dirty="0">
                <a:solidFill>
                  <a:srgbClr val="7030A0"/>
                </a:solidFill>
              </a:rPr>
              <a:t>: </a:t>
            </a:r>
            <a:r>
              <a:rPr lang="en-US" dirty="0"/>
              <a:t>Conservation can effectively address scarcity and includes the use of water-saving technologies, behavioral changes that decrease water use, and consumer choices that minimize our water footprint.</a:t>
            </a:r>
          </a:p>
        </p:txBody>
      </p:sp>
    </p:spTree>
    <p:extLst>
      <p:ext uri="{BB962C8B-B14F-4D97-AF65-F5344CB8AC3E}">
        <p14:creationId xmlns:p14="http://schemas.microsoft.com/office/powerpoint/2010/main" val="136545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029A7-4A8B-4738-BC49-CC0E3643783B}"/>
              </a:ext>
            </a:extLst>
          </p:cNvPr>
          <p:cNvSpPr>
            <a:spLocks noGrp="1"/>
          </p:cNvSpPr>
          <p:nvPr>
            <p:ph type="title"/>
          </p:nvPr>
        </p:nvSpPr>
        <p:spPr/>
        <p:txBody>
          <a:bodyPr anchor="t"/>
          <a:lstStyle/>
          <a:p>
            <a:pPr algn="ctr"/>
            <a:r>
              <a:rPr lang="en-US" b="1" dirty="0"/>
              <a:t>I. How Is Water Distributed on Earth, and What Are the Sources of Freshwater?</a:t>
            </a:r>
          </a:p>
        </p:txBody>
      </p:sp>
      <p:sp>
        <p:nvSpPr>
          <p:cNvPr id="3" name="Content Placeholder 2">
            <a:extLst>
              <a:ext uri="{FF2B5EF4-FFF2-40B4-BE49-F238E27FC236}">
                <a16:creationId xmlns:a16="http://schemas.microsoft.com/office/drawing/2014/main" id="{E977AA9E-189B-4A54-A781-8051D4C39CE0}"/>
              </a:ext>
            </a:extLst>
          </p:cNvPr>
          <p:cNvSpPr>
            <a:spLocks noGrp="1"/>
          </p:cNvSpPr>
          <p:nvPr>
            <p:ph idx="1"/>
          </p:nvPr>
        </p:nvSpPr>
        <p:spPr>
          <a:xfrm>
            <a:off x="838200" y="3291839"/>
            <a:ext cx="10515600" cy="2885123"/>
          </a:xfrm>
        </p:spPr>
        <p:txBody>
          <a:bodyPr/>
          <a:lstStyle/>
          <a:p>
            <a:pPr marL="0" indent="0">
              <a:buNone/>
            </a:pPr>
            <a:r>
              <a:rPr lang="en-US" b="1" dirty="0">
                <a:solidFill>
                  <a:srgbClr val="7030A0"/>
                </a:solidFill>
              </a:rPr>
              <a:t>Key Concept 1</a:t>
            </a:r>
            <a:r>
              <a:rPr lang="en-US" dirty="0">
                <a:solidFill>
                  <a:srgbClr val="7030A0"/>
                </a:solidFill>
              </a:rPr>
              <a:t>: </a:t>
            </a:r>
            <a:r>
              <a:rPr lang="en-US" dirty="0"/>
              <a:t>Only 2.5% of water on Earth is freshwater, and very little of that is accessible to humans. Fortunately, even this small percentage represents a large amount of water.</a:t>
            </a:r>
          </a:p>
        </p:txBody>
      </p:sp>
    </p:spTree>
    <p:extLst>
      <p:ext uri="{BB962C8B-B14F-4D97-AF65-F5344CB8AC3E}">
        <p14:creationId xmlns:p14="http://schemas.microsoft.com/office/powerpoint/2010/main" val="149535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A171D-9A6E-45DF-9C29-DEAAA7F33330}"/>
              </a:ext>
            </a:extLst>
          </p:cNvPr>
          <p:cNvSpPr>
            <a:spLocks noGrp="1"/>
          </p:cNvSpPr>
          <p:nvPr>
            <p:ph type="title"/>
          </p:nvPr>
        </p:nvSpPr>
        <p:spPr/>
        <p:txBody>
          <a:bodyPr anchor="t"/>
          <a:lstStyle/>
          <a:p>
            <a:r>
              <a:rPr lang="en-US" b="1" dirty="0"/>
              <a:t>Water Footprint</a:t>
            </a:r>
          </a:p>
        </p:txBody>
      </p:sp>
      <p:sp>
        <p:nvSpPr>
          <p:cNvPr id="3" name="Content Placeholder 2">
            <a:extLst>
              <a:ext uri="{FF2B5EF4-FFF2-40B4-BE49-F238E27FC236}">
                <a16:creationId xmlns:a16="http://schemas.microsoft.com/office/drawing/2014/main" id="{364FDFDF-C2D8-430C-B380-F3DB32E3EFD8}"/>
              </a:ext>
            </a:extLst>
          </p:cNvPr>
          <p:cNvSpPr>
            <a:spLocks noGrp="1"/>
          </p:cNvSpPr>
          <p:nvPr>
            <p:ph idx="1"/>
          </p:nvPr>
        </p:nvSpPr>
        <p:spPr/>
        <p:txBody>
          <a:bodyPr>
            <a:normAutofit/>
          </a:bodyPr>
          <a:lstStyle/>
          <a:p>
            <a:pPr>
              <a:spcAft>
                <a:spcPts val="1800"/>
              </a:spcAft>
            </a:pPr>
            <a:r>
              <a:rPr lang="en-US" b="1" dirty="0"/>
              <a:t>Water footprint</a:t>
            </a:r>
            <a:r>
              <a:rPr lang="en-US" dirty="0"/>
              <a:t>: the water appropriated by industry to produce products or energy; includes the water actually used and water that is polluted in the production process</a:t>
            </a:r>
            <a:endParaRPr lang="en-US" sz="2800" dirty="0"/>
          </a:p>
          <a:p>
            <a:r>
              <a:rPr lang="en-US" dirty="0"/>
              <a:t>Average U.S. citizen uses 140 gallons of water </a:t>
            </a:r>
            <a:r>
              <a:rPr lang="en-US" i="1" dirty="0"/>
              <a:t>per day. </a:t>
            </a:r>
            <a:endParaRPr lang="en-US" sz="2800" dirty="0"/>
          </a:p>
        </p:txBody>
      </p:sp>
    </p:spTree>
    <p:extLst>
      <p:ext uri="{BB962C8B-B14F-4D97-AF65-F5344CB8AC3E}">
        <p14:creationId xmlns:p14="http://schemas.microsoft.com/office/powerpoint/2010/main" val="319336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4F624-C161-4AD6-9983-7C2CE024A5B2}"/>
              </a:ext>
            </a:extLst>
          </p:cNvPr>
          <p:cNvSpPr>
            <a:spLocks noGrp="1"/>
          </p:cNvSpPr>
          <p:nvPr>
            <p:ph type="title"/>
          </p:nvPr>
        </p:nvSpPr>
        <p:spPr/>
        <p:txBody>
          <a:bodyPr anchor="t"/>
          <a:lstStyle/>
          <a:p>
            <a:r>
              <a:rPr lang="en-US" b="1" dirty="0"/>
              <a:t>Addressing Water Shortages with Conservation</a:t>
            </a:r>
          </a:p>
        </p:txBody>
      </p:sp>
      <p:sp>
        <p:nvSpPr>
          <p:cNvPr id="3" name="Content Placeholder 2">
            <a:extLst>
              <a:ext uri="{FF2B5EF4-FFF2-40B4-BE49-F238E27FC236}">
                <a16:creationId xmlns:a16="http://schemas.microsoft.com/office/drawing/2014/main" id="{6454AFBD-0B7C-40EC-AECF-BAD4978853C4}"/>
              </a:ext>
            </a:extLst>
          </p:cNvPr>
          <p:cNvSpPr>
            <a:spLocks noGrp="1"/>
          </p:cNvSpPr>
          <p:nvPr>
            <p:ph idx="1"/>
          </p:nvPr>
        </p:nvSpPr>
        <p:spPr/>
        <p:txBody>
          <a:bodyPr>
            <a:normAutofit/>
          </a:bodyPr>
          <a:lstStyle/>
          <a:p>
            <a:r>
              <a:rPr lang="en-US" dirty="0"/>
              <a:t>The easiest and least expensive way to maintain water supplies is </a:t>
            </a:r>
            <a:r>
              <a:rPr lang="en-US" i="1" dirty="0"/>
              <a:t>to use less water.</a:t>
            </a:r>
          </a:p>
          <a:p>
            <a:r>
              <a:rPr lang="en-US" dirty="0"/>
              <a:t>The average U.S. citizen uses about 530 liters (140 gallons) of water per day in the home.</a:t>
            </a:r>
          </a:p>
          <a:p>
            <a:r>
              <a:rPr lang="en-US" dirty="0"/>
              <a:t>Water is also used on our behalf by industry to make the products and energy that we consume (indirect use).</a:t>
            </a:r>
          </a:p>
          <a:p>
            <a:pPr lvl="1"/>
            <a:r>
              <a:rPr lang="en-US" sz="2600" dirty="0"/>
              <a:t>This brings the average daily use of water up to 4,200 liters (1,100 gallons) per person in the United States.</a:t>
            </a:r>
          </a:p>
        </p:txBody>
      </p:sp>
    </p:spTree>
    <p:extLst>
      <p:ext uri="{BB962C8B-B14F-4D97-AF65-F5344CB8AC3E}">
        <p14:creationId xmlns:p14="http://schemas.microsoft.com/office/powerpoint/2010/main" val="249359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74312-CFAD-45BD-8AF1-3F8A028A0A52}"/>
              </a:ext>
            </a:extLst>
          </p:cNvPr>
          <p:cNvSpPr>
            <a:spLocks noGrp="1"/>
          </p:cNvSpPr>
          <p:nvPr>
            <p:ph type="title"/>
          </p:nvPr>
        </p:nvSpPr>
        <p:spPr/>
        <p:txBody>
          <a:bodyPr anchor="t"/>
          <a:lstStyle/>
          <a:p>
            <a:pPr algn="ctr"/>
            <a:r>
              <a:rPr lang="en-US" b="1" dirty="0"/>
              <a:t>IG 8: Reducing Our Water Footprint: U.S. Household Water Use</a:t>
            </a:r>
          </a:p>
        </p:txBody>
      </p:sp>
      <p:pic>
        <p:nvPicPr>
          <p:cNvPr id="8" name="Picture Placeholder 7" descr="A pie chart shows household water usage in the U.S.&#10;The data from the chart are as follows: Toilet, 24 percent; Shower, 20 percent; Faucets, 19 percent; Clothes washer, 17 percent; Leaks, 12 percent; Others, 4 percent; Bath, 3 percent, and Dishwasher, 1 percent.">
            <a:extLst>
              <a:ext uri="{FF2B5EF4-FFF2-40B4-BE49-F238E27FC236}">
                <a16:creationId xmlns:a16="http://schemas.microsoft.com/office/drawing/2014/main" id="{0CC08BBC-7470-43EA-B034-6DCECF9D6AF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3157920" y="1818610"/>
            <a:ext cx="5876159" cy="4909776"/>
          </a:xfrm>
          <a:prstGeom prst="rect">
            <a:avLst/>
          </a:prstGeom>
        </p:spPr>
      </p:pic>
    </p:spTree>
    <p:extLst>
      <p:ext uri="{BB962C8B-B14F-4D97-AF65-F5344CB8AC3E}">
        <p14:creationId xmlns:p14="http://schemas.microsoft.com/office/powerpoint/2010/main" val="36625805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74312-CFAD-45BD-8AF1-3F8A028A0A52}"/>
              </a:ext>
            </a:extLst>
          </p:cNvPr>
          <p:cNvSpPr>
            <a:spLocks noGrp="1"/>
          </p:cNvSpPr>
          <p:nvPr>
            <p:ph type="title"/>
          </p:nvPr>
        </p:nvSpPr>
        <p:spPr/>
        <p:txBody>
          <a:bodyPr anchor="t"/>
          <a:lstStyle/>
          <a:p>
            <a:pPr algn="ctr"/>
            <a:r>
              <a:rPr lang="en-US" b="1" dirty="0"/>
              <a:t>IG 8: Reducing Our Water Footprint: Indirect U.S. Household Water Use</a:t>
            </a:r>
          </a:p>
        </p:txBody>
      </p:sp>
      <p:pic>
        <p:nvPicPr>
          <p:cNvPr id="7" name="Picture Placeholder 6" descr="A photo shows a cable in a wall outlet.">
            <a:extLst>
              <a:ext uri="{FF2B5EF4-FFF2-40B4-BE49-F238E27FC236}">
                <a16:creationId xmlns:a16="http://schemas.microsoft.com/office/drawing/2014/main" id="{E10B5286-2012-44DA-A7AC-E48C3DF82D9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903729" y="1797862"/>
            <a:ext cx="6384541" cy="4909776"/>
          </a:xfrm>
          <a:prstGeom prst="rect">
            <a:avLst/>
          </a:prstGeom>
        </p:spPr>
      </p:pic>
    </p:spTree>
    <p:extLst>
      <p:ext uri="{BB962C8B-B14F-4D97-AF65-F5344CB8AC3E}">
        <p14:creationId xmlns:p14="http://schemas.microsoft.com/office/powerpoint/2010/main" val="20557900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74312-CFAD-45BD-8AF1-3F8A028A0A52}"/>
              </a:ext>
            </a:extLst>
          </p:cNvPr>
          <p:cNvSpPr>
            <a:spLocks noGrp="1"/>
          </p:cNvSpPr>
          <p:nvPr>
            <p:ph type="title"/>
          </p:nvPr>
        </p:nvSpPr>
        <p:spPr/>
        <p:txBody>
          <a:bodyPr anchor="t"/>
          <a:lstStyle/>
          <a:p>
            <a:pPr algn="ctr"/>
            <a:r>
              <a:rPr lang="en-US" b="1" dirty="0"/>
              <a:t>IG 8: Reducing Our Water Footprint: Gallons of Water Needed per 1 </a:t>
            </a:r>
            <a:r>
              <a:rPr lang="en-US" b="1" dirty="0" err="1"/>
              <a:t>lb</a:t>
            </a:r>
            <a:r>
              <a:rPr lang="en-US" b="1" dirty="0"/>
              <a:t> of Food</a:t>
            </a:r>
          </a:p>
        </p:txBody>
      </p:sp>
      <p:pic>
        <p:nvPicPr>
          <p:cNvPr id="8" name="Picture Placeholder 7" descr="A table depicts the percentage of U.S. household water use.&#10;The table titled, “Gallons of water needed to produce 1 pound of food,” lists types of food and the number of gallons required to produce one pound as follows: Beef: 1,851; pork: 719; chicken: 519; bread: 193; corn: 147.">
            <a:extLst>
              <a:ext uri="{FF2B5EF4-FFF2-40B4-BE49-F238E27FC236}">
                <a16:creationId xmlns:a16="http://schemas.microsoft.com/office/drawing/2014/main" id="{7FBE7711-09C1-41DB-A9D1-E5ED46FCB2C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828800" y="1690688"/>
            <a:ext cx="8534400" cy="5065776"/>
          </a:xfrm>
          <a:prstGeom prst="rect">
            <a:avLst/>
          </a:prstGeom>
        </p:spPr>
      </p:pic>
    </p:spTree>
    <p:extLst>
      <p:ext uri="{BB962C8B-B14F-4D97-AF65-F5344CB8AC3E}">
        <p14:creationId xmlns:p14="http://schemas.microsoft.com/office/powerpoint/2010/main" val="27313386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74312-CFAD-45BD-8AF1-3F8A028A0A52}"/>
              </a:ext>
            </a:extLst>
          </p:cNvPr>
          <p:cNvSpPr>
            <a:spLocks noGrp="1"/>
          </p:cNvSpPr>
          <p:nvPr>
            <p:ph type="title"/>
          </p:nvPr>
        </p:nvSpPr>
        <p:spPr/>
        <p:txBody>
          <a:bodyPr anchor="t"/>
          <a:lstStyle/>
          <a:p>
            <a:pPr algn="ctr"/>
            <a:r>
              <a:rPr lang="en-US" b="1" dirty="0"/>
              <a:t>IG 8: Reducing Our Water Footprint: Gallons of Water Needed per Product</a:t>
            </a:r>
          </a:p>
        </p:txBody>
      </p:sp>
      <p:pic>
        <p:nvPicPr>
          <p:cNvPr id="7" name="Picture Placeholder 6" descr="A table depicts the percentage of U.S. household water use.&#10;The table titled, “Gallons of water per product,” shows data as follows: Pair of blue jeans: 2,113; 1 ream of paper (500 sheets): 679; cotton t-shirt: 659.">
            <a:extLst>
              <a:ext uri="{FF2B5EF4-FFF2-40B4-BE49-F238E27FC236}">
                <a16:creationId xmlns:a16="http://schemas.microsoft.com/office/drawing/2014/main" id="{7DDED044-8DBC-44BC-B806-F4DD2DEBE50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828800" y="2317524"/>
            <a:ext cx="8534400" cy="3413760"/>
          </a:xfrm>
          <a:prstGeom prst="rect">
            <a:avLst/>
          </a:prstGeom>
        </p:spPr>
      </p:pic>
    </p:spTree>
    <p:extLst>
      <p:ext uri="{BB962C8B-B14F-4D97-AF65-F5344CB8AC3E}">
        <p14:creationId xmlns:p14="http://schemas.microsoft.com/office/powerpoint/2010/main" val="15746671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74312-CFAD-45BD-8AF1-3F8A028A0A52}"/>
              </a:ext>
            </a:extLst>
          </p:cNvPr>
          <p:cNvSpPr>
            <a:spLocks noGrp="1"/>
          </p:cNvSpPr>
          <p:nvPr>
            <p:ph type="title"/>
          </p:nvPr>
        </p:nvSpPr>
        <p:spPr/>
        <p:txBody>
          <a:bodyPr anchor="t"/>
          <a:lstStyle/>
          <a:p>
            <a:pPr algn="ctr"/>
            <a:r>
              <a:rPr lang="en-US" b="1" dirty="0"/>
              <a:t>IG 8: Reducing Our Water Footprint: Water Saving Technologies and Actions</a:t>
            </a:r>
          </a:p>
        </p:txBody>
      </p:sp>
      <p:sp>
        <p:nvSpPr>
          <p:cNvPr id="3" name="Content Placeholder 2">
            <a:extLst>
              <a:ext uri="{FF2B5EF4-FFF2-40B4-BE49-F238E27FC236}">
                <a16:creationId xmlns:a16="http://schemas.microsoft.com/office/drawing/2014/main" id="{112EEA9F-E620-489D-AA7B-904ADB8D9F18}"/>
              </a:ext>
            </a:extLst>
          </p:cNvPr>
          <p:cNvSpPr>
            <a:spLocks noGrp="1"/>
          </p:cNvSpPr>
          <p:nvPr>
            <p:ph idx="1"/>
          </p:nvPr>
        </p:nvSpPr>
        <p:spPr>
          <a:xfrm>
            <a:off x="767860" y="1642741"/>
            <a:ext cx="10837985" cy="875375"/>
          </a:xfrm>
        </p:spPr>
        <p:txBody>
          <a:bodyPr>
            <a:noAutofit/>
          </a:bodyPr>
          <a:lstStyle/>
          <a:p>
            <a:pPr marL="0" indent="0">
              <a:lnSpc>
                <a:spcPct val="110000"/>
              </a:lnSpc>
              <a:spcBef>
                <a:spcPts val="0"/>
              </a:spcBef>
              <a:buNone/>
            </a:pPr>
            <a:r>
              <a:rPr lang="en-US" sz="1600" b="1" cap="all" dirty="0">
                <a:cs typeface="Times New Roman"/>
              </a:rPr>
              <a:t>Water-Saving Technologies and Actions</a:t>
            </a:r>
            <a:endParaRPr lang="en-US" sz="1600" dirty="0">
              <a:cs typeface="Times New Roman"/>
            </a:endParaRPr>
          </a:p>
          <a:p>
            <a:pPr marL="0" indent="0">
              <a:lnSpc>
                <a:spcPct val="110000"/>
              </a:lnSpc>
              <a:spcBef>
                <a:spcPts val="0"/>
              </a:spcBef>
              <a:buNone/>
            </a:pPr>
            <a:r>
              <a:rPr lang="en-US" sz="1600" b="1" dirty="0">
                <a:cs typeface="Times New Roman"/>
              </a:rPr>
              <a:t>Our water usage can be reduced by using new water-efficient technologies and by making behavioral changes that don’t waste water.</a:t>
            </a:r>
            <a:endParaRPr lang="en-US" sz="1600" b="1" cap="all" dirty="0">
              <a:ea typeface="Times New Roman"/>
              <a:cs typeface="Times New Roman"/>
            </a:endParaRPr>
          </a:p>
        </p:txBody>
      </p:sp>
      <p:graphicFrame>
        <p:nvGraphicFramePr>
          <p:cNvPr id="9" name="Table Placeholder 8" descr="This table has three columns titled Old technology, New technology, and Behaviorval change.">
            <a:extLst>
              <a:ext uri="{FF2B5EF4-FFF2-40B4-BE49-F238E27FC236}">
                <a16:creationId xmlns:a16="http://schemas.microsoft.com/office/drawing/2014/main" id="{0075FD39-16ED-4751-B95A-9DDAF53967A0}"/>
              </a:ext>
            </a:extLst>
          </p:cNvPr>
          <p:cNvGraphicFramePr>
            <a:graphicFrameLocks noGrp="1"/>
          </p:cNvGraphicFramePr>
          <p:nvPr>
            <p:ph type="tbl" sz="quarter" idx="15"/>
            <p:extLst>
              <p:ext uri="{D42A27DB-BD31-4B8C-83A1-F6EECF244321}">
                <p14:modId xmlns:p14="http://schemas.microsoft.com/office/powerpoint/2010/main" val="682658831"/>
              </p:ext>
            </p:extLst>
          </p:nvPr>
        </p:nvGraphicFramePr>
        <p:xfrm>
          <a:off x="1238175" y="2560320"/>
          <a:ext cx="9715650" cy="3145790"/>
        </p:xfrm>
        <a:graphic>
          <a:graphicData uri="http://schemas.openxmlformats.org/drawingml/2006/table">
            <a:tbl>
              <a:tblPr firstRow="1" bandRow="1">
                <a:tableStyleId>{5940675A-B579-460E-94D1-54222C63F5DA}</a:tableStyleId>
              </a:tblPr>
              <a:tblGrid>
                <a:gridCol w="1378522">
                  <a:extLst>
                    <a:ext uri="{9D8B030D-6E8A-4147-A177-3AD203B41FA5}">
                      <a16:colId xmlns:a16="http://schemas.microsoft.com/office/drawing/2014/main" val="20000"/>
                    </a:ext>
                  </a:extLst>
                </a:gridCol>
                <a:gridCol w="2497862">
                  <a:extLst>
                    <a:ext uri="{9D8B030D-6E8A-4147-A177-3AD203B41FA5}">
                      <a16:colId xmlns:a16="http://schemas.microsoft.com/office/drawing/2014/main" val="20001"/>
                    </a:ext>
                  </a:extLst>
                </a:gridCol>
                <a:gridCol w="5839266">
                  <a:extLst>
                    <a:ext uri="{9D8B030D-6E8A-4147-A177-3AD203B41FA5}">
                      <a16:colId xmlns:a16="http://schemas.microsoft.com/office/drawing/2014/main" val="20002"/>
                    </a:ext>
                  </a:extLst>
                </a:gridCol>
              </a:tblGrid>
              <a:tr h="0">
                <a:tc>
                  <a:txBody>
                    <a:bodyPr/>
                    <a:lstStyle/>
                    <a:p>
                      <a:pPr marL="0" marR="0">
                        <a:lnSpc>
                          <a:spcPct val="100000"/>
                        </a:lnSpc>
                        <a:spcBef>
                          <a:spcPts val="0"/>
                        </a:spcBef>
                        <a:spcAft>
                          <a:spcPts val="0"/>
                        </a:spcAft>
                      </a:pPr>
                      <a:r>
                        <a:rPr lang="en-US" sz="1200" b="1" cap="all" dirty="0">
                          <a:effectLst/>
                        </a:rPr>
                        <a:t>OLD TECHNOLOGY</a:t>
                      </a:r>
                      <a:endParaRPr lang="en-US" sz="1200" b="1" cap="all" dirty="0">
                        <a:solidFill>
                          <a:srgbClr val="FFFFFF"/>
                        </a:solidFill>
                        <a:effectLst/>
                        <a:latin typeface="Times New Roman"/>
                        <a:ea typeface="Times New Roman"/>
                        <a:cs typeface="Times New Roman"/>
                      </a:endParaRPr>
                    </a:p>
                  </a:txBody>
                  <a:tcPr marT="76200" marB="76200" anchor="ctr"/>
                </a:tc>
                <a:tc>
                  <a:txBody>
                    <a:bodyPr/>
                    <a:lstStyle/>
                    <a:p>
                      <a:pPr marL="0" marR="0">
                        <a:lnSpc>
                          <a:spcPct val="100000"/>
                        </a:lnSpc>
                        <a:spcBef>
                          <a:spcPts val="0"/>
                        </a:spcBef>
                        <a:spcAft>
                          <a:spcPts val="0"/>
                        </a:spcAft>
                      </a:pPr>
                      <a:r>
                        <a:rPr lang="en-US" sz="1200" b="1" cap="all" dirty="0">
                          <a:effectLst/>
                        </a:rPr>
                        <a:t>NEW TECHNOLOGY</a:t>
                      </a:r>
                      <a:endParaRPr lang="en-US" sz="1200" b="1" cap="all" dirty="0">
                        <a:solidFill>
                          <a:srgbClr val="FFFFFF"/>
                        </a:solidFill>
                        <a:effectLst/>
                        <a:latin typeface="Times New Roman"/>
                        <a:ea typeface="Times New Roman"/>
                        <a:cs typeface="Times New Roman"/>
                      </a:endParaRPr>
                    </a:p>
                  </a:txBody>
                  <a:tcPr marT="76200" marB="76200" anchor="ctr"/>
                </a:tc>
                <a:tc>
                  <a:txBody>
                    <a:bodyPr/>
                    <a:lstStyle/>
                    <a:p>
                      <a:pPr marL="0" marR="0">
                        <a:lnSpc>
                          <a:spcPct val="100000"/>
                        </a:lnSpc>
                        <a:spcBef>
                          <a:spcPts val="0"/>
                        </a:spcBef>
                        <a:spcAft>
                          <a:spcPts val="0"/>
                        </a:spcAft>
                      </a:pPr>
                      <a:r>
                        <a:rPr lang="en-US" sz="1200" b="1" cap="all" dirty="0">
                          <a:effectLst/>
                        </a:rPr>
                        <a:t>BEHAVIORAL CHANGE</a:t>
                      </a:r>
                      <a:endParaRPr lang="en-US" sz="1200" b="1" cap="all" dirty="0">
                        <a:solidFill>
                          <a:srgbClr val="FFFFFF"/>
                        </a:solidFill>
                        <a:effectLst/>
                        <a:latin typeface="Times New Roman"/>
                        <a:ea typeface="Times New Roman"/>
                        <a:cs typeface="Times New Roman"/>
                      </a:endParaRPr>
                    </a:p>
                  </a:txBody>
                  <a:tcPr marT="76200" marB="76200" anchor="ctr"/>
                </a:tc>
                <a:extLst>
                  <a:ext uri="{0D108BD9-81ED-4DB2-BD59-A6C34878D82A}">
                    <a16:rowId xmlns:a16="http://schemas.microsoft.com/office/drawing/2014/main" val="10001"/>
                  </a:ext>
                </a:extLst>
              </a:tr>
              <a:tr h="370840">
                <a:tc>
                  <a:txBody>
                    <a:bodyPr/>
                    <a:lstStyle/>
                    <a:p>
                      <a:pPr marL="0" marR="0">
                        <a:lnSpc>
                          <a:spcPct val="100000"/>
                        </a:lnSpc>
                        <a:spcBef>
                          <a:spcPts val="600"/>
                        </a:spcBef>
                        <a:spcAft>
                          <a:spcPts val="0"/>
                        </a:spcAft>
                      </a:pPr>
                      <a:r>
                        <a:rPr lang="en-US" sz="1200" dirty="0">
                          <a:effectLst/>
                        </a:rPr>
                        <a:t>Toilet</a:t>
                      </a:r>
                    </a:p>
                    <a:p>
                      <a:pPr marL="0" marR="0">
                        <a:lnSpc>
                          <a:spcPct val="100000"/>
                        </a:lnSpc>
                        <a:spcBef>
                          <a:spcPts val="0"/>
                        </a:spcBef>
                        <a:spcAft>
                          <a:spcPts val="0"/>
                        </a:spcAft>
                      </a:pPr>
                      <a:r>
                        <a:rPr lang="en-US" sz="1200" dirty="0">
                          <a:effectLst/>
                        </a:rPr>
                        <a:t>6 gallons/flush </a:t>
                      </a:r>
                      <a:endParaRPr lang="en-US" sz="1200" dirty="0">
                        <a:solidFill>
                          <a:srgbClr val="000000"/>
                        </a:solidFill>
                        <a:effectLst/>
                        <a:latin typeface="Whitney-Book"/>
                        <a:ea typeface="Times New Roman"/>
                        <a:cs typeface="Whitney-Book"/>
                      </a:endParaRPr>
                    </a:p>
                  </a:txBody>
                  <a:tcPr marT="50800" marB="57150"/>
                </a:tc>
                <a:tc>
                  <a:txBody>
                    <a:bodyPr/>
                    <a:lstStyle/>
                    <a:p>
                      <a:pPr marL="0" marR="0">
                        <a:lnSpc>
                          <a:spcPct val="100000"/>
                        </a:lnSpc>
                        <a:spcBef>
                          <a:spcPts val="600"/>
                        </a:spcBef>
                        <a:spcAft>
                          <a:spcPts val="0"/>
                        </a:spcAft>
                      </a:pPr>
                      <a:r>
                        <a:rPr lang="en-US" sz="1200">
                          <a:effectLst/>
                        </a:rPr>
                        <a:t>Low-Flow Toilet</a:t>
                      </a:r>
                    </a:p>
                    <a:p>
                      <a:pPr marL="0" marR="0">
                        <a:lnSpc>
                          <a:spcPct val="100000"/>
                        </a:lnSpc>
                        <a:spcBef>
                          <a:spcPts val="0"/>
                        </a:spcBef>
                        <a:spcAft>
                          <a:spcPts val="0"/>
                        </a:spcAft>
                      </a:pPr>
                      <a:r>
                        <a:rPr lang="en-US" sz="1200">
                          <a:effectLst/>
                        </a:rPr>
                        <a:t>1.3 gallons/flush</a:t>
                      </a:r>
                      <a:endParaRPr lang="en-US" sz="1200">
                        <a:solidFill>
                          <a:srgbClr val="000000"/>
                        </a:solidFill>
                        <a:effectLst/>
                        <a:latin typeface="Whitney-Book"/>
                        <a:ea typeface="Times New Roman"/>
                        <a:cs typeface="Whitney-Book"/>
                      </a:endParaRPr>
                    </a:p>
                  </a:txBody>
                  <a:tcPr marT="50800" marB="57150"/>
                </a:tc>
                <a:tc>
                  <a:txBody>
                    <a:bodyPr/>
                    <a:lstStyle/>
                    <a:p>
                      <a:pPr marL="0" marR="0">
                        <a:lnSpc>
                          <a:spcPct val="100000"/>
                        </a:lnSpc>
                        <a:spcBef>
                          <a:spcPts val="600"/>
                        </a:spcBef>
                        <a:spcAft>
                          <a:spcPts val="0"/>
                        </a:spcAft>
                      </a:pPr>
                      <a:r>
                        <a:rPr lang="en-US" sz="1200" dirty="0">
                          <a:effectLst/>
                        </a:rPr>
                        <a:t>Don’t flush tissues—use the trash. Flush liquid waste less frequently.</a:t>
                      </a:r>
                      <a:endParaRPr lang="en-US" sz="1200" dirty="0">
                        <a:solidFill>
                          <a:srgbClr val="000000"/>
                        </a:solidFill>
                        <a:effectLst/>
                        <a:latin typeface="Whitney-Book"/>
                        <a:ea typeface="Times New Roman"/>
                        <a:cs typeface="Whitney-Book"/>
                      </a:endParaRPr>
                    </a:p>
                  </a:txBody>
                  <a:tcPr marT="50800" marB="57150"/>
                </a:tc>
                <a:extLst>
                  <a:ext uri="{0D108BD9-81ED-4DB2-BD59-A6C34878D82A}">
                    <a16:rowId xmlns:a16="http://schemas.microsoft.com/office/drawing/2014/main" val="10002"/>
                  </a:ext>
                </a:extLst>
              </a:tr>
              <a:tr h="0">
                <a:tc>
                  <a:txBody>
                    <a:bodyPr/>
                    <a:lstStyle/>
                    <a:p>
                      <a:pPr marL="0" marR="0">
                        <a:lnSpc>
                          <a:spcPct val="100000"/>
                        </a:lnSpc>
                        <a:spcBef>
                          <a:spcPts val="600"/>
                        </a:spcBef>
                        <a:spcAft>
                          <a:spcPts val="0"/>
                        </a:spcAft>
                      </a:pPr>
                      <a:r>
                        <a:rPr lang="en-US" sz="1200" dirty="0">
                          <a:effectLst/>
                        </a:rPr>
                        <a:t>Shower </a:t>
                      </a:r>
                    </a:p>
                    <a:p>
                      <a:pPr marL="0" marR="0">
                        <a:lnSpc>
                          <a:spcPct val="100000"/>
                        </a:lnSpc>
                        <a:spcBef>
                          <a:spcPts val="0"/>
                        </a:spcBef>
                        <a:spcAft>
                          <a:spcPts val="0"/>
                        </a:spcAft>
                      </a:pPr>
                      <a:r>
                        <a:rPr lang="en-US" sz="1200" dirty="0">
                          <a:effectLst/>
                        </a:rPr>
                        <a:t>3.8 gallons/minute</a:t>
                      </a:r>
                    </a:p>
                    <a:p>
                      <a:pPr marL="0" marR="0">
                        <a:lnSpc>
                          <a:spcPct val="100000"/>
                        </a:lnSpc>
                        <a:spcBef>
                          <a:spcPts val="600"/>
                        </a:spcBef>
                        <a:spcAft>
                          <a:spcPts val="0"/>
                        </a:spcAft>
                      </a:pPr>
                      <a:r>
                        <a:rPr lang="en-US" sz="1200" dirty="0">
                          <a:effectLst/>
                        </a:rPr>
                        <a:t>Bath</a:t>
                      </a:r>
                    </a:p>
                    <a:p>
                      <a:pPr marL="0" marR="0">
                        <a:lnSpc>
                          <a:spcPct val="100000"/>
                        </a:lnSpc>
                        <a:spcBef>
                          <a:spcPts val="0"/>
                        </a:spcBef>
                        <a:spcAft>
                          <a:spcPts val="0"/>
                        </a:spcAft>
                      </a:pPr>
                      <a:r>
                        <a:rPr lang="en-US" sz="1200" dirty="0">
                          <a:effectLst/>
                        </a:rPr>
                        <a:t>35 gallons</a:t>
                      </a:r>
                      <a:endParaRPr lang="en-US" sz="1200" dirty="0">
                        <a:solidFill>
                          <a:srgbClr val="000000"/>
                        </a:solidFill>
                        <a:effectLst/>
                        <a:latin typeface="Whitney-Book"/>
                        <a:ea typeface="Times New Roman"/>
                        <a:cs typeface="Whitney-Book"/>
                      </a:endParaRPr>
                    </a:p>
                  </a:txBody>
                  <a:tcPr marT="50800" marB="57150"/>
                </a:tc>
                <a:tc>
                  <a:txBody>
                    <a:bodyPr/>
                    <a:lstStyle/>
                    <a:p>
                      <a:pPr marL="0" marR="0">
                        <a:lnSpc>
                          <a:spcPct val="100000"/>
                        </a:lnSpc>
                        <a:spcBef>
                          <a:spcPts val="600"/>
                        </a:spcBef>
                        <a:spcAft>
                          <a:spcPts val="0"/>
                        </a:spcAft>
                      </a:pPr>
                      <a:r>
                        <a:rPr lang="en-US" sz="1200">
                          <a:effectLst/>
                        </a:rPr>
                        <a:t>Low-Flow Shower Head</a:t>
                      </a:r>
                    </a:p>
                    <a:p>
                      <a:pPr marL="0" marR="0">
                        <a:lnSpc>
                          <a:spcPct val="100000"/>
                        </a:lnSpc>
                        <a:spcBef>
                          <a:spcPts val="0"/>
                        </a:spcBef>
                        <a:spcAft>
                          <a:spcPts val="0"/>
                        </a:spcAft>
                      </a:pPr>
                      <a:r>
                        <a:rPr lang="en-US" sz="1200">
                          <a:effectLst/>
                        </a:rPr>
                        <a:t>2.3 gallons/minute</a:t>
                      </a:r>
                      <a:endParaRPr lang="en-US" sz="1200">
                        <a:solidFill>
                          <a:srgbClr val="000000"/>
                        </a:solidFill>
                        <a:effectLst/>
                        <a:latin typeface="Whitney-Book"/>
                        <a:ea typeface="Times New Roman"/>
                        <a:cs typeface="Whitney-Book"/>
                      </a:endParaRPr>
                    </a:p>
                  </a:txBody>
                  <a:tcPr marT="50800" marB="57150"/>
                </a:tc>
                <a:tc>
                  <a:txBody>
                    <a:bodyPr/>
                    <a:lstStyle/>
                    <a:p>
                      <a:pPr marL="0" marR="0">
                        <a:lnSpc>
                          <a:spcPct val="100000"/>
                        </a:lnSpc>
                        <a:spcBef>
                          <a:spcPts val="600"/>
                        </a:spcBef>
                        <a:spcAft>
                          <a:spcPts val="0"/>
                        </a:spcAft>
                      </a:pPr>
                      <a:r>
                        <a:rPr lang="en-US" sz="1200">
                          <a:effectLst/>
                        </a:rPr>
                        <a:t>Take a shorter shower or a “Navy” shower: Turn off the shower head except to rinse (some shower heads come with a convenient valve that allows you to switch off the water without turning it off at the source).</a:t>
                      </a:r>
                      <a:endParaRPr lang="en-US" sz="1200">
                        <a:solidFill>
                          <a:srgbClr val="000000"/>
                        </a:solidFill>
                        <a:effectLst/>
                        <a:latin typeface="Whitney-Book"/>
                        <a:ea typeface="Times New Roman"/>
                        <a:cs typeface="Whitney-Book"/>
                      </a:endParaRPr>
                    </a:p>
                  </a:txBody>
                  <a:tcPr marT="50800" marB="57150"/>
                </a:tc>
                <a:extLst>
                  <a:ext uri="{0D108BD9-81ED-4DB2-BD59-A6C34878D82A}">
                    <a16:rowId xmlns:a16="http://schemas.microsoft.com/office/drawing/2014/main" val="10003"/>
                  </a:ext>
                </a:extLst>
              </a:tr>
              <a:tr h="370840">
                <a:tc>
                  <a:txBody>
                    <a:bodyPr/>
                    <a:lstStyle/>
                    <a:p>
                      <a:pPr marL="0" marR="0">
                        <a:lnSpc>
                          <a:spcPct val="100000"/>
                        </a:lnSpc>
                        <a:spcBef>
                          <a:spcPts val="600"/>
                        </a:spcBef>
                        <a:spcAft>
                          <a:spcPts val="0"/>
                        </a:spcAft>
                      </a:pPr>
                      <a:r>
                        <a:rPr lang="en-US" sz="1200">
                          <a:effectLst/>
                        </a:rPr>
                        <a:t>Faucet </a:t>
                      </a:r>
                    </a:p>
                    <a:p>
                      <a:pPr marL="0" marR="0">
                        <a:lnSpc>
                          <a:spcPct val="100000"/>
                        </a:lnSpc>
                        <a:spcBef>
                          <a:spcPts val="0"/>
                        </a:spcBef>
                        <a:spcAft>
                          <a:spcPts val="0"/>
                        </a:spcAft>
                      </a:pPr>
                      <a:r>
                        <a:rPr lang="en-US" sz="1200">
                          <a:effectLst/>
                        </a:rPr>
                        <a:t>5 gallons/minute</a:t>
                      </a:r>
                      <a:endParaRPr lang="en-US" sz="1200">
                        <a:solidFill>
                          <a:srgbClr val="000000"/>
                        </a:solidFill>
                        <a:effectLst/>
                        <a:latin typeface="Whitney-Book"/>
                        <a:ea typeface="Times New Roman"/>
                        <a:cs typeface="Whitney-Book"/>
                      </a:endParaRPr>
                    </a:p>
                  </a:txBody>
                  <a:tcPr marT="50800" marB="57150"/>
                </a:tc>
                <a:tc>
                  <a:txBody>
                    <a:bodyPr/>
                    <a:lstStyle/>
                    <a:p>
                      <a:pPr marL="0" marR="0">
                        <a:lnSpc>
                          <a:spcPct val="100000"/>
                        </a:lnSpc>
                        <a:spcBef>
                          <a:spcPts val="600"/>
                        </a:spcBef>
                        <a:spcAft>
                          <a:spcPts val="0"/>
                        </a:spcAft>
                      </a:pPr>
                      <a:r>
                        <a:rPr lang="en-US" sz="1200" dirty="0">
                          <a:effectLst/>
                        </a:rPr>
                        <a:t>Low-Flow Faucet</a:t>
                      </a:r>
                    </a:p>
                    <a:p>
                      <a:pPr marL="0" marR="0">
                        <a:lnSpc>
                          <a:spcPct val="100000"/>
                        </a:lnSpc>
                        <a:spcBef>
                          <a:spcPts val="0"/>
                        </a:spcBef>
                        <a:spcAft>
                          <a:spcPts val="0"/>
                        </a:spcAft>
                      </a:pPr>
                      <a:r>
                        <a:rPr lang="en-US" sz="1200" dirty="0">
                          <a:effectLst/>
                        </a:rPr>
                        <a:t>1.5 gallons/minute</a:t>
                      </a:r>
                      <a:endParaRPr lang="en-US" sz="1200" dirty="0">
                        <a:solidFill>
                          <a:srgbClr val="000000"/>
                        </a:solidFill>
                        <a:effectLst/>
                        <a:latin typeface="Whitney-Book"/>
                        <a:ea typeface="Times New Roman"/>
                        <a:cs typeface="Whitney-Book"/>
                      </a:endParaRPr>
                    </a:p>
                  </a:txBody>
                  <a:tcPr marT="50800" marB="57150"/>
                </a:tc>
                <a:tc>
                  <a:txBody>
                    <a:bodyPr/>
                    <a:lstStyle/>
                    <a:p>
                      <a:pPr marL="0" marR="0">
                        <a:lnSpc>
                          <a:spcPct val="100000"/>
                        </a:lnSpc>
                        <a:spcBef>
                          <a:spcPts val="600"/>
                        </a:spcBef>
                        <a:spcAft>
                          <a:spcPts val="0"/>
                        </a:spcAft>
                      </a:pPr>
                      <a:r>
                        <a:rPr lang="en-US" sz="1200">
                          <a:effectLst/>
                        </a:rPr>
                        <a:t>Don’t leave the faucet running while brushing your teeth, shaving, or washing your face.</a:t>
                      </a:r>
                      <a:endParaRPr lang="en-US" sz="1200">
                        <a:solidFill>
                          <a:srgbClr val="000000"/>
                        </a:solidFill>
                        <a:effectLst/>
                        <a:latin typeface="Whitney-Book"/>
                        <a:ea typeface="Times New Roman"/>
                        <a:cs typeface="Whitney-Book"/>
                      </a:endParaRPr>
                    </a:p>
                  </a:txBody>
                  <a:tcPr marT="50800" marB="57150"/>
                </a:tc>
                <a:extLst>
                  <a:ext uri="{0D108BD9-81ED-4DB2-BD59-A6C34878D82A}">
                    <a16:rowId xmlns:a16="http://schemas.microsoft.com/office/drawing/2014/main" val="10004"/>
                  </a:ext>
                </a:extLst>
              </a:tr>
              <a:tr h="370840">
                <a:tc>
                  <a:txBody>
                    <a:bodyPr/>
                    <a:lstStyle/>
                    <a:p>
                      <a:pPr marL="0" marR="0">
                        <a:lnSpc>
                          <a:spcPct val="100000"/>
                        </a:lnSpc>
                        <a:spcBef>
                          <a:spcPts val="600"/>
                        </a:spcBef>
                        <a:spcAft>
                          <a:spcPts val="0"/>
                        </a:spcAft>
                      </a:pPr>
                      <a:r>
                        <a:rPr lang="en-US" sz="1200">
                          <a:effectLst/>
                        </a:rPr>
                        <a:t>Washing Machine</a:t>
                      </a:r>
                    </a:p>
                    <a:p>
                      <a:pPr marL="0" marR="0">
                        <a:lnSpc>
                          <a:spcPct val="100000"/>
                        </a:lnSpc>
                        <a:spcBef>
                          <a:spcPts val="0"/>
                        </a:spcBef>
                        <a:spcAft>
                          <a:spcPts val="0"/>
                        </a:spcAft>
                      </a:pPr>
                      <a:r>
                        <a:rPr lang="en-US" sz="1200">
                          <a:effectLst/>
                        </a:rPr>
                        <a:t>40 gallons/load </a:t>
                      </a:r>
                      <a:endParaRPr lang="en-US" sz="1200">
                        <a:solidFill>
                          <a:srgbClr val="000000"/>
                        </a:solidFill>
                        <a:effectLst/>
                        <a:latin typeface="Whitney-Book"/>
                        <a:ea typeface="Times New Roman"/>
                        <a:cs typeface="Whitney-Book"/>
                      </a:endParaRPr>
                    </a:p>
                  </a:txBody>
                  <a:tcPr marT="50800" marB="57150"/>
                </a:tc>
                <a:tc>
                  <a:txBody>
                    <a:bodyPr/>
                    <a:lstStyle/>
                    <a:p>
                      <a:pPr marL="0" marR="0">
                        <a:lnSpc>
                          <a:spcPct val="100000"/>
                        </a:lnSpc>
                        <a:spcBef>
                          <a:spcPts val="600"/>
                        </a:spcBef>
                        <a:spcAft>
                          <a:spcPts val="0"/>
                        </a:spcAft>
                      </a:pPr>
                      <a:r>
                        <a:rPr lang="en-US" sz="1200">
                          <a:effectLst/>
                        </a:rPr>
                        <a:t>Washing Machine (Energy Star)</a:t>
                      </a:r>
                    </a:p>
                    <a:p>
                      <a:pPr marL="0" marR="0">
                        <a:lnSpc>
                          <a:spcPct val="100000"/>
                        </a:lnSpc>
                        <a:spcBef>
                          <a:spcPts val="0"/>
                        </a:spcBef>
                        <a:spcAft>
                          <a:spcPts val="0"/>
                        </a:spcAft>
                      </a:pPr>
                      <a:r>
                        <a:rPr lang="en-US" sz="1200">
                          <a:effectLst/>
                        </a:rPr>
                        <a:t>22 gallons/load</a:t>
                      </a:r>
                      <a:endParaRPr lang="en-US" sz="1200">
                        <a:solidFill>
                          <a:srgbClr val="000000"/>
                        </a:solidFill>
                        <a:effectLst/>
                        <a:latin typeface="Whitney-Book"/>
                        <a:ea typeface="Times New Roman"/>
                        <a:cs typeface="Whitney-Book"/>
                      </a:endParaRPr>
                    </a:p>
                  </a:txBody>
                  <a:tcPr marT="50800" marB="57150"/>
                </a:tc>
                <a:tc>
                  <a:txBody>
                    <a:bodyPr/>
                    <a:lstStyle/>
                    <a:p>
                      <a:pPr marL="0" marR="0">
                        <a:lnSpc>
                          <a:spcPct val="100000"/>
                        </a:lnSpc>
                        <a:spcBef>
                          <a:spcPts val="600"/>
                        </a:spcBef>
                        <a:spcAft>
                          <a:spcPts val="0"/>
                        </a:spcAft>
                      </a:pPr>
                      <a:r>
                        <a:rPr lang="en-US" sz="1200">
                          <a:effectLst/>
                        </a:rPr>
                        <a:t>Don’t wash a clothing item unless it needs it (those jeans can probably be worn several times before washing) and run the washer only when it is full.</a:t>
                      </a:r>
                      <a:endParaRPr lang="en-US" sz="1200">
                        <a:solidFill>
                          <a:srgbClr val="000000"/>
                        </a:solidFill>
                        <a:effectLst/>
                        <a:latin typeface="Whitney-Book"/>
                        <a:ea typeface="Times New Roman"/>
                        <a:cs typeface="Whitney-Book"/>
                      </a:endParaRPr>
                    </a:p>
                  </a:txBody>
                  <a:tcPr marT="50800" marB="57150"/>
                </a:tc>
                <a:extLst>
                  <a:ext uri="{0D108BD9-81ED-4DB2-BD59-A6C34878D82A}">
                    <a16:rowId xmlns:a16="http://schemas.microsoft.com/office/drawing/2014/main" val="10005"/>
                  </a:ext>
                </a:extLst>
              </a:tr>
              <a:tr h="370840">
                <a:tc>
                  <a:txBody>
                    <a:bodyPr/>
                    <a:lstStyle/>
                    <a:p>
                      <a:pPr marL="0" marR="0">
                        <a:lnSpc>
                          <a:spcPct val="100000"/>
                        </a:lnSpc>
                        <a:spcBef>
                          <a:spcPts val="600"/>
                        </a:spcBef>
                        <a:spcAft>
                          <a:spcPts val="0"/>
                        </a:spcAft>
                      </a:pPr>
                      <a:r>
                        <a:rPr lang="en-US" sz="1200">
                          <a:effectLst/>
                        </a:rPr>
                        <a:t>Dishwasher</a:t>
                      </a:r>
                    </a:p>
                    <a:p>
                      <a:pPr marL="0" marR="0">
                        <a:lnSpc>
                          <a:spcPct val="100000"/>
                        </a:lnSpc>
                        <a:spcBef>
                          <a:spcPts val="0"/>
                        </a:spcBef>
                        <a:spcAft>
                          <a:spcPts val="0"/>
                        </a:spcAft>
                      </a:pPr>
                      <a:r>
                        <a:rPr lang="en-US" sz="1200">
                          <a:effectLst/>
                        </a:rPr>
                        <a:t>9 gallons/load </a:t>
                      </a:r>
                      <a:endParaRPr lang="en-US" sz="1200">
                        <a:solidFill>
                          <a:srgbClr val="000000"/>
                        </a:solidFill>
                        <a:effectLst/>
                        <a:latin typeface="Whitney-Book"/>
                        <a:ea typeface="Times New Roman"/>
                        <a:cs typeface="Whitney-Book"/>
                      </a:endParaRPr>
                    </a:p>
                  </a:txBody>
                  <a:tcPr marT="50800" marB="57150"/>
                </a:tc>
                <a:tc>
                  <a:txBody>
                    <a:bodyPr/>
                    <a:lstStyle/>
                    <a:p>
                      <a:pPr marL="0" marR="0">
                        <a:lnSpc>
                          <a:spcPct val="100000"/>
                        </a:lnSpc>
                        <a:spcBef>
                          <a:spcPts val="600"/>
                        </a:spcBef>
                        <a:spcAft>
                          <a:spcPts val="0"/>
                        </a:spcAft>
                      </a:pPr>
                      <a:r>
                        <a:rPr lang="en-US" sz="1200">
                          <a:effectLst/>
                        </a:rPr>
                        <a:t>Dishwasher (Energy Star)</a:t>
                      </a:r>
                    </a:p>
                    <a:p>
                      <a:pPr marL="0" marR="0">
                        <a:lnSpc>
                          <a:spcPct val="100000"/>
                        </a:lnSpc>
                        <a:spcBef>
                          <a:spcPts val="0"/>
                        </a:spcBef>
                        <a:spcAft>
                          <a:spcPts val="0"/>
                        </a:spcAft>
                      </a:pPr>
                      <a:r>
                        <a:rPr lang="en-US" sz="1200">
                          <a:effectLst/>
                        </a:rPr>
                        <a:t>4 gallons/load</a:t>
                      </a:r>
                      <a:endParaRPr lang="en-US" sz="1200">
                        <a:solidFill>
                          <a:srgbClr val="000000"/>
                        </a:solidFill>
                        <a:effectLst/>
                        <a:latin typeface="Whitney-Book"/>
                        <a:ea typeface="Times New Roman"/>
                        <a:cs typeface="Whitney-Book"/>
                      </a:endParaRPr>
                    </a:p>
                  </a:txBody>
                  <a:tcPr marT="50800" marB="57150"/>
                </a:tc>
                <a:tc>
                  <a:txBody>
                    <a:bodyPr/>
                    <a:lstStyle/>
                    <a:p>
                      <a:pPr marL="0" marR="0">
                        <a:lnSpc>
                          <a:spcPct val="100000"/>
                        </a:lnSpc>
                        <a:spcBef>
                          <a:spcPts val="600"/>
                        </a:spcBef>
                        <a:spcAft>
                          <a:spcPts val="0"/>
                        </a:spcAft>
                      </a:pPr>
                      <a:r>
                        <a:rPr lang="en-US" sz="1200" dirty="0">
                          <a:effectLst/>
                        </a:rPr>
                        <a:t>Run the dishwasher only when it is full and limit the amount of rinsing you do before loading dishes into the dishwasher; if you have a new dishwasher, rinsing isn’t needed.</a:t>
                      </a:r>
                      <a:endParaRPr lang="en-US" sz="1200" dirty="0">
                        <a:solidFill>
                          <a:srgbClr val="000000"/>
                        </a:solidFill>
                        <a:effectLst/>
                        <a:latin typeface="Whitney-Book"/>
                        <a:ea typeface="Times New Roman"/>
                        <a:cs typeface="Whitney-Book"/>
                      </a:endParaRPr>
                    </a:p>
                  </a:txBody>
                  <a:tcPr marT="50800" marB="57150"/>
                </a:tc>
                <a:extLst>
                  <a:ext uri="{0D108BD9-81ED-4DB2-BD59-A6C34878D82A}">
                    <a16:rowId xmlns:a16="http://schemas.microsoft.com/office/drawing/2014/main" val="10006"/>
                  </a:ext>
                </a:extLst>
              </a:tr>
            </a:tbl>
          </a:graphicData>
        </a:graphic>
      </p:graphicFrame>
      <p:sp>
        <p:nvSpPr>
          <p:cNvPr id="4" name="Content Placeholder 3">
            <a:extLst>
              <a:ext uri="{FF2B5EF4-FFF2-40B4-BE49-F238E27FC236}">
                <a16:creationId xmlns:a16="http://schemas.microsoft.com/office/drawing/2014/main" id="{38D629CF-DDAB-4D0E-8E91-CE6517F03EF7}"/>
              </a:ext>
            </a:extLst>
          </p:cNvPr>
          <p:cNvSpPr>
            <a:spLocks noGrp="1"/>
          </p:cNvSpPr>
          <p:nvPr>
            <p:ph idx="14"/>
          </p:nvPr>
        </p:nvSpPr>
        <p:spPr>
          <a:xfrm>
            <a:off x="767860" y="5795518"/>
            <a:ext cx="10515600" cy="861974"/>
          </a:xfrm>
        </p:spPr>
        <p:txBody>
          <a:bodyPr>
            <a:normAutofit/>
          </a:bodyPr>
          <a:lstStyle/>
          <a:p>
            <a:pPr marL="0" indent="0">
              <a:spcBef>
                <a:spcPts val="0"/>
              </a:spcBef>
              <a:buNone/>
            </a:pPr>
            <a:r>
              <a:rPr lang="en-GB" sz="1600" b="1" dirty="0">
                <a:solidFill>
                  <a:srgbClr val="000000"/>
                </a:solidFill>
                <a:ea typeface="Times New Roman"/>
                <a:cs typeface="Times New Roman"/>
              </a:rPr>
              <a:t>Infographic </a:t>
            </a:r>
            <a:r>
              <a:rPr lang="nb-NO" sz="1600" b="1" dirty="0">
                <a:solidFill>
                  <a:srgbClr val="000000"/>
                </a:solidFill>
                <a:ea typeface="Times New Roman"/>
                <a:cs typeface="Times New Roman"/>
              </a:rPr>
              <a:t>6.1.8 part 4</a:t>
            </a:r>
            <a:endParaRPr lang="en-US" sz="1600" dirty="0">
              <a:solidFill>
                <a:srgbClr val="000000"/>
              </a:solidFill>
              <a:ea typeface="Times New Roman"/>
              <a:cs typeface="Times New Roman"/>
            </a:endParaRPr>
          </a:p>
          <a:p>
            <a:pPr marL="0" indent="0">
              <a:spcBef>
                <a:spcPts val="0"/>
              </a:spcBef>
              <a:buNone/>
            </a:pPr>
            <a:r>
              <a:rPr lang="en-GB" sz="1600" dirty="0">
                <a:solidFill>
                  <a:srgbClr val="000000"/>
                </a:solidFill>
                <a:ea typeface="Times New Roman"/>
                <a:cs typeface="Times New Roman"/>
              </a:rPr>
              <a:t>Karr, </a:t>
            </a:r>
            <a:r>
              <a:rPr lang="en-GB" sz="1600" i="1" dirty="0">
                <a:solidFill>
                  <a:srgbClr val="000000"/>
                </a:solidFill>
                <a:ea typeface="Times New Roman"/>
                <a:cs typeface="Times New Roman"/>
              </a:rPr>
              <a:t>Scientific American: Environmental Science for a Changing World</a:t>
            </a:r>
            <a:r>
              <a:rPr lang="en-GB" sz="1600" dirty="0">
                <a:solidFill>
                  <a:srgbClr val="000000"/>
                </a:solidFill>
                <a:ea typeface="Times New Roman"/>
                <a:cs typeface="Times New Roman"/>
              </a:rPr>
              <a:t>, 4e</a:t>
            </a:r>
            <a:endParaRPr lang="en-US" sz="1600" dirty="0">
              <a:solidFill>
                <a:srgbClr val="000000"/>
              </a:solidFill>
              <a:ea typeface="Times New Roman"/>
              <a:cs typeface="Times New Roman"/>
            </a:endParaRPr>
          </a:p>
          <a:p>
            <a:pPr marL="0" indent="0">
              <a:spcBef>
                <a:spcPts val="0"/>
              </a:spcBef>
              <a:buNone/>
            </a:pPr>
            <a:r>
              <a:rPr lang="en-GB" sz="1600" dirty="0">
                <a:solidFill>
                  <a:srgbClr val="000000"/>
                </a:solidFill>
                <a:ea typeface="Times New Roman"/>
                <a:cs typeface="Times New Roman"/>
              </a:rPr>
              <a:t>© 2021 W. H. Freeman and Company</a:t>
            </a:r>
            <a:endParaRPr lang="en-US" sz="1600" dirty="0">
              <a:solidFill>
                <a:srgbClr val="000000"/>
              </a:solidFill>
              <a:ea typeface="Times New Roman"/>
              <a:cs typeface="Times New Roman"/>
            </a:endParaRPr>
          </a:p>
        </p:txBody>
      </p:sp>
    </p:spTree>
    <p:extLst>
      <p:ext uri="{BB962C8B-B14F-4D97-AF65-F5344CB8AC3E}">
        <p14:creationId xmlns:p14="http://schemas.microsoft.com/office/powerpoint/2010/main" val="26280497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150C7-3A00-4CC7-B545-C26CC115CCDA}"/>
              </a:ext>
            </a:extLst>
          </p:cNvPr>
          <p:cNvSpPr>
            <a:spLocks noGrp="1"/>
          </p:cNvSpPr>
          <p:nvPr>
            <p:ph type="title"/>
          </p:nvPr>
        </p:nvSpPr>
        <p:spPr/>
        <p:txBody>
          <a:bodyPr anchor="t"/>
          <a:lstStyle/>
          <a:p>
            <a:pPr algn="ctr"/>
            <a:r>
              <a:rPr lang="en-US" b="1" dirty="0"/>
              <a:t>Summary</a:t>
            </a:r>
          </a:p>
        </p:txBody>
      </p:sp>
      <p:sp>
        <p:nvSpPr>
          <p:cNvPr id="3" name="Content Placeholder 2">
            <a:extLst>
              <a:ext uri="{FF2B5EF4-FFF2-40B4-BE49-F238E27FC236}">
                <a16:creationId xmlns:a16="http://schemas.microsoft.com/office/drawing/2014/main" id="{D5749B3C-90C8-4284-B0A0-557965CCC219}"/>
              </a:ext>
            </a:extLst>
          </p:cNvPr>
          <p:cNvSpPr>
            <a:spLocks noGrp="1"/>
          </p:cNvSpPr>
          <p:nvPr>
            <p:ph idx="1"/>
          </p:nvPr>
        </p:nvSpPr>
        <p:spPr/>
        <p:txBody>
          <a:bodyPr>
            <a:normAutofit/>
          </a:bodyPr>
          <a:lstStyle/>
          <a:p>
            <a:r>
              <a:rPr lang="en-US" dirty="0"/>
              <a:t>It is important to remember that freshwater is a precious but limited resource.</a:t>
            </a:r>
          </a:p>
          <a:p>
            <a:r>
              <a:rPr lang="en-US" dirty="0"/>
              <a:t>Access to freshwater is unevenly distributed across the globe, and limited access can lead to conflict.</a:t>
            </a:r>
          </a:p>
          <a:p>
            <a:r>
              <a:rPr lang="en-US" dirty="0"/>
              <a:t>Dams, reservoirs, and desalination are all methods used to increase the availability of freshwater. But newer promising methods, like those used in Orange County, are now available to recover and purify dirty water.</a:t>
            </a:r>
          </a:p>
          <a:p>
            <a:r>
              <a:rPr lang="en-US" dirty="0"/>
              <a:t>But the best way to preserve water is for everyone to use less.</a:t>
            </a:r>
          </a:p>
        </p:txBody>
      </p:sp>
    </p:spTree>
    <p:extLst>
      <p:ext uri="{BB962C8B-B14F-4D97-AF65-F5344CB8AC3E}">
        <p14:creationId xmlns:p14="http://schemas.microsoft.com/office/powerpoint/2010/main" val="379645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0D8F5CC-AA4D-4024-BF0A-486E85B1E7D1}"/>
              </a:ext>
            </a:extLst>
          </p:cNvPr>
          <p:cNvSpPr>
            <a:spLocks noGrp="1"/>
          </p:cNvSpPr>
          <p:nvPr>
            <p:ph type="subTitle" idx="1"/>
          </p:nvPr>
        </p:nvSpPr>
        <p:spPr>
          <a:xfrm>
            <a:off x="1524000" y="638768"/>
            <a:ext cx="9144000" cy="665162"/>
          </a:xfrm>
        </p:spPr>
        <p:txBody>
          <a:bodyPr>
            <a:normAutofit/>
          </a:bodyPr>
          <a:lstStyle/>
          <a:p>
            <a:r>
              <a:rPr lang="en-US" sz="3200" dirty="0"/>
              <a:t>Part 2: Water Pollution</a:t>
            </a:r>
          </a:p>
        </p:txBody>
      </p:sp>
      <p:pic>
        <p:nvPicPr>
          <p:cNvPr id="7" name="Picture Placeholder 6" descr="A photo shows a pier extending over a body of water, and the water is in green color.">
            <a:extLst>
              <a:ext uri="{FF2B5EF4-FFF2-40B4-BE49-F238E27FC236}">
                <a16:creationId xmlns:a16="http://schemas.microsoft.com/office/drawing/2014/main" id="{DAE5787E-6040-4B42-A461-A83C74CD212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3336395" y="2171396"/>
            <a:ext cx="5554309" cy="4463433"/>
          </a:xfrm>
          <a:prstGeom prst="rect">
            <a:avLst/>
          </a:prstGeom>
        </p:spPr>
      </p:pic>
    </p:spTree>
    <p:extLst>
      <p:ext uri="{BB962C8B-B14F-4D97-AF65-F5344CB8AC3E}">
        <p14:creationId xmlns:p14="http://schemas.microsoft.com/office/powerpoint/2010/main" val="24090722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52B52-7D4C-40CF-835D-B9340AF07C04}"/>
              </a:ext>
            </a:extLst>
          </p:cNvPr>
          <p:cNvSpPr>
            <a:spLocks noGrp="1"/>
          </p:cNvSpPr>
          <p:nvPr>
            <p:ph type="title"/>
          </p:nvPr>
        </p:nvSpPr>
        <p:spPr/>
        <p:txBody>
          <a:bodyPr anchor="t"/>
          <a:lstStyle/>
          <a:p>
            <a:r>
              <a:rPr lang="en-US" b="1" dirty="0"/>
              <a:t>Core Message</a:t>
            </a:r>
          </a:p>
        </p:txBody>
      </p:sp>
      <p:sp>
        <p:nvSpPr>
          <p:cNvPr id="3" name="Content Placeholder 2">
            <a:extLst>
              <a:ext uri="{FF2B5EF4-FFF2-40B4-BE49-F238E27FC236}">
                <a16:creationId xmlns:a16="http://schemas.microsoft.com/office/drawing/2014/main" id="{95CA09D2-DEC2-4F24-94EC-5C93790E1778}"/>
              </a:ext>
            </a:extLst>
          </p:cNvPr>
          <p:cNvSpPr>
            <a:spLocks noGrp="1"/>
          </p:cNvSpPr>
          <p:nvPr>
            <p:ph idx="1"/>
          </p:nvPr>
        </p:nvSpPr>
        <p:spPr>
          <a:xfrm>
            <a:off x="429410" y="1472870"/>
            <a:ext cx="4562138" cy="4351338"/>
          </a:xfrm>
        </p:spPr>
        <p:txBody>
          <a:bodyPr>
            <a:normAutofit fontScale="92500" lnSpcReduction="10000"/>
          </a:bodyPr>
          <a:lstStyle/>
          <a:p>
            <a:pPr marL="0" indent="0">
              <a:buNone/>
            </a:pPr>
            <a:r>
              <a:rPr lang="en-US" sz="2600" dirty="0"/>
              <a:t>Water pollution:</a:t>
            </a:r>
          </a:p>
          <a:p>
            <a:r>
              <a:rPr lang="en-US" sz="2600" dirty="0"/>
              <a:t>Decreases usable water supply</a:t>
            </a:r>
          </a:p>
          <a:p>
            <a:r>
              <a:rPr lang="en-US" sz="2600" dirty="0"/>
              <a:t>Harms wildlife, human life</a:t>
            </a:r>
          </a:p>
          <a:p>
            <a:pPr>
              <a:spcAft>
                <a:spcPts val="1800"/>
              </a:spcAft>
            </a:pPr>
            <a:r>
              <a:rPr lang="en-US" sz="2600" dirty="0"/>
              <a:t>Is caused by human actions</a:t>
            </a:r>
          </a:p>
          <a:p>
            <a:pPr marL="0" indent="0">
              <a:buNone/>
            </a:pPr>
            <a:r>
              <a:rPr lang="en-US" sz="2600" dirty="0"/>
              <a:t>Solution:</a:t>
            </a:r>
          </a:p>
          <a:p>
            <a:r>
              <a:rPr lang="en-US" sz="2600" dirty="0"/>
              <a:t>Control what we discharge into water</a:t>
            </a:r>
          </a:p>
          <a:p>
            <a:r>
              <a:rPr lang="en-US" sz="2600" dirty="0"/>
              <a:t>Restore forested areas</a:t>
            </a:r>
          </a:p>
          <a:p>
            <a:r>
              <a:rPr lang="en-US" sz="2600" dirty="0"/>
              <a:t>Limit the use of pollutants</a:t>
            </a:r>
          </a:p>
        </p:txBody>
      </p:sp>
      <p:pic>
        <p:nvPicPr>
          <p:cNvPr id="8" name="Picture Placeholder 7" descr="A photo shows a biologist Nancy Rabalais standing on a research vessel and collecting water samples from the Gulf of Mexico.">
            <a:extLst>
              <a:ext uri="{FF2B5EF4-FFF2-40B4-BE49-F238E27FC236}">
                <a16:creationId xmlns:a16="http://schemas.microsoft.com/office/drawing/2014/main" id="{21A2DB3A-5855-407B-AA63-EC85367ACE7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8049396" y="804469"/>
            <a:ext cx="3360357" cy="5400754"/>
          </a:xfrm>
          <a:prstGeom prst="rect">
            <a:avLst/>
          </a:prstGeom>
        </p:spPr>
      </p:pic>
      <p:sp>
        <p:nvSpPr>
          <p:cNvPr id="7" name="Content Placeholder 6">
            <a:extLst>
              <a:ext uri="{FF2B5EF4-FFF2-40B4-BE49-F238E27FC236}">
                <a16:creationId xmlns:a16="http://schemas.microsoft.com/office/drawing/2014/main" id="{17005320-D132-4E30-9D45-0C5B81564791}"/>
              </a:ext>
            </a:extLst>
          </p:cNvPr>
          <p:cNvSpPr>
            <a:spLocks noGrp="1"/>
          </p:cNvSpPr>
          <p:nvPr>
            <p:ph idx="14"/>
          </p:nvPr>
        </p:nvSpPr>
        <p:spPr>
          <a:xfrm>
            <a:off x="6977803" y="6229145"/>
            <a:ext cx="5100022" cy="419879"/>
          </a:xfrm>
        </p:spPr>
        <p:txBody>
          <a:bodyPr>
            <a:normAutofit/>
          </a:bodyPr>
          <a:lstStyle/>
          <a:p>
            <a:pPr marL="0" indent="0">
              <a:buNone/>
            </a:pPr>
            <a:r>
              <a:rPr lang="en-US" sz="2000" dirty="0"/>
              <a:t>Collecting water samples in the Gulf of Mexico</a:t>
            </a:r>
          </a:p>
        </p:txBody>
      </p:sp>
    </p:spTree>
    <p:extLst>
      <p:ext uri="{BB962C8B-B14F-4D97-AF65-F5344CB8AC3E}">
        <p14:creationId xmlns:p14="http://schemas.microsoft.com/office/powerpoint/2010/main" val="215683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9CFFC-39D4-4566-A19C-908E28C3A786}"/>
              </a:ext>
            </a:extLst>
          </p:cNvPr>
          <p:cNvSpPr>
            <a:spLocks noGrp="1"/>
          </p:cNvSpPr>
          <p:nvPr>
            <p:ph type="title"/>
          </p:nvPr>
        </p:nvSpPr>
        <p:spPr/>
        <p:txBody>
          <a:bodyPr anchor="t"/>
          <a:lstStyle/>
          <a:p>
            <a:r>
              <a:rPr lang="en-US" b="1" dirty="0"/>
              <a:t>Freshwater: Distribution and Sources</a:t>
            </a:r>
          </a:p>
        </p:txBody>
      </p:sp>
      <p:sp>
        <p:nvSpPr>
          <p:cNvPr id="3" name="Content Placeholder 2">
            <a:extLst>
              <a:ext uri="{FF2B5EF4-FFF2-40B4-BE49-F238E27FC236}">
                <a16:creationId xmlns:a16="http://schemas.microsoft.com/office/drawing/2014/main" id="{9A73185B-173F-453B-A2B3-5EA0CDCDE0ED}"/>
              </a:ext>
            </a:extLst>
          </p:cNvPr>
          <p:cNvSpPr>
            <a:spLocks noGrp="1"/>
          </p:cNvSpPr>
          <p:nvPr>
            <p:ph idx="1"/>
          </p:nvPr>
        </p:nvSpPr>
        <p:spPr>
          <a:xfrm>
            <a:off x="414580" y="1327081"/>
            <a:ext cx="4248860" cy="5034529"/>
          </a:xfrm>
        </p:spPr>
        <p:txBody>
          <a:bodyPr>
            <a:normAutofit/>
          </a:bodyPr>
          <a:lstStyle/>
          <a:p>
            <a:pPr marL="0" indent="0">
              <a:spcAft>
                <a:spcPts val="1800"/>
              </a:spcAft>
              <a:buNone/>
            </a:pPr>
            <a:r>
              <a:rPr lang="en-US" b="1" dirty="0">
                <a:solidFill>
                  <a:srgbClr val="0014FE"/>
                </a:solidFill>
              </a:rPr>
              <a:t>Key Terms</a:t>
            </a:r>
            <a:endParaRPr lang="en-US" b="1" dirty="0"/>
          </a:p>
          <a:p>
            <a:r>
              <a:rPr lang="en-US" b="1" dirty="0"/>
              <a:t>Groundwater:</a:t>
            </a:r>
            <a:r>
              <a:rPr lang="en-US" dirty="0"/>
              <a:t> water found underground trapped in soil or porous rock</a:t>
            </a:r>
          </a:p>
          <a:p>
            <a:r>
              <a:rPr lang="en-US" b="1" dirty="0"/>
              <a:t>Surface water:</a:t>
            </a:r>
            <a:r>
              <a:rPr lang="en-US" dirty="0"/>
              <a:t> any body of water found above the ground, such as oceans, rivers, and lakes</a:t>
            </a:r>
            <a:endParaRPr lang="en-US" b="1" dirty="0"/>
          </a:p>
        </p:txBody>
      </p:sp>
      <p:sp>
        <p:nvSpPr>
          <p:cNvPr id="5" name="Content Placeholder 4">
            <a:extLst>
              <a:ext uri="{FF2B5EF4-FFF2-40B4-BE49-F238E27FC236}">
                <a16:creationId xmlns:a16="http://schemas.microsoft.com/office/drawing/2014/main" id="{BC1D3830-ABB0-447E-8DEE-4B15F0A80A8F}"/>
              </a:ext>
            </a:extLst>
          </p:cNvPr>
          <p:cNvSpPr>
            <a:spLocks noGrp="1"/>
          </p:cNvSpPr>
          <p:nvPr>
            <p:ph idx="14"/>
          </p:nvPr>
        </p:nvSpPr>
        <p:spPr>
          <a:xfrm>
            <a:off x="5436768" y="5899180"/>
            <a:ext cx="6340652" cy="873878"/>
          </a:xfrm>
        </p:spPr>
        <p:txBody>
          <a:bodyPr>
            <a:normAutofit/>
          </a:bodyPr>
          <a:lstStyle/>
          <a:p>
            <a:pPr marL="0" indent="0">
              <a:buNone/>
            </a:pPr>
            <a:r>
              <a:rPr lang="en-US" sz="2200" dirty="0"/>
              <a:t>The Colorado River delta. So little water remains at this point that the river no longer reaches the sea.</a:t>
            </a:r>
          </a:p>
        </p:txBody>
      </p:sp>
      <p:pic>
        <p:nvPicPr>
          <p:cNvPr id="10" name="Picture Placeholder 9" descr="A photo shows the Colorado river dividing into multiple smaller parts in the Sonoran desert. The divided parts only have a small amount of water in them.">
            <a:extLst>
              <a:ext uri="{FF2B5EF4-FFF2-40B4-BE49-F238E27FC236}">
                <a16:creationId xmlns:a16="http://schemas.microsoft.com/office/drawing/2014/main" id="{84C77A95-EB7B-427B-B748-60306BC7090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436768" y="1407447"/>
            <a:ext cx="6412021" cy="4511315"/>
          </a:xfrm>
          <a:prstGeom prst="rect">
            <a:avLst/>
          </a:prstGeom>
        </p:spPr>
      </p:pic>
    </p:spTree>
    <p:extLst>
      <p:ext uri="{BB962C8B-B14F-4D97-AF65-F5344CB8AC3E}">
        <p14:creationId xmlns:p14="http://schemas.microsoft.com/office/powerpoint/2010/main" val="428919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DCE7-8518-4ACE-AB61-4CDDC250DCD4}"/>
              </a:ext>
            </a:extLst>
          </p:cNvPr>
          <p:cNvSpPr>
            <a:spLocks noGrp="1"/>
          </p:cNvSpPr>
          <p:nvPr>
            <p:ph type="title"/>
          </p:nvPr>
        </p:nvSpPr>
        <p:spPr>
          <a:xfrm>
            <a:off x="408035" y="365125"/>
            <a:ext cx="10945765" cy="1325563"/>
          </a:xfrm>
        </p:spPr>
        <p:txBody>
          <a:bodyPr anchor="t">
            <a:normAutofit/>
          </a:bodyPr>
          <a:lstStyle/>
          <a:p>
            <a:r>
              <a:rPr lang="en-US" b="1" dirty="0"/>
              <a:t>Case Study: Where Did the Oxygen Go?</a:t>
            </a:r>
          </a:p>
        </p:txBody>
      </p:sp>
      <p:sp>
        <p:nvSpPr>
          <p:cNvPr id="4" name="Content Placeholder 3">
            <a:extLst>
              <a:ext uri="{FF2B5EF4-FFF2-40B4-BE49-F238E27FC236}">
                <a16:creationId xmlns:a16="http://schemas.microsoft.com/office/drawing/2014/main" id="{77FF304F-69E1-49B4-B495-FDB995843082}"/>
              </a:ext>
            </a:extLst>
          </p:cNvPr>
          <p:cNvSpPr>
            <a:spLocks noGrp="1"/>
          </p:cNvSpPr>
          <p:nvPr>
            <p:ph idx="1"/>
          </p:nvPr>
        </p:nvSpPr>
        <p:spPr>
          <a:xfrm>
            <a:off x="408035" y="1694527"/>
            <a:ext cx="5365748" cy="4351338"/>
          </a:xfrm>
        </p:spPr>
        <p:txBody>
          <a:bodyPr>
            <a:normAutofit lnSpcReduction="10000"/>
          </a:bodyPr>
          <a:lstStyle/>
          <a:p>
            <a:r>
              <a:rPr lang="en-US" dirty="0"/>
              <a:t>In 1974, Eugene Turner, a biologist, confirmed what other researchers were reporting: extremely low oxygen levels (hypoxia) in the Gulf Coast. </a:t>
            </a:r>
          </a:p>
          <a:p>
            <a:r>
              <a:rPr lang="en-US" dirty="0"/>
              <a:t>The cause of the hypoxia was unknown.</a:t>
            </a:r>
          </a:p>
          <a:p>
            <a:r>
              <a:rPr lang="en-US" dirty="0"/>
              <a:t>Turner hypothesized it might have something to do with nearby oil rigs.</a:t>
            </a:r>
          </a:p>
        </p:txBody>
      </p:sp>
      <p:pic>
        <p:nvPicPr>
          <p:cNvPr id="7" name="Content Placeholder 7" descr="A map of the United States of America shows the Gulf of Mexico watershed and the Gulf of Mexico.">
            <a:extLst>
              <a:ext uri="{FF2B5EF4-FFF2-40B4-BE49-F238E27FC236}">
                <a16:creationId xmlns:a16="http://schemas.microsoft.com/office/drawing/2014/main" id="{8E643F8D-371A-47F8-9193-95555C73CF0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954855" y="1690688"/>
            <a:ext cx="5829110" cy="4355177"/>
          </a:xfrm>
        </p:spPr>
      </p:pic>
    </p:spTree>
    <p:extLst>
      <p:ext uri="{BB962C8B-B14F-4D97-AF65-F5344CB8AC3E}">
        <p14:creationId xmlns:p14="http://schemas.microsoft.com/office/powerpoint/2010/main" val="426650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51691-5C12-4827-908F-05C24C0FECF6}"/>
              </a:ext>
            </a:extLst>
          </p:cNvPr>
          <p:cNvSpPr>
            <a:spLocks noGrp="1"/>
          </p:cNvSpPr>
          <p:nvPr>
            <p:ph type="title"/>
          </p:nvPr>
        </p:nvSpPr>
        <p:spPr/>
        <p:txBody>
          <a:bodyPr/>
          <a:lstStyle/>
          <a:p>
            <a:pPr algn="ctr"/>
            <a:r>
              <a:rPr lang="en-US" b="1" dirty="0"/>
              <a:t>I. What Is Water Pollution, and How Is It Classified by Source?</a:t>
            </a:r>
          </a:p>
        </p:txBody>
      </p:sp>
      <p:sp>
        <p:nvSpPr>
          <p:cNvPr id="3" name="Content Placeholder 2">
            <a:extLst>
              <a:ext uri="{FF2B5EF4-FFF2-40B4-BE49-F238E27FC236}">
                <a16:creationId xmlns:a16="http://schemas.microsoft.com/office/drawing/2014/main" id="{97AAE207-2723-463D-BF93-C5BBEEE41C68}"/>
              </a:ext>
            </a:extLst>
          </p:cNvPr>
          <p:cNvSpPr>
            <a:spLocks noGrp="1"/>
          </p:cNvSpPr>
          <p:nvPr>
            <p:ph idx="1"/>
          </p:nvPr>
        </p:nvSpPr>
        <p:spPr>
          <a:xfrm>
            <a:off x="838200" y="3428999"/>
            <a:ext cx="10515600" cy="2747963"/>
          </a:xfrm>
        </p:spPr>
        <p:txBody>
          <a:bodyPr/>
          <a:lstStyle/>
          <a:p>
            <a:pPr marL="0" indent="0">
              <a:buNone/>
            </a:pPr>
            <a:r>
              <a:rPr lang="en-US" b="1" dirty="0">
                <a:solidFill>
                  <a:srgbClr val="7030A0"/>
                </a:solidFill>
              </a:rPr>
              <a:t>Key Concept 1</a:t>
            </a:r>
            <a:r>
              <a:rPr lang="en-US" dirty="0">
                <a:solidFill>
                  <a:srgbClr val="7030A0"/>
                </a:solidFill>
              </a:rPr>
              <a:t>: </a:t>
            </a:r>
            <a:r>
              <a:rPr lang="en-US" dirty="0"/>
              <a:t>Water pollution may come from readily identifiable sources such as discharge pipes (point sources) or from more dispersed sources such as storm water runoff or atmospheric fallout (nonpoint sources).</a:t>
            </a:r>
          </a:p>
        </p:txBody>
      </p:sp>
    </p:spTree>
    <p:extLst>
      <p:ext uri="{BB962C8B-B14F-4D97-AF65-F5344CB8AC3E}">
        <p14:creationId xmlns:p14="http://schemas.microsoft.com/office/powerpoint/2010/main" val="4346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3FA5F-BE7D-43CC-85A0-381E0128A3EF}"/>
              </a:ext>
            </a:extLst>
          </p:cNvPr>
          <p:cNvSpPr>
            <a:spLocks noGrp="1"/>
          </p:cNvSpPr>
          <p:nvPr>
            <p:ph type="title"/>
          </p:nvPr>
        </p:nvSpPr>
        <p:spPr/>
        <p:txBody>
          <a:bodyPr anchor="t"/>
          <a:lstStyle/>
          <a:p>
            <a:r>
              <a:rPr lang="en-US" b="1" dirty="0"/>
              <a:t>Water Pollution: Types and Causes</a:t>
            </a:r>
          </a:p>
        </p:txBody>
      </p:sp>
      <p:sp>
        <p:nvSpPr>
          <p:cNvPr id="3" name="Content Placeholder 2">
            <a:extLst>
              <a:ext uri="{FF2B5EF4-FFF2-40B4-BE49-F238E27FC236}">
                <a16:creationId xmlns:a16="http://schemas.microsoft.com/office/drawing/2014/main" id="{73A5F277-3CEC-44B9-8FFC-AA1694B66A0C}"/>
              </a:ext>
            </a:extLst>
          </p:cNvPr>
          <p:cNvSpPr>
            <a:spLocks noGrp="1"/>
          </p:cNvSpPr>
          <p:nvPr>
            <p:ph idx="1"/>
          </p:nvPr>
        </p:nvSpPr>
        <p:spPr>
          <a:xfrm>
            <a:off x="838200" y="1423851"/>
            <a:ext cx="10515600" cy="4753112"/>
          </a:xfrm>
        </p:spPr>
        <p:txBody>
          <a:bodyPr>
            <a:normAutofit/>
          </a:bodyPr>
          <a:lstStyle/>
          <a:p>
            <a:pPr marL="0" indent="0">
              <a:spcAft>
                <a:spcPts val="1800"/>
              </a:spcAft>
              <a:buNone/>
            </a:pPr>
            <a:r>
              <a:rPr lang="en-US" b="1" dirty="0">
                <a:solidFill>
                  <a:srgbClr val="0014FE"/>
                </a:solidFill>
              </a:rPr>
              <a:t>Key Terms</a:t>
            </a:r>
            <a:endParaRPr lang="en-US" b="1" dirty="0"/>
          </a:p>
          <a:p>
            <a:r>
              <a:rPr lang="en-US" b="1" dirty="0"/>
              <a:t>Water pollution</a:t>
            </a:r>
            <a:r>
              <a:rPr lang="en-US" dirty="0"/>
              <a:t>: the addition of any substance to a body of water that might degrade its quality</a:t>
            </a:r>
          </a:p>
          <a:p>
            <a:pPr lvl="1"/>
            <a:r>
              <a:rPr lang="en-US" sz="2600" dirty="0"/>
              <a:t>Many substances qualify as pollutants.</a:t>
            </a:r>
          </a:p>
          <a:p>
            <a:pPr lvl="1"/>
            <a:r>
              <a:rPr lang="en-US" sz="2600" dirty="0"/>
              <a:t>Sometimes pollutants, like raw sewage and industrial chemicals, are dumped directly into water.</a:t>
            </a:r>
          </a:p>
          <a:p>
            <a:r>
              <a:rPr lang="en-US" b="1" dirty="0"/>
              <a:t>Storm-water runoff</a:t>
            </a:r>
            <a:r>
              <a:rPr lang="en-US" dirty="0"/>
              <a:t>: water from precipitation that flows over the surface of the land</a:t>
            </a:r>
          </a:p>
          <a:p>
            <a:pPr lvl="1"/>
            <a:r>
              <a:rPr lang="en-US" sz="2600" dirty="0"/>
              <a:t>Carries nutrients, pesticides, sediments, and trash into water</a:t>
            </a:r>
          </a:p>
        </p:txBody>
      </p:sp>
    </p:spTree>
    <p:extLst>
      <p:ext uri="{BB962C8B-B14F-4D97-AF65-F5344CB8AC3E}">
        <p14:creationId xmlns:p14="http://schemas.microsoft.com/office/powerpoint/2010/main" val="60730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A8D2-6AE6-4E42-9462-A8D9E4745182}"/>
              </a:ext>
            </a:extLst>
          </p:cNvPr>
          <p:cNvSpPr>
            <a:spLocks noGrp="1"/>
          </p:cNvSpPr>
          <p:nvPr>
            <p:ph type="title"/>
          </p:nvPr>
        </p:nvSpPr>
        <p:spPr/>
        <p:txBody>
          <a:bodyPr anchor="t"/>
          <a:lstStyle/>
          <a:p>
            <a:r>
              <a:rPr lang="en-US" b="1" dirty="0"/>
              <a:t>Two Classes of Water Pollution: Point Source Pollution</a:t>
            </a:r>
          </a:p>
        </p:txBody>
      </p:sp>
      <p:sp>
        <p:nvSpPr>
          <p:cNvPr id="3" name="Content Placeholder 2">
            <a:extLst>
              <a:ext uri="{FF2B5EF4-FFF2-40B4-BE49-F238E27FC236}">
                <a16:creationId xmlns:a16="http://schemas.microsoft.com/office/drawing/2014/main" id="{A057649C-62B8-479E-B2B9-C419051807CF}"/>
              </a:ext>
            </a:extLst>
          </p:cNvPr>
          <p:cNvSpPr>
            <a:spLocks noGrp="1"/>
          </p:cNvSpPr>
          <p:nvPr>
            <p:ph idx="1"/>
          </p:nvPr>
        </p:nvSpPr>
        <p:spPr>
          <a:xfrm>
            <a:off x="289560" y="1552030"/>
            <a:ext cx="6529251" cy="4909776"/>
          </a:xfrm>
        </p:spPr>
        <p:txBody>
          <a:bodyPr>
            <a:normAutofit lnSpcReduction="10000"/>
          </a:bodyPr>
          <a:lstStyle/>
          <a:p>
            <a:pPr marL="0" indent="0">
              <a:spcAft>
                <a:spcPts val="1800"/>
              </a:spcAft>
              <a:buNone/>
            </a:pPr>
            <a:r>
              <a:rPr lang="en-US" b="1" dirty="0">
                <a:solidFill>
                  <a:srgbClr val="0014FE"/>
                </a:solidFill>
              </a:rPr>
              <a:t>Key Terms</a:t>
            </a:r>
            <a:endParaRPr lang="en-US" b="1" dirty="0"/>
          </a:p>
          <a:p>
            <a:r>
              <a:rPr lang="en-US" b="1" dirty="0"/>
              <a:t>Point source pollution</a:t>
            </a:r>
            <a:r>
              <a:rPr lang="en-US" dirty="0"/>
              <a:t>: pollution from wastewater treatment plants or industrial sites, such as that from discharge pipes or smokestacks.</a:t>
            </a:r>
          </a:p>
          <a:p>
            <a:pPr lvl="1"/>
            <a:r>
              <a:rPr lang="en-US" sz="2600" dirty="0"/>
              <a:t>Easily identified and remedied</a:t>
            </a:r>
          </a:p>
          <a:p>
            <a:r>
              <a:rPr lang="en-US" b="1" dirty="0"/>
              <a:t>Effluent</a:t>
            </a:r>
            <a:r>
              <a:rPr lang="en-US" dirty="0"/>
              <a:t>: wastewater discharged into the environment</a:t>
            </a:r>
          </a:p>
          <a:p>
            <a:pPr lvl="2"/>
            <a:r>
              <a:rPr lang="en-US" sz="2400" dirty="0"/>
              <a:t>Some effluent very dangerous</a:t>
            </a:r>
          </a:p>
          <a:p>
            <a:pPr lvl="2"/>
            <a:r>
              <a:rPr lang="en-US" sz="2400" dirty="0"/>
              <a:t>Can carry raw sewage and waterborne pathogens</a:t>
            </a:r>
          </a:p>
        </p:txBody>
      </p:sp>
      <p:pic>
        <p:nvPicPr>
          <p:cNvPr id="7" name="Picture Placeholder 6" descr="A photo shows untreated effluent flowing out of a pipe.">
            <a:extLst>
              <a:ext uri="{FF2B5EF4-FFF2-40B4-BE49-F238E27FC236}">
                <a16:creationId xmlns:a16="http://schemas.microsoft.com/office/drawing/2014/main" id="{46F7A1BF-AFBE-4F51-94DF-4BC7B3B2703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7001734" y="1552030"/>
            <a:ext cx="5051756" cy="4909776"/>
          </a:xfrm>
          <a:prstGeom prst="rect">
            <a:avLst/>
          </a:prstGeom>
        </p:spPr>
      </p:pic>
    </p:spTree>
    <p:extLst>
      <p:ext uri="{BB962C8B-B14F-4D97-AF65-F5344CB8AC3E}">
        <p14:creationId xmlns:p14="http://schemas.microsoft.com/office/powerpoint/2010/main" val="300126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A26F7-6ABC-449F-A164-EF992DED929B}"/>
              </a:ext>
            </a:extLst>
          </p:cNvPr>
          <p:cNvSpPr>
            <a:spLocks noGrp="1"/>
          </p:cNvSpPr>
          <p:nvPr>
            <p:ph type="title"/>
          </p:nvPr>
        </p:nvSpPr>
        <p:spPr/>
        <p:txBody>
          <a:bodyPr anchor="t"/>
          <a:lstStyle/>
          <a:p>
            <a:r>
              <a:rPr lang="en-US" b="1" dirty="0"/>
              <a:t>Two Classes of Water Pollution: Nonpoint Source Pollution</a:t>
            </a:r>
          </a:p>
        </p:txBody>
      </p:sp>
      <p:sp>
        <p:nvSpPr>
          <p:cNvPr id="3" name="Content Placeholder 2">
            <a:extLst>
              <a:ext uri="{FF2B5EF4-FFF2-40B4-BE49-F238E27FC236}">
                <a16:creationId xmlns:a16="http://schemas.microsoft.com/office/drawing/2014/main" id="{919D1866-F522-44DD-AD41-62D6A53C5D3F}"/>
              </a:ext>
            </a:extLst>
          </p:cNvPr>
          <p:cNvSpPr>
            <a:spLocks noGrp="1"/>
          </p:cNvSpPr>
          <p:nvPr>
            <p:ph idx="1"/>
          </p:nvPr>
        </p:nvSpPr>
        <p:spPr>
          <a:xfrm>
            <a:off x="838200" y="1825624"/>
            <a:ext cx="10515600" cy="4823369"/>
          </a:xfrm>
        </p:spPr>
        <p:txBody>
          <a:bodyPr>
            <a:normAutofit/>
          </a:bodyPr>
          <a:lstStyle/>
          <a:p>
            <a:pPr marL="0" indent="0">
              <a:spcAft>
                <a:spcPts val="1800"/>
              </a:spcAft>
              <a:buNone/>
            </a:pPr>
            <a:r>
              <a:rPr lang="en-US" b="1" dirty="0">
                <a:solidFill>
                  <a:srgbClr val="0014FE"/>
                </a:solidFill>
              </a:rPr>
              <a:t>Key Terms</a:t>
            </a:r>
            <a:endParaRPr lang="en-US" b="1" dirty="0"/>
          </a:p>
          <a:p>
            <a:r>
              <a:rPr lang="en-US" b="1" dirty="0"/>
              <a:t>Nonpoint source pollution</a:t>
            </a:r>
            <a:r>
              <a:rPr lang="en-US" dirty="0"/>
              <a:t>: runoff that enters the water from overland flow</a:t>
            </a:r>
          </a:p>
          <a:p>
            <a:pPr lvl="1"/>
            <a:r>
              <a:rPr lang="en-US" sz="2600" dirty="0"/>
              <a:t>Source not easily identifiable</a:t>
            </a:r>
          </a:p>
          <a:p>
            <a:pPr lvl="1"/>
            <a:r>
              <a:rPr lang="en-US" sz="2600" dirty="0"/>
              <a:t>Includes </a:t>
            </a:r>
            <a:r>
              <a:rPr lang="en-US" sz="2600" i="1" dirty="0"/>
              <a:t>sediment pollution</a:t>
            </a:r>
            <a:r>
              <a:rPr lang="en-US" sz="2600" dirty="0"/>
              <a:t>: silt, sand, and clay</a:t>
            </a:r>
          </a:p>
          <a:p>
            <a:pPr lvl="2"/>
            <a:r>
              <a:rPr lang="en-US" sz="2400" dirty="0"/>
              <a:t>Excessive amounts can cloud the water, disrupting photosynthesis</a:t>
            </a:r>
          </a:p>
          <a:p>
            <a:pPr lvl="2"/>
            <a:r>
              <a:rPr lang="en-US" sz="2400" dirty="0"/>
              <a:t>Can harm organisms directly by clogging gills</a:t>
            </a:r>
          </a:p>
          <a:p>
            <a:pPr lvl="2"/>
            <a:r>
              <a:rPr lang="en-US" sz="2400" dirty="0"/>
              <a:t>Can smother the nooks and crannies of sea or river bottoms that serve as habitat or spawning areas</a:t>
            </a:r>
          </a:p>
          <a:p>
            <a:pPr lvl="1"/>
            <a:r>
              <a:rPr lang="en-US" sz="2600" dirty="0"/>
              <a:t>The main type of water pollution harming the Gulf Coast</a:t>
            </a:r>
          </a:p>
        </p:txBody>
      </p:sp>
    </p:spTree>
    <p:extLst>
      <p:ext uri="{BB962C8B-B14F-4D97-AF65-F5344CB8AC3E}">
        <p14:creationId xmlns:p14="http://schemas.microsoft.com/office/powerpoint/2010/main" val="292580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FD651-968E-37AF-F83B-F734DC544C89}"/>
              </a:ext>
            </a:extLst>
          </p:cNvPr>
          <p:cNvSpPr>
            <a:spLocks noGrp="1"/>
          </p:cNvSpPr>
          <p:nvPr>
            <p:ph type="title"/>
          </p:nvPr>
        </p:nvSpPr>
        <p:spPr/>
        <p:txBody>
          <a:bodyPr/>
          <a:lstStyle/>
          <a:p>
            <a:r>
              <a:rPr lang="en-US" dirty="0"/>
              <a:t>Pollution Residence Times</a:t>
            </a:r>
          </a:p>
        </p:txBody>
      </p:sp>
      <p:sp>
        <p:nvSpPr>
          <p:cNvPr id="3" name="Content Placeholder 2">
            <a:extLst>
              <a:ext uri="{FF2B5EF4-FFF2-40B4-BE49-F238E27FC236}">
                <a16:creationId xmlns:a16="http://schemas.microsoft.com/office/drawing/2014/main" id="{6DE6052A-9ED4-2323-A9EA-86A99FAA9114}"/>
              </a:ext>
            </a:extLst>
          </p:cNvPr>
          <p:cNvSpPr>
            <a:spLocks noGrp="1"/>
          </p:cNvSpPr>
          <p:nvPr>
            <p:ph idx="1"/>
          </p:nvPr>
        </p:nvSpPr>
        <p:spPr/>
        <p:txBody>
          <a:bodyPr>
            <a:normAutofit fontScale="77500" lnSpcReduction="20000"/>
          </a:bodyPr>
          <a:lstStyle/>
          <a:p>
            <a:r>
              <a:rPr lang="en-US" b="0" i="0" dirty="0">
                <a:solidFill>
                  <a:srgbClr val="373D3F"/>
                </a:solidFill>
                <a:effectLst/>
                <a:latin typeface="Lora" pitchFamily="2" charset="77"/>
              </a:rPr>
              <a:t>Water pollutants can move through different water reservoirs, through stages of the water cycle.</a:t>
            </a:r>
          </a:p>
          <a:p>
            <a:r>
              <a:rPr lang="en-US" b="1" i="0" dirty="0">
                <a:solidFill>
                  <a:srgbClr val="373D3F"/>
                </a:solidFill>
                <a:effectLst/>
                <a:latin typeface="Lora" pitchFamily="2" charset="77"/>
              </a:rPr>
              <a:t>Water residence time</a:t>
            </a:r>
            <a:r>
              <a:rPr lang="en-US" b="0" i="0" dirty="0">
                <a:solidFill>
                  <a:srgbClr val="373D3F"/>
                </a:solidFill>
                <a:effectLst/>
                <a:latin typeface="Lora" pitchFamily="2" charset="77"/>
              </a:rPr>
              <a:t> is the average time that a water molecule spends in a water reservoir and affects pollution potential. </a:t>
            </a:r>
            <a:endParaRPr lang="en-US" dirty="0">
              <a:solidFill>
                <a:srgbClr val="373D3F"/>
              </a:solidFill>
              <a:latin typeface="Lora" pitchFamily="2" charset="77"/>
            </a:endParaRPr>
          </a:p>
          <a:p>
            <a:r>
              <a:rPr lang="en-US" b="0" i="0" dirty="0">
                <a:solidFill>
                  <a:srgbClr val="373D3F"/>
                </a:solidFill>
                <a:effectLst/>
                <a:latin typeface="Lora" pitchFamily="2" charset="77"/>
              </a:rPr>
              <a:t>Water in rivers has a relatively short residence time, so pollution usually is there only briefly. Of course, pollution in rivers may simply move to another reservoir, such as the ocean, where it can cause further problems.</a:t>
            </a:r>
          </a:p>
          <a:p>
            <a:r>
              <a:rPr lang="en-US" b="0" i="0" dirty="0">
                <a:solidFill>
                  <a:srgbClr val="373D3F"/>
                </a:solidFill>
                <a:effectLst/>
                <a:latin typeface="Lora" pitchFamily="2" charset="77"/>
              </a:rPr>
              <a:t>Groundwater is typically characterized by slow flow and longer residence time, which can make groundwater pollution particularly problematic.</a:t>
            </a:r>
          </a:p>
          <a:p>
            <a:r>
              <a:rPr lang="en-US" b="0" i="0" dirty="0">
                <a:solidFill>
                  <a:srgbClr val="373D3F"/>
                </a:solidFill>
                <a:effectLst/>
                <a:latin typeface="Lora" pitchFamily="2" charset="77"/>
              </a:rPr>
              <a:t>Finally, </a:t>
            </a:r>
            <a:r>
              <a:rPr lang="en-US" b="1" i="0" dirty="0">
                <a:solidFill>
                  <a:srgbClr val="373D3F"/>
                </a:solidFill>
                <a:effectLst/>
                <a:latin typeface="Lora" pitchFamily="2" charset="77"/>
              </a:rPr>
              <a:t>pollution residence time</a:t>
            </a:r>
            <a:r>
              <a:rPr lang="en-US" b="0" i="0" dirty="0">
                <a:solidFill>
                  <a:srgbClr val="373D3F"/>
                </a:solidFill>
                <a:effectLst/>
                <a:latin typeface="Lora" pitchFamily="2" charset="77"/>
              </a:rPr>
              <a:t> can be much greater than the water residence time because a pollutant may be taken up for a long time within the ecosystem or absorbed onto sediment.</a:t>
            </a:r>
            <a:endParaRPr lang="en-US" dirty="0"/>
          </a:p>
        </p:txBody>
      </p:sp>
    </p:spTree>
    <p:extLst>
      <p:ext uri="{BB962C8B-B14F-4D97-AF65-F5344CB8AC3E}">
        <p14:creationId xmlns:p14="http://schemas.microsoft.com/office/powerpoint/2010/main" val="393316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58A89-27DD-493E-9035-9F3339FCC2A7}"/>
              </a:ext>
            </a:extLst>
          </p:cNvPr>
          <p:cNvSpPr>
            <a:spLocks noGrp="1"/>
          </p:cNvSpPr>
          <p:nvPr>
            <p:ph type="title"/>
          </p:nvPr>
        </p:nvSpPr>
        <p:spPr/>
        <p:txBody>
          <a:bodyPr anchor="t"/>
          <a:lstStyle/>
          <a:p>
            <a:r>
              <a:rPr lang="en-US" b="1" dirty="0"/>
              <a:t>IG 1a: Major Causes of Water Pollution</a:t>
            </a:r>
          </a:p>
        </p:txBody>
      </p:sp>
      <p:pic>
        <p:nvPicPr>
          <p:cNvPr id="8" name="Picture Placeholder 7" descr="An infographic shows the various sources of pollution.&#10;The infographic is divided into two parts by a river. The first part is labeled point sources with text that reads “Some industrial and agricultural sources discharge pollutants directly into a body of water.” The infographic shows a sewage treatment plant, an animal feedlot and waste lagoon, and industrial waste or heated water discharge being dumped into the river. The second part is labeled nonpoint sources with text that reads “A variety of sources contribute pollutants that can run off the surface of the land during rainfall and enter the water, air pollutants can fall directly with the rain.” The infographic shows water from open mines flowing into the river, industrial air pollution from industrial smokestacks which falls back to Earth but is hard to link to its original source, waste from cropland and animal pasture flowing into the river, and waste from construction sites flowing into the river. Text under the infographic read “Various pollutants contribute to the many miles of U.S. surface waters that are ‘impaired’ – waters that are too polluted to meet state or local water quality standards.”">
            <a:extLst>
              <a:ext uri="{FF2B5EF4-FFF2-40B4-BE49-F238E27FC236}">
                <a16:creationId xmlns:a16="http://schemas.microsoft.com/office/drawing/2014/main" id="{36217F23-45C2-4AB9-8C66-5312FB1F632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681520" y="1228975"/>
            <a:ext cx="6619954" cy="5400754"/>
          </a:xfrm>
          <a:prstGeom prst="rect">
            <a:avLst/>
          </a:prstGeom>
        </p:spPr>
      </p:pic>
    </p:spTree>
    <p:extLst>
      <p:ext uri="{BB962C8B-B14F-4D97-AF65-F5344CB8AC3E}">
        <p14:creationId xmlns:p14="http://schemas.microsoft.com/office/powerpoint/2010/main" val="430733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58A89-27DD-493E-9035-9F3339FCC2A7}"/>
              </a:ext>
            </a:extLst>
          </p:cNvPr>
          <p:cNvSpPr>
            <a:spLocks noGrp="1"/>
          </p:cNvSpPr>
          <p:nvPr>
            <p:ph type="title"/>
          </p:nvPr>
        </p:nvSpPr>
        <p:spPr/>
        <p:txBody>
          <a:bodyPr anchor="t"/>
          <a:lstStyle/>
          <a:p>
            <a:r>
              <a:rPr lang="en-US" b="1" dirty="0"/>
              <a:t>IG 1b: Major Causes of Water Pollution</a:t>
            </a:r>
          </a:p>
        </p:txBody>
      </p:sp>
      <p:pic>
        <p:nvPicPr>
          <p:cNvPr id="7" name="Picture Placeholder 6" descr="A horizontal bar graph shows the leading causes of impaired surface waters in 2016.&#10;The horizontal axis represents acres of U.S. impaired water bodies ranging from 0 to 450,000 in increments of 50,000. The vertical axis contains various pollutants. The data values in the graph are as follows: P H (too high or low), 7,814; Temperature, 14,900; Salinity, 66,339; Nutrients, 67,849; Pathogens, 72,495; Metals (excluding mercury), 94,630; Mercury, 315,458; Oxygen depletion, 402,743.">
            <a:extLst>
              <a:ext uri="{FF2B5EF4-FFF2-40B4-BE49-F238E27FC236}">
                <a16:creationId xmlns:a16="http://schemas.microsoft.com/office/drawing/2014/main" id="{798C5606-BE9A-4CA9-BA3F-BC805995565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932688" y="1543321"/>
            <a:ext cx="10326624" cy="3901988"/>
          </a:xfrm>
          <a:prstGeom prst="rect">
            <a:avLst/>
          </a:prstGeom>
        </p:spPr>
      </p:pic>
    </p:spTree>
    <p:extLst>
      <p:ext uri="{BB962C8B-B14F-4D97-AF65-F5344CB8AC3E}">
        <p14:creationId xmlns:p14="http://schemas.microsoft.com/office/powerpoint/2010/main" val="3155777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15B0D81-2578-5E9C-3B92-68566E5F61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367982"/>
            <a:ext cx="7772400" cy="5124893"/>
          </a:xfrm>
          <a:prstGeom prst="rect">
            <a:avLst/>
          </a:prstGeom>
        </p:spPr>
      </p:pic>
      <p:sp>
        <p:nvSpPr>
          <p:cNvPr id="5" name="Title 1">
            <a:extLst>
              <a:ext uri="{FF2B5EF4-FFF2-40B4-BE49-F238E27FC236}">
                <a16:creationId xmlns:a16="http://schemas.microsoft.com/office/drawing/2014/main" id="{14BEC9AF-83C7-5BBD-552E-454766BD1AD1}"/>
              </a:ext>
            </a:extLst>
          </p:cNvPr>
          <p:cNvSpPr txBox="1">
            <a:spLocks/>
          </p:cNvSpPr>
          <p:nvPr/>
        </p:nvSpPr>
        <p:spPr>
          <a:xfrm>
            <a:off x="838200" y="365125"/>
            <a:ext cx="105156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Combined Sewer Overflows (CSOs)</a:t>
            </a:r>
          </a:p>
        </p:txBody>
      </p:sp>
    </p:spTree>
    <p:extLst>
      <p:ext uri="{BB962C8B-B14F-4D97-AF65-F5344CB8AC3E}">
        <p14:creationId xmlns:p14="http://schemas.microsoft.com/office/powerpoint/2010/main" val="7487570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B18DD-338F-4809-9AF3-469533EC5CB3}"/>
              </a:ext>
            </a:extLst>
          </p:cNvPr>
          <p:cNvSpPr>
            <a:spLocks noGrp="1"/>
          </p:cNvSpPr>
          <p:nvPr>
            <p:ph type="title"/>
          </p:nvPr>
        </p:nvSpPr>
        <p:spPr/>
        <p:txBody>
          <a:bodyPr anchor="t"/>
          <a:lstStyle/>
          <a:p>
            <a:pPr algn="ctr"/>
            <a:r>
              <a:rPr lang="en-US" b="1" dirty="0"/>
              <a:t>II. What Are the Causes and Consequences of Eutrophication?</a:t>
            </a:r>
          </a:p>
        </p:txBody>
      </p:sp>
      <p:sp>
        <p:nvSpPr>
          <p:cNvPr id="3" name="Content Placeholder 2">
            <a:extLst>
              <a:ext uri="{FF2B5EF4-FFF2-40B4-BE49-F238E27FC236}">
                <a16:creationId xmlns:a16="http://schemas.microsoft.com/office/drawing/2014/main" id="{CAF68970-9DF3-43E8-A5A6-C4727F18A482}"/>
              </a:ext>
            </a:extLst>
          </p:cNvPr>
          <p:cNvSpPr>
            <a:spLocks noGrp="1"/>
          </p:cNvSpPr>
          <p:nvPr>
            <p:ph idx="1"/>
          </p:nvPr>
        </p:nvSpPr>
        <p:spPr>
          <a:xfrm>
            <a:off x="838200" y="3428999"/>
            <a:ext cx="10515600" cy="2747963"/>
          </a:xfrm>
        </p:spPr>
        <p:txBody>
          <a:bodyPr/>
          <a:lstStyle/>
          <a:p>
            <a:pPr marL="0" indent="0">
              <a:buNone/>
            </a:pPr>
            <a:r>
              <a:rPr lang="en-US" b="1" dirty="0">
                <a:solidFill>
                  <a:srgbClr val="7030A0"/>
                </a:solidFill>
              </a:rPr>
              <a:t>Key Concept 2</a:t>
            </a:r>
            <a:r>
              <a:rPr lang="en-US" dirty="0">
                <a:solidFill>
                  <a:srgbClr val="7030A0"/>
                </a:solidFill>
              </a:rPr>
              <a:t>: </a:t>
            </a:r>
            <a:r>
              <a:rPr lang="en-US" dirty="0"/>
              <a:t>The influx of excess nutrients into a body of water may spur algae growth and bacterial population explosions, which ultimately result in hypoxia severe enough to harm aquatic life. </a:t>
            </a:r>
          </a:p>
        </p:txBody>
      </p:sp>
    </p:spTree>
    <p:extLst>
      <p:ext uri="{BB962C8B-B14F-4D97-AF65-F5344CB8AC3E}">
        <p14:creationId xmlns:p14="http://schemas.microsoft.com/office/powerpoint/2010/main" val="82754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08059-59BB-4A65-B351-98A02550562F}"/>
              </a:ext>
            </a:extLst>
          </p:cNvPr>
          <p:cNvSpPr>
            <a:spLocks noGrp="1"/>
          </p:cNvSpPr>
          <p:nvPr>
            <p:ph type="title"/>
          </p:nvPr>
        </p:nvSpPr>
        <p:spPr/>
        <p:txBody>
          <a:bodyPr anchor="t"/>
          <a:lstStyle/>
          <a:p>
            <a:pPr algn="ctr"/>
            <a:r>
              <a:rPr lang="en-US" b="1" dirty="0"/>
              <a:t>IG 1: Distribution of Water on Earth</a:t>
            </a:r>
          </a:p>
        </p:txBody>
      </p:sp>
      <p:pic>
        <p:nvPicPr>
          <p:cNvPr id="8" name="Picture Placeholder 7" descr="An infographic illustrates the distribution of water on earth. &#10;An illustration shows “total global water” out of which the saltwater amounts to 97.5 percent, and freshwater amounts to 2.5 percent. The freshwater constitutes, Glaciers and ice caps: 68.7 percent, Groundwater: 30.1 percent, and Surface-water: 1.2 percent. Surface water constitutes ground ice and permafrost: 69 percent, lakes/wetland: 23.5 percent, soil moisture: 3.8 percent, atmosphere: 3 percent, rivers: 0.5 percent, and water in living organisms: 0.3 percent.">
            <a:extLst>
              <a:ext uri="{FF2B5EF4-FFF2-40B4-BE49-F238E27FC236}">
                <a16:creationId xmlns:a16="http://schemas.microsoft.com/office/drawing/2014/main" id="{1207EF07-A8A7-43A8-8617-FD0F8B6FD34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828800" y="1690688"/>
            <a:ext cx="8534400" cy="4632960"/>
          </a:xfrm>
          <a:prstGeom prst="rect">
            <a:avLst/>
          </a:prstGeom>
        </p:spPr>
      </p:pic>
    </p:spTree>
    <p:extLst>
      <p:ext uri="{BB962C8B-B14F-4D97-AF65-F5344CB8AC3E}">
        <p14:creationId xmlns:p14="http://schemas.microsoft.com/office/powerpoint/2010/main" val="237254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237D2-3B01-4150-AEEE-75FF8B394461}"/>
              </a:ext>
            </a:extLst>
          </p:cNvPr>
          <p:cNvSpPr>
            <a:spLocks noGrp="1"/>
          </p:cNvSpPr>
          <p:nvPr>
            <p:ph type="title"/>
          </p:nvPr>
        </p:nvSpPr>
        <p:spPr/>
        <p:txBody>
          <a:bodyPr anchor="t"/>
          <a:lstStyle/>
          <a:p>
            <a:r>
              <a:rPr lang="en-US" b="1" dirty="0"/>
              <a:t>Dissolved Oxygen (DO)</a:t>
            </a:r>
          </a:p>
        </p:txBody>
      </p:sp>
      <p:sp>
        <p:nvSpPr>
          <p:cNvPr id="3" name="Content Placeholder 2">
            <a:extLst>
              <a:ext uri="{FF2B5EF4-FFF2-40B4-BE49-F238E27FC236}">
                <a16:creationId xmlns:a16="http://schemas.microsoft.com/office/drawing/2014/main" id="{BD30A709-9A42-407C-933C-CB1E71B2D7EE}"/>
              </a:ext>
            </a:extLst>
          </p:cNvPr>
          <p:cNvSpPr>
            <a:spLocks noGrp="1"/>
          </p:cNvSpPr>
          <p:nvPr>
            <p:ph idx="1"/>
          </p:nvPr>
        </p:nvSpPr>
        <p:spPr/>
        <p:txBody>
          <a:bodyPr>
            <a:normAutofit/>
          </a:bodyPr>
          <a:lstStyle/>
          <a:p>
            <a:pPr marL="0" indent="0">
              <a:spcAft>
                <a:spcPts val="1800"/>
              </a:spcAft>
              <a:buNone/>
            </a:pPr>
            <a:r>
              <a:rPr lang="en-US" b="1" dirty="0">
                <a:solidFill>
                  <a:srgbClr val="0014FE"/>
                </a:solidFill>
              </a:rPr>
              <a:t>Key Terms</a:t>
            </a:r>
            <a:endParaRPr lang="en-US" b="1" dirty="0"/>
          </a:p>
          <a:p>
            <a:r>
              <a:rPr lang="en-US" b="1" dirty="0"/>
              <a:t>Dissolved oxygen (DO)</a:t>
            </a:r>
            <a:r>
              <a:rPr lang="en-US" dirty="0"/>
              <a:t>: the amount of oxygen in the water</a:t>
            </a:r>
          </a:p>
          <a:p>
            <a:r>
              <a:rPr lang="en-US" b="1" dirty="0"/>
              <a:t>Hypoxia</a:t>
            </a:r>
            <a:r>
              <a:rPr lang="en-US" dirty="0"/>
              <a:t>: a situation in which a body of water contains inadequate levels of oxygen, compromising the health of many aquatic organisms</a:t>
            </a:r>
          </a:p>
          <a:p>
            <a:pPr lvl="1"/>
            <a:r>
              <a:rPr lang="en-US" sz="2600" dirty="0"/>
              <a:t>Water holds less oxygen than air.</a:t>
            </a:r>
          </a:p>
          <a:p>
            <a:pPr lvl="1"/>
            <a:r>
              <a:rPr lang="en-US" sz="2600" dirty="0"/>
              <a:t>Aquatic organisms need oxygen for cellular respiration.</a:t>
            </a:r>
          </a:p>
          <a:p>
            <a:pPr lvl="1"/>
            <a:r>
              <a:rPr lang="en-US" sz="2600" i="1" dirty="0"/>
              <a:t>Dead zones</a:t>
            </a:r>
            <a:r>
              <a:rPr lang="en-US" sz="2600" dirty="0"/>
              <a:t>: areas depleted of oxygen</a:t>
            </a:r>
          </a:p>
        </p:txBody>
      </p:sp>
    </p:spTree>
    <p:extLst>
      <p:ext uri="{BB962C8B-B14F-4D97-AF65-F5344CB8AC3E}">
        <p14:creationId xmlns:p14="http://schemas.microsoft.com/office/powerpoint/2010/main" val="261526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29460-C109-9FDA-1D44-56F7DEFF5DC2}"/>
              </a:ext>
            </a:extLst>
          </p:cNvPr>
          <p:cNvSpPr>
            <a:spLocks noGrp="1"/>
          </p:cNvSpPr>
          <p:nvPr>
            <p:ph type="title"/>
          </p:nvPr>
        </p:nvSpPr>
        <p:spPr/>
        <p:txBody>
          <a:bodyPr/>
          <a:lstStyle/>
          <a:p>
            <a:r>
              <a:rPr lang="en-US" dirty="0"/>
              <a:t>Oxygen-Demanding Waste</a:t>
            </a:r>
          </a:p>
        </p:txBody>
      </p:sp>
      <p:sp>
        <p:nvSpPr>
          <p:cNvPr id="3" name="Content Placeholder 2">
            <a:extLst>
              <a:ext uri="{FF2B5EF4-FFF2-40B4-BE49-F238E27FC236}">
                <a16:creationId xmlns:a16="http://schemas.microsoft.com/office/drawing/2014/main" id="{E667BC24-FD38-014E-2329-C9D0F382BB6A}"/>
              </a:ext>
            </a:extLst>
          </p:cNvPr>
          <p:cNvSpPr>
            <a:spLocks noGrp="1"/>
          </p:cNvSpPr>
          <p:nvPr>
            <p:ph idx="1"/>
          </p:nvPr>
        </p:nvSpPr>
        <p:spPr/>
        <p:txBody>
          <a:bodyPr>
            <a:normAutofit fontScale="55000" lnSpcReduction="20000"/>
          </a:bodyPr>
          <a:lstStyle/>
          <a:p>
            <a:pPr algn="l"/>
            <a:r>
              <a:rPr lang="en-US" b="1" i="0" dirty="0">
                <a:solidFill>
                  <a:srgbClr val="373D3F"/>
                </a:solidFill>
                <a:effectLst/>
                <a:latin typeface="Lora" pitchFamily="2" charset="77"/>
              </a:rPr>
              <a:t>Oxygen-demanding waste</a:t>
            </a:r>
            <a:r>
              <a:rPr lang="en-US" b="0" i="0" dirty="0">
                <a:solidFill>
                  <a:srgbClr val="373D3F"/>
                </a:solidFill>
                <a:effectLst/>
                <a:latin typeface="Lora" pitchFamily="2" charset="77"/>
              </a:rPr>
              <a:t> is an extremely important pollutant to ecosystems. </a:t>
            </a:r>
          </a:p>
          <a:p>
            <a:pPr algn="l"/>
            <a:r>
              <a:rPr lang="en-US" b="0" i="0" dirty="0">
                <a:solidFill>
                  <a:srgbClr val="373D3F"/>
                </a:solidFill>
                <a:effectLst/>
                <a:latin typeface="Lora" pitchFamily="2" charset="77"/>
              </a:rPr>
              <a:t>Most surface water in contact with the atmosphere has a small amount of dissolved oxygen, which is needed by aquatic organisms for cellular respiration. Bacteria decompose dead organic matter and remove dissolved oxygen (O</a:t>
            </a:r>
            <a:r>
              <a:rPr lang="en-US" b="0" i="0" baseline="-25000" dirty="0">
                <a:solidFill>
                  <a:srgbClr val="373D3F"/>
                </a:solidFill>
                <a:effectLst/>
                <a:latin typeface="Lora" pitchFamily="2" charset="77"/>
              </a:rPr>
              <a:t>2</a:t>
            </a:r>
            <a:r>
              <a:rPr lang="en-US" b="0" i="0" dirty="0">
                <a:solidFill>
                  <a:srgbClr val="373D3F"/>
                </a:solidFill>
                <a:effectLst/>
                <a:latin typeface="Lora" pitchFamily="2" charset="77"/>
              </a:rPr>
              <a:t>) according to the following reaction:</a:t>
            </a:r>
          </a:p>
          <a:p>
            <a:pPr algn="l"/>
            <a:r>
              <a:rPr lang="en-US" b="0" i="0" dirty="0">
                <a:solidFill>
                  <a:srgbClr val="373D3F"/>
                </a:solidFill>
                <a:effectLst/>
                <a:latin typeface="Lora" pitchFamily="2" charset="77"/>
              </a:rPr>
              <a:t>                                                  organic matter+O</a:t>
            </a:r>
            <a:r>
              <a:rPr lang="en-US" b="0" i="0" baseline="-25000" dirty="0">
                <a:solidFill>
                  <a:srgbClr val="373D3F"/>
                </a:solidFill>
                <a:effectLst/>
                <a:latin typeface="Lora" pitchFamily="2" charset="77"/>
              </a:rPr>
              <a:t>2→</a:t>
            </a:r>
            <a:r>
              <a:rPr lang="en-US" b="0" i="0" dirty="0">
                <a:solidFill>
                  <a:srgbClr val="373D3F"/>
                </a:solidFill>
                <a:effectLst/>
                <a:latin typeface="Lora" pitchFamily="2" charset="77"/>
              </a:rPr>
              <a:t>CO</a:t>
            </a:r>
            <a:r>
              <a:rPr lang="en-US" b="0" i="0" baseline="-25000" dirty="0">
                <a:solidFill>
                  <a:srgbClr val="373D3F"/>
                </a:solidFill>
                <a:effectLst/>
                <a:latin typeface="Lora" pitchFamily="2" charset="77"/>
              </a:rPr>
              <a:t>2</a:t>
            </a:r>
            <a:r>
              <a:rPr lang="en-US" b="0" i="0" dirty="0">
                <a:solidFill>
                  <a:srgbClr val="373D3F"/>
                </a:solidFill>
                <a:effectLst/>
                <a:latin typeface="Lora" pitchFamily="2" charset="77"/>
              </a:rPr>
              <a:t>+H</a:t>
            </a:r>
            <a:r>
              <a:rPr lang="en-US" b="0" i="0" baseline="-25000" dirty="0">
                <a:solidFill>
                  <a:srgbClr val="373D3F"/>
                </a:solidFill>
                <a:effectLst/>
                <a:latin typeface="Lora" pitchFamily="2" charset="77"/>
              </a:rPr>
              <a:t>2</a:t>
            </a:r>
            <a:r>
              <a:rPr lang="en-US" b="0" i="0" dirty="0">
                <a:solidFill>
                  <a:srgbClr val="373D3F"/>
                </a:solidFill>
                <a:effectLst/>
                <a:latin typeface="Lora" pitchFamily="2" charset="77"/>
              </a:rPr>
              <a:t>O</a:t>
            </a:r>
          </a:p>
          <a:p>
            <a:pPr algn="l"/>
            <a:r>
              <a:rPr lang="en-US" b="0" i="0" dirty="0">
                <a:solidFill>
                  <a:srgbClr val="373D3F"/>
                </a:solidFill>
                <a:effectLst/>
                <a:latin typeface="Lora" pitchFamily="2" charset="77"/>
              </a:rPr>
              <a:t>Too much decaying organic matter in water is a pollutant because it removes oxygen from water, which can kill fish, shellfish, and aquatic insects. </a:t>
            </a:r>
          </a:p>
          <a:p>
            <a:pPr algn="l"/>
            <a:r>
              <a:rPr lang="en-US" b="0" i="0" dirty="0">
                <a:solidFill>
                  <a:srgbClr val="373D3F"/>
                </a:solidFill>
                <a:effectLst/>
                <a:latin typeface="Lora" pitchFamily="2" charset="77"/>
              </a:rPr>
              <a:t>The amount of oxygen used by </a:t>
            </a:r>
            <a:r>
              <a:rPr lang="en-US" b="1" i="0" dirty="0">
                <a:solidFill>
                  <a:srgbClr val="373D3F"/>
                </a:solidFill>
                <a:effectLst/>
                <a:latin typeface="Lora" pitchFamily="2" charset="77"/>
              </a:rPr>
              <a:t>aerobic</a:t>
            </a:r>
            <a:r>
              <a:rPr lang="en-US" b="0" i="0" dirty="0">
                <a:solidFill>
                  <a:srgbClr val="373D3F"/>
                </a:solidFill>
                <a:effectLst/>
                <a:latin typeface="Lora" pitchFamily="2" charset="77"/>
              </a:rPr>
              <a:t> (in the presence of oxygen) bacterial decomposition of organic matter is called </a:t>
            </a:r>
            <a:r>
              <a:rPr lang="en-US" b="1" i="0" dirty="0">
                <a:solidFill>
                  <a:srgbClr val="373D3F"/>
                </a:solidFill>
                <a:effectLst/>
                <a:latin typeface="Lora" pitchFamily="2" charset="77"/>
              </a:rPr>
              <a:t>biochemical oxygen demand</a:t>
            </a:r>
            <a:r>
              <a:rPr lang="en-US" b="0" i="0" dirty="0">
                <a:solidFill>
                  <a:srgbClr val="373D3F"/>
                </a:solidFill>
                <a:effectLst/>
                <a:latin typeface="Lora" pitchFamily="2" charset="77"/>
              </a:rPr>
              <a:t> (BOD). </a:t>
            </a:r>
          </a:p>
          <a:p>
            <a:pPr algn="l"/>
            <a:r>
              <a:rPr lang="en-US" b="0" i="0" dirty="0">
                <a:solidFill>
                  <a:srgbClr val="373D3F"/>
                </a:solidFill>
                <a:effectLst/>
                <a:latin typeface="Lora" pitchFamily="2" charset="77"/>
              </a:rPr>
              <a:t>The major source of dead organic matter in many natural waters is sewage; grass and leaves are smaller sources. </a:t>
            </a:r>
          </a:p>
          <a:p>
            <a:pPr algn="l"/>
            <a:r>
              <a:rPr lang="en-US" b="0" i="0" dirty="0">
                <a:solidFill>
                  <a:srgbClr val="373D3F"/>
                </a:solidFill>
                <a:effectLst/>
                <a:latin typeface="Lora" pitchFamily="2" charset="77"/>
              </a:rPr>
              <a:t>An unpolluted water body with respect to BOD is a turbulent river that flows through a natural forest. Turbulence continually brings water in contact with the atmosphere where the O</a:t>
            </a:r>
            <a:r>
              <a:rPr lang="en-US" b="0" i="0" baseline="-25000" dirty="0">
                <a:solidFill>
                  <a:srgbClr val="373D3F"/>
                </a:solidFill>
                <a:effectLst/>
                <a:latin typeface="Lora" pitchFamily="2" charset="77"/>
              </a:rPr>
              <a:t>2</a:t>
            </a:r>
            <a:r>
              <a:rPr lang="en-US" b="0" i="0" dirty="0">
                <a:solidFill>
                  <a:srgbClr val="373D3F"/>
                </a:solidFill>
                <a:effectLst/>
                <a:latin typeface="Lora" pitchFamily="2" charset="77"/>
              </a:rPr>
              <a:t> content is restored. The dissolved oxygen content in such a river ranges from 10 to 14 ppm O</a:t>
            </a:r>
            <a:r>
              <a:rPr lang="en-US" b="0" i="0" baseline="-25000" dirty="0">
                <a:solidFill>
                  <a:srgbClr val="373D3F"/>
                </a:solidFill>
                <a:effectLst/>
                <a:latin typeface="Lora" pitchFamily="2" charset="77"/>
              </a:rPr>
              <a:t>2</a:t>
            </a:r>
            <a:r>
              <a:rPr lang="en-US" b="0" i="0" dirty="0">
                <a:solidFill>
                  <a:srgbClr val="373D3F"/>
                </a:solidFill>
                <a:effectLst/>
                <a:latin typeface="Lora" pitchFamily="2" charset="77"/>
              </a:rPr>
              <a:t>, BOD is low, and clean-water fish such as trout are able to survive. </a:t>
            </a:r>
          </a:p>
          <a:p>
            <a:pPr algn="l"/>
            <a:r>
              <a:rPr lang="en-US" b="0" i="0" dirty="0">
                <a:solidFill>
                  <a:srgbClr val="373D3F"/>
                </a:solidFill>
                <a:effectLst/>
                <a:latin typeface="Lora" pitchFamily="2" charset="77"/>
              </a:rPr>
              <a:t>A polluted water body with respect to oxygen is a stagnant deep lake in an urban setting with a combined sewer system. This system favors a high input of dead organic carbon from sewage overflows and limited chance for water circulation and contact with the atmosphere. In such a lake, the dissolved O</a:t>
            </a:r>
            <a:r>
              <a:rPr lang="en-US" b="0" i="0" baseline="-25000" dirty="0">
                <a:solidFill>
                  <a:srgbClr val="373D3F"/>
                </a:solidFill>
                <a:effectLst/>
                <a:latin typeface="Lora" pitchFamily="2" charset="77"/>
              </a:rPr>
              <a:t>2</a:t>
            </a:r>
            <a:r>
              <a:rPr lang="en-US" b="0" i="0" dirty="0">
                <a:solidFill>
                  <a:srgbClr val="373D3F"/>
                </a:solidFill>
                <a:effectLst/>
                <a:latin typeface="Lora" pitchFamily="2" charset="77"/>
              </a:rPr>
              <a:t> content is ≤5 ppm O</a:t>
            </a:r>
            <a:r>
              <a:rPr lang="en-US" b="0" i="0" baseline="-25000" dirty="0">
                <a:solidFill>
                  <a:srgbClr val="373D3F"/>
                </a:solidFill>
                <a:effectLst/>
                <a:latin typeface="Lora" pitchFamily="2" charset="77"/>
              </a:rPr>
              <a:t>2</a:t>
            </a:r>
            <a:r>
              <a:rPr lang="en-US" b="0" i="0" dirty="0">
                <a:solidFill>
                  <a:srgbClr val="373D3F"/>
                </a:solidFill>
                <a:effectLst/>
                <a:latin typeface="Lora" pitchFamily="2" charset="77"/>
              </a:rPr>
              <a:t>, BOD is high, and low O</a:t>
            </a:r>
            <a:r>
              <a:rPr lang="en-US" b="0" i="0" baseline="-25000" dirty="0">
                <a:solidFill>
                  <a:srgbClr val="373D3F"/>
                </a:solidFill>
                <a:effectLst/>
                <a:latin typeface="Lora" pitchFamily="2" charset="77"/>
              </a:rPr>
              <a:t>2</a:t>
            </a:r>
            <a:r>
              <a:rPr lang="en-US" b="0" i="0" dirty="0">
                <a:solidFill>
                  <a:srgbClr val="373D3F"/>
                </a:solidFill>
                <a:effectLst/>
                <a:latin typeface="Lora" pitchFamily="2" charset="77"/>
              </a:rPr>
              <a:t>-tolerant fish, such as carp and catfish dominate.</a:t>
            </a:r>
          </a:p>
        </p:txBody>
      </p:sp>
    </p:spTree>
    <p:extLst>
      <p:ext uri="{BB962C8B-B14F-4D97-AF65-F5344CB8AC3E}">
        <p14:creationId xmlns:p14="http://schemas.microsoft.com/office/powerpoint/2010/main" val="252745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CC0DF-9F8B-49CE-8CBC-FDA9AFC8A1C7}"/>
              </a:ext>
            </a:extLst>
          </p:cNvPr>
          <p:cNvSpPr>
            <a:spLocks noGrp="1"/>
          </p:cNvSpPr>
          <p:nvPr>
            <p:ph type="title"/>
          </p:nvPr>
        </p:nvSpPr>
        <p:spPr/>
        <p:txBody>
          <a:bodyPr anchor="t"/>
          <a:lstStyle/>
          <a:p>
            <a:r>
              <a:rPr lang="en-US" b="1" dirty="0"/>
              <a:t>IG 2a: Eutrophication Can Create Dead Zones</a:t>
            </a:r>
          </a:p>
        </p:txBody>
      </p:sp>
      <p:pic>
        <p:nvPicPr>
          <p:cNvPr id="7" name="Picture Placeholder 6" descr="An illustration shows a healthy water body that has low nutrient levels, algae that are kept in check, good dissolved oxygen levels, abundant fish, shellfish, and clear water with good sunlight penetration. ">
            <a:extLst>
              <a:ext uri="{FF2B5EF4-FFF2-40B4-BE49-F238E27FC236}">
                <a16:creationId xmlns:a16="http://schemas.microsoft.com/office/drawing/2014/main" id="{A4548061-7630-4E74-94D3-333B727C666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3337686" y="1365805"/>
            <a:ext cx="5516628" cy="5400754"/>
          </a:xfrm>
          <a:prstGeom prst="rect">
            <a:avLst/>
          </a:prstGeom>
        </p:spPr>
      </p:pic>
    </p:spTree>
    <p:extLst>
      <p:ext uri="{BB962C8B-B14F-4D97-AF65-F5344CB8AC3E}">
        <p14:creationId xmlns:p14="http://schemas.microsoft.com/office/powerpoint/2010/main" val="22507115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7FC6F-E01B-41D1-AD74-CD584B1775A5}"/>
              </a:ext>
            </a:extLst>
          </p:cNvPr>
          <p:cNvSpPr>
            <a:spLocks noGrp="1"/>
          </p:cNvSpPr>
          <p:nvPr>
            <p:ph type="title"/>
          </p:nvPr>
        </p:nvSpPr>
        <p:spPr>
          <a:xfrm>
            <a:off x="420189" y="365125"/>
            <a:ext cx="10933611" cy="1325563"/>
          </a:xfrm>
        </p:spPr>
        <p:txBody>
          <a:bodyPr anchor="t">
            <a:normAutofit/>
          </a:bodyPr>
          <a:lstStyle/>
          <a:p>
            <a:r>
              <a:rPr lang="en-US" b="1" dirty="0"/>
              <a:t>Eutrophication</a:t>
            </a:r>
          </a:p>
        </p:txBody>
      </p:sp>
      <p:sp>
        <p:nvSpPr>
          <p:cNvPr id="3" name="Content Placeholder 2">
            <a:extLst>
              <a:ext uri="{FF2B5EF4-FFF2-40B4-BE49-F238E27FC236}">
                <a16:creationId xmlns:a16="http://schemas.microsoft.com/office/drawing/2014/main" id="{584446B3-3A89-48C2-A12C-C37C6336BA57}"/>
              </a:ext>
            </a:extLst>
          </p:cNvPr>
          <p:cNvSpPr>
            <a:spLocks noGrp="1"/>
          </p:cNvSpPr>
          <p:nvPr>
            <p:ph idx="1"/>
          </p:nvPr>
        </p:nvSpPr>
        <p:spPr>
          <a:xfrm>
            <a:off x="420189" y="1298574"/>
            <a:ext cx="5622000" cy="5102225"/>
          </a:xfrm>
        </p:spPr>
        <p:txBody>
          <a:bodyPr>
            <a:noAutofit/>
          </a:bodyPr>
          <a:lstStyle/>
          <a:p>
            <a:pPr marL="0" indent="0">
              <a:buNone/>
            </a:pPr>
            <a:r>
              <a:rPr lang="en-US" b="1" dirty="0">
                <a:solidFill>
                  <a:srgbClr val="0014FE"/>
                </a:solidFill>
              </a:rPr>
              <a:t>Key Terms</a:t>
            </a:r>
            <a:endParaRPr lang="en-US" b="1" dirty="0"/>
          </a:p>
          <a:p>
            <a:r>
              <a:rPr lang="en-US" b="1" dirty="0"/>
              <a:t>Eutrophication</a:t>
            </a:r>
            <a:r>
              <a:rPr lang="en-US" dirty="0"/>
              <a:t>: a process by which excess nutrients in aquatic ecosystems feed biological productivity, ultimately lowering the oxygen content in the water</a:t>
            </a:r>
          </a:p>
          <a:p>
            <a:pPr lvl="1"/>
            <a:r>
              <a:rPr lang="en-US" sz="2600" dirty="0"/>
              <a:t>Nitrogen and phosphorus from runoff enter the water and trigger explosions of algae growth. </a:t>
            </a:r>
          </a:p>
          <a:p>
            <a:pPr lvl="1"/>
            <a:r>
              <a:rPr lang="en-US" sz="2600" dirty="0"/>
              <a:t>Algal growth blocks sunlight from reaching underwater plants, blocking photosynthesis.</a:t>
            </a:r>
          </a:p>
        </p:txBody>
      </p:sp>
      <p:pic>
        <p:nvPicPr>
          <p:cNvPr id="7" name="Picture Placeholder 6" descr="A photo shows topsoil, fertilizer, pesticides, and other potential pollutants being carried away from the farm to the waterway.">
            <a:extLst>
              <a:ext uri="{FF2B5EF4-FFF2-40B4-BE49-F238E27FC236}">
                <a16:creationId xmlns:a16="http://schemas.microsoft.com/office/drawing/2014/main" id="{E8868D92-870C-4D35-8670-8C46E660586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6149812" y="1518206"/>
            <a:ext cx="5829110" cy="4392650"/>
          </a:xfrm>
          <a:prstGeom prst="rect">
            <a:avLst/>
          </a:prstGeom>
        </p:spPr>
      </p:pic>
    </p:spTree>
    <p:extLst>
      <p:ext uri="{BB962C8B-B14F-4D97-AF65-F5344CB8AC3E}">
        <p14:creationId xmlns:p14="http://schemas.microsoft.com/office/powerpoint/2010/main" val="94632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7FC6F-E01B-41D1-AD74-CD584B1775A5}"/>
              </a:ext>
            </a:extLst>
          </p:cNvPr>
          <p:cNvSpPr>
            <a:spLocks noGrp="1"/>
          </p:cNvSpPr>
          <p:nvPr>
            <p:ph type="title"/>
          </p:nvPr>
        </p:nvSpPr>
        <p:spPr/>
        <p:txBody>
          <a:bodyPr anchor="t">
            <a:normAutofit/>
          </a:bodyPr>
          <a:lstStyle/>
          <a:p>
            <a:r>
              <a:rPr lang="en-US" b="1" dirty="0"/>
              <a:t>Eutrophication, part 2</a:t>
            </a:r>
          </a:p>
        </p:txBody>
      </p:sp>
      <p:sp>
        <p:nvSpPr>
          <p:cNvPr id="3" name="Content Placeholder 2">
            <a:extLst>
              <a:ext uri="{FF2B5EF4-FFF2-40B4-BE49-F238E27FC236}">
                <a16:creationId xmlns:a16="http://schemas.microsoft.com/office/drawing/2014/main" id="{584446B3-3A89-48C2-A12C-C37C6336BA57}"/>
              </a:ext>
            </a:extLst>
          </p:cNvPr>
          <p:cNvSpPr>
            <a:spLocks noGrp="1"/>
          </p:cNvSpPr>
          <p:nvPr>
            <p:ph idx="1"/>
          </p:nvPr>
        </p:nvSpPr>
        <p:spPr>
          <a:xfrm>
            <a:off x="433251" y="1394551"/>
            <a:ext cx="5105400" cy="4351338"/>
          </a:xfrm>
        </p:spPr>
        <p:txBody>
          <a:bodyPr>
            <a:noAutofit/>
          </a:bodyPr>
          <a:lstStyle/>
          <a:p>
            <a:r>
              <a:rPr lang="en-US" dirty="0"/>
              <a:t>Oxygen levels fall as underwater photosynthesis declines. </a:t>
            </a:r>
          </a:p>
          <a:p>
            <a:r>
              <a:rPr lang="en-US" dirty="0"/>
              <a:t>Plants at the bottom of the water die.</a:t>
            </a:r>
          </a:p>
          <a:p>
            <a:r>
              <a:rPr lang="en-US" dirty="0"/>
              <a:t>Turbidity (cloudiness) of the water increases as roots can no longer secure the river or seabed in shallow areas. </a:t>
            </a:r>
          </a:p>
          <a:p>
            <a:r>
              <a:rPr lang="en-US" dirty="0"/>
              <a:t>Result: even lower oxygen, killing living organisms, including fish</a:t>
            </a:r>
          </a:p>
        </p:txBody>
      </p:sp>
      <p:pic>
        <p:nvPicPr>
          <p:cNvPr id="7" name="Picture Placeholder 6" descr="A photo shows a dead fish covered by Cyanobacterial bloom on Florida beach.">
            <a:extLst>
              <a:ext uri="{FF2B5EF4-FFF2-40B4-BE49-F238E27FC236}">
                <a16:creationId xmlns:a16="http://schemas.microsoft.com/office/drawing/2014/main" id="{1B8992D9-E9AE-4DF8-AD44-EB0C0916EC7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733492" y="1561662"/>
            <a:ext cx="6150960" cy="4909776"/>
          </a:xfrm>
          <a:prstGeom prst="rect">
            <a:avLst/>
          </a:prstGeom>
        </p:spPr>
      </p:pic>
    </p:spTree>
    <p:extLst>
      <p:ext uri="{BB962C8B-B14F-4D97-AF65-F5344CB8AC3E}">
        <p14:creationId xmlns:p14="http://schemas.microsoft.com/office/powerpoint/2010/main" val="382933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CC0DF-9F8B-49CE-8CBC-FDA9AFC8A1C7}"/>
              </a:ext>
            </a:extLst>
          </p:cNvPr>
          <p:cNvSpPr>
            <a:spLocks noGrp="1"/>
          </p:cNvSpPr>
          <p:nvPr>
            <p:ph type="title"/>
          </p:nvPr>
        </p:nvSpPr>
        <p:spPr/>
        <p:txBody>
          <a:bodyPr anchor="t"/>
          <a:lstStyle/>
          <a:p>
            <a:r>
              <a:rPr lang="en-US" b="1" dirty="0"/>
              <a:t>IG 2b: Eutrophication Can Create Dead Zones</a:t>
            </a:r>
          </a:p>
        </p:txBody>
      </p:sp>
      <p:pic>
        <p:nvPicPr>
          <p:cNvPr id="7" name="Picture Placeholder 6" descr="An infographic shows how eutrophication creates dead zones.&#10;The illustration shows an unhealthy water body that has high algae and bacterial growth, low dissolved oxygen, and loss of some aquatic life. Sediment, nitrogen, and phosphorus enter as runoff pollution. Sediments cloud the water and coat surfaces. When sunlight hits the water surface, nutrients cause algal blooms. Less sunlight can penetrate the algal blooms and sediments. Underwater photosynthesis decreases, plants die, and oxygen levels drop. As algae die, decomposers (bacteria) increase in number and use more of the available oxygen, causing dissolved oxygen levels to drop even more. ">
            <a:extLst>
              <a:ext uri="{FF2B5EF4-FFF2-40B4-BE49-F238E27FC236}">
                <a16:creationId xmlns:a16="http://schemas.microsoft.com/office/drawing/2014/main" id="{25D9534A-CB7A-47DE-B150-15199689E74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3304939" y="1230779"/>
            <a:ext cx="5582123" cy="5400754"/>
          </a:xfrm>
          <a:prstGeom prst="rect">
            <a:avLst/>
          </a:prstGeom>
        </p:spPr>
      </p:pic>
    </p:spTree>
    <p:extLst>
      <p:ext uri="{BB962C8B-B14F-4D97-AF65-F5344CB8AC3E}">
        <p14:creationId xmlns:p14="http://schemas.microsoft.com/office/powerpoint/2010/main" val="26009730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F405A-7A15-439C-8B9D-3702DAD8E9FF}"/>
              </a:ext>
            </a:extLst>
          </p:cNvPr>
          <p:cNvSpPr>
            <a:spLocks noGrp="1"/>
          </p:cNvSpPr>
          <p:nvPr>
            <p:ph type="title"/>
          </p:nvPr>
        </p:nvSpPr>
        <p:spPr/>
        <p:txBody>
          <a:bodyPr anchor="t">
            <a:normAutofit fontScale="90000"/>
          </a:bodyPr>
          <a:lstStyle/>
          <a:p>
            <a:r>
              <a:rPr lang="en-US" sz="4900" b="1" dirty="0"/>
              <a:t>Hypoxic Waters Are an Environmental and Economic Concern</a:t>
            </a:r>
            <a:endParaRPr lang="en-US" dirty="0"/>
          </a:p>
        </p:txBody>
      </p:sp>
      <p:sp>
        <p:nvSpPr>
          <p:cNvPr id="3" name="Content Placeholder 2">
            <a:extLst>
              <a:ext uri="{FF2B5EF4-FFF2-40B4-BE49-F238E27FC236}">
                <a16:creationId xmlns:a16="http://schemas.microsoft.com/office/drawing/2014/main" id="{B8562D30-1F22-4495-B02B-A79B36509C0B}"/>
              </a:ext>
            </a:extLst>
          </p:cNvPr>
          <p:cNvSpPr>
            <a:spLocks noGrp="1"/>
          </p:cNvSpPr>
          <p:nvPr>
            <p:ph idx="1"/>
          </p:nvPr>
        </p:nvSpPr>
        <p:spPr>
          <a:xfrm>
            <a:off x="838200" y="2246811"/>
            <a:ext cx="10515600" cy="3930152"/>
          </a:xfrm>
        </p:spPr>
        <p:txBody>
          <a:bodyPr>
            <a:normAutofit/>
          </a:bodyPr>
          <a:lstStyle/>
          <a:p>
            <a:pPr>
              <a:spcAft>
                <a:spcPts val="1800"/>
              </a:spcAft>
            </a:pPr>
            <a:r>
              <a:rPr lang="en-US" dirty="0"/>
              <a:t>The National Oceanic and Atmospheric Administration (NOAA) estimates that the Gulf of Mexico dead zone costs millions of dollars in lost revenue to the seafood and tourism industries each year.</a:t>
            </a:r>
          </a:p>
          <a:p>
            <a:r>
              <a:rPr lang="en-US" dirty="0"/>
              <a:t>In addition to the Gulf of Mexico, NOAA has identified dead zones all along the Atlantic and Gulf coasts, in several Pacific coast regions, and in two of the five Great Lakes.</a:t>
            </a:r>
          </a:p>
        </p:txBody>
      </p:sp>
    </p:spTree>
    <p:extLst>
      <p:ext uri="{BB962C8B-B14F-4D97-AF65-F5344CB8AC3E}">
        <p14:creationId xmlns:p14="http://schemas.microsoft.com/office/powerpoint/2010/main" val="201534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56145-5240-3076-D199-78449249BEB8}"/>
              </a:ext>
            </a:extLst>
          </p:cNvPr>
          <p:cNvSpPr>
            <a:spLocks noGrp="1"/>
          </p:cNvSpPr>
          <p:nvPr>
            <p:ph type="title"/>
          </p:nvPr>
        </p:nvSpPr>
        <p:spPr/>
        <p:txBody>
          <a:bodyPr/>
          <a:lstStyle/>
          <a:p>
            <a:r>
              <a:rPr lang="en-US" dirty="0"/>
              <a:t>Other Water Pollutants</a:t>
            </a:r>
          </a:p>
        </p:txBody>
      </p:sp>
      <p:sp>
        <p:nvSpPr>
          <p:cNvPr id="3" name="Content Placeholder 2">
            <a:extLst>
              <a:ext uri="{FF2B5EF4-FFF2-40B4-BE49-F238E27FC236}">
                <a16:creationId xmlns:a16="http://schemas.microsoft.com/office/drawing/2014/main" id="{5C7AAA68-C8E2-12AB-EB96-6E3D86DDB918}"/>
              </a:ext>
            </a:extLst>
          </p:cNvPr>
          <p:cNvSpPr>
            <a:spLocks noGrp="1"/>
          </p:cNvSpPr>
          <p:nvPr>
            <p:ph idx="1"/>
          </p:nvPr>
        </p:nvSpPr>
        <p:spPr>
          <a:xfrm>
            <a:off x="838200" y="1389184"/>
            <a:ext cx="10515600" cy="5468815"/>
          </a:xfrm>
        </p:spPr>
        <p:txBody>
          <a:bodyPr>
            <a:normAutofit fontScale="62500" lnSpcReduction="20000"/>
          </a:bodyPr>
          <a:lstStyle/>
          <a:p>
            <a:r>
              <a:rPr lang="en-US" b="1" i="0" dirty="0">
                <a:solidFill>
                  <a:srgbClr val="373D3F"/>
                </a:solidFill>
                <a:effectLst/>
                <a:latin typeface="Lora" pitchFamily="2" charset="77"/>
              </a:rPr>
              <a:t>Pathogens</a:t>
            </a:r>
            <a:r>
              <a:rPr lang="en-US" b="0" i="0" dirty="0">
                <a:solidFill>
                  <a:srgbClr val="373D3F"/>
                </a:solidFill>
                <a:effectLst/>
                <a:latin typeface="Lora" pitchFamily="2" charset="77"/>
              </a:rPr>
              <a:t> are disease-causing microorganisms, e.g., viruses, bacteria, parasitic worms, and protozoa, which cause a variety of intestinal diseases such as dysentery, typhoid fever, and cholera. Pathogens enter water primarily from human and animal fecal waste due to inadequate sewage treatment. </a:t>
            </a:r>
          </a:p>
          <a:p>
            <a:r>
              <a:rPr lang="en-US" b="1" i="0" dirty="0">
                <a:solidFill>
                  <a:srgbClr val="373D3F"/>
                </a:solidFill>
                <a:effectLst/>
                <a:latin typeface="Lora" pitchFamily="2" charset="77"/>
              </a:rPr>
              <a:t>Oil spills</a:t>
            </a:r>
            <a:r>
              <a:rPr lang="en-US" b="0" i="0" dirty="0">
                <a:solidFill>
                  <a:srgbClr val="373D3F"/>
                </a:solidFill>
                <a:effectLst/>
                <a:latin typeface="Lora" pitchFamily="2" charset="77"/>
              </a:rPr>
              <a:t> are another kind of organic pollution. Oil spills can result from supertanker accidents such as the Exxon Valdez in 1989, which spilled 10 million gallons of oil into the rich ecosystem of coastal Alaska and killed massive numbers of animals. </a:t>
            </a:r>
          </a:p>
          <a:p>
            <a:r>
              <a:rPr lang="en-US" b="1" i="0" dirty="0">
                <a:solidFill>
                  <a:srgbClr val="373D3F"/>
                </a:solidFill>
                <a:effectLst/>
                <a:latin typeface="Lora" pitchFamily="2" charset="77"/>
              </a:rPr>
              <a:t>Toxic chemicals </a:t>
            </a:r>
            <a:r>
              <a:rPr lang="en-US" b="0" i="0" dirty="0">
                <a:solidFill>
                  <a:srgbClr val="373D3F"/>
                </a:solidFill>
                <a:effectLst/>
                <a:latin typeface="Lora" pitchFamily="2" charset="77"/>
              </a:rPr>
              <a:t>involve many different kinds and sources, primarily from industry and mining. General kinds of toxic chemicals include </a:t>
            </a:r>
            <a:r>
              <a:rPr lang="en-US" b="1" i="0" dirty="0">
                <a:solidFill>
                  <a:srgbClr val="373D3F"/>
                </a:solidFill>
                <a:effectLst/>
                <a:latin typeface="Lora" pitchFamily="2" charset="77"/>
              </a:rPr>
              <a:t>hazardous chemicals </a:t>
            </a:r>
            <a:r>
              <a:rPr lang="en-US" b="0" i="0" dirty="0">
                <a:solidFill>
                  <a:srgbClr val="373D3F"/>
                </a:solidFill>
                <a:effectLst/>
                <a:latin typeface="Lora" pitchFamily="2" charset="77"/>
              </a:rPr>
              <a:t>and </a:t>
            </a:r>
            <a:r>
              <a:rPr lang="en-US" b="1" i="0" dirty="0">
                <a:solidFill>
                  <a:srgbClr val="373D3F"/>
                </a:solidFill>
                <a:effectLst/>
                <a:latin typeface="Lora" pitchFamily="2" charset="77"/>
              </a:rPr>
              <a:t>persistent organic pollutants </a:t>
            </a:r>
            <a:r>
              <a:rPr lang="en-US" b="0" i="0" dirty="0">
                <a:solidFill>
                  <a:srgbClr val="373D3F"/>
                </a:solidFill>
                <a:effectLst/>
                <a:latin typeface="Lora" pitchFamily="2" charset="77"/>
              </a:rPr>
              <a:t>that include DDT (pesticide), dioxin (herbicide by-product), and PCBs (polychlorinated biphenyls, which were used as a liquid insulator in electric transformers). </a:t>
            </a:r>
          </a:p>
          <a:p>
            <a:r>
              <a:rPr lang="en-US" b="1" i="0" dirty="0">
                <a:solidFill>
                  <a:srgbClr val="373D3F"/>
                </a:solidFill>
                <a:effectLst/>
                <a:latin typeface="Lora" pitchFamily="2" charset="77"/>
              </a:rPr>
              <a:t>Persistent organic pollutants</a:t>
            </a:r>
            <a:r>
              <a:rPr lang="en-US" b="0" i="0" dirty="0">
                <a:solidFill>
                  <a:srgbClr val="373D3F"/>
                </a:solidFill>
                <a:effectLst/>
                <a:latin typeface="Lora" pitchFamily="2" charset="77"/>
              </a:rPr>
              <a:t> (POPs) are long-lived in the environment, </a:t>
            </a:r>
            <a:r>
              <a:rPr lang="en-US" b="0" i="0" dirty="0" err="1">
                <a:solidFill>
                  <a:srgbClr val="373D3F"/>
                </a:solidFill>
                <a:effectLst/>
                <a:latin typeface="Lora" pitchFamily="2" charset="77"/>
              </a:rPr>
              <a:t>biomagnify</a:t>
            </a:r>
            <a:r>
              <a:rPr lang="en-US" b="0" i="0" dirty="0">
                <a:solidFill>
                  <a:srgbClr val="373D3F"/>
                </a:solidFill>
                <a:effectLst/>
                <a:latin typeface="Lora" pitchFamily="2" charset="77"/>
              </a:rPr>
              <a:t> through the food chain, and can be toxic. </a:t>
            </a:r>
          </a:p>
          <a:p>
            <a:r>
              <a:rPr lang="en-US" b="0" i="0" dirty="0">
                <a:solidFill>
                  <a:srgbClr val="373D3F"/>
                </a:solidFill>
                <a:effectLst/>
                <a:latin typeface="Lora" pitchFamily="2" charset="77"/>
              </a:rPr>
              <a:t>Another category of toxic chemicals includes </a:t>
            </a:r>
            <a:r>
              <a:rPr lang="en-US" b="1" i="0" dirty="0">
                <a:solidFill>
                  <a:srgbClr val="373D3F"/>
                </a:solidFill>
                <a:effectLst/>
                <a:latin typeface="Lora" pitchFamily="2" charset="77"/>
              </a:rPr>
              <a:t>radioactive materials </a:t>
            </a:r>
            <a:r>
              <a:rPr lang="en-US" b="0" i="0" dirty="0">
                <a:solidFill>
                  <a:srgbClr val="373D3F"/>
                </a:solidFill>
                <a:effectLst/>
                <a:latin typeface="Lora" pitchFamily="2" charset="77"/>
              </a:rPr>
              <a:t>such as cesium, iodine, uranium, and radon gas, which can result in long-term exposure to radioactivity if it gets into the body. </a:t>
            </a:r>
          </a:p>
          <a:p>
            <a:r>
              <a:rPr lang="en-US" b="0" i="0" dirty="0">
                <a:solidFill>
                  <a:srgbClr val="373D3F"/>
                </a:solidFill>
                <a:effectLst/>
                <a:latin typeface="Lora" pitchFamily="2" charset="77"/>
              </a:rPr>
              <a:t>A final group of toxic chemicals is </a:t>
            </a:r>
            <a:r>
              <a:rPr lang="en-US" b="1" i="0" dirty="0">
                <a:solidFill>
                  <a:srgbClr val="373D3F"/>
                </a:solidFill>
                <a:effectLst/>
                <a:latin typeface="Lora" pitchFamily="2" charset="77"/>
              </a:rPr>
              <a:t>heavy metals </a:t>
            </a:r>
            <a:r>
              <a:rPr lang="en-US" b="0" i="0" dirty="0">
                <a:solidFill>
                  <a:srgbClr val="373D3F"/>
                </a:solidFill>
                <a:effectLst/>
                <a:latin typeface="Lora" pitchFamily="2" charset="77"/>
              </a:rPr>
              <a:t>such as lead, mercury, arsenic, cadmium, and chromium, which can accumulate through the food chain. Heavy metals are commonly produced by industry and at metallic ore mines. </a:t>
            </a:r>
            <a:endParaRPr lang="en-US" dirty="0"/>
          </a:p>
        </p:txBody>
      </p:sp>
    </p:spTree>
    <p:extLst>
      <p:ext uri="{BB962C8B-B14F-4D97-AF65-F5344CB8AC3E}">
        <p14:creationId xmlns:p14="http://schemas.microsoft.com/office/powerpoint/2010/main" val="244102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AB51B-7A3C-4C65-91BA-3C779F159358}"/>
              </a:ext>
            </a:extLst>
          </p:cNvPr>
          <p:cNvSpPr>
            <a:spLocks noGrp="1"/>
          </p:cNvSpPr>
          <p:nvPr>
            <p:ph type="title"/>
          </p:nvPr>
        </p:nvSpPr>
        <p:spPr/>
        <p:txBody>
          <a:bodyPr anchor="t">
            <a:noAutofit/>
          </a:bodyPr>
          <a:lstStyle/>
          <a:p>
            <a:pPr algn="ctr"/>
            <a:r>
              <a:rPr lang="en-US" b="1" dirty="0"/>
              <a:t>III. What Is a Watershed, and How Does It Affect the Quality of Surface Water and Groundwater?</a:t>
            </a:r>
          </a:p>
        </p:txBody>
      </p:sp>
      <p:sp>
        <p:nvSpPr>
          <p:cNvPr id="3" name="Content Placeholder 2">
            <a:extLst>
              <a:ext uri="{FF2B5EF4-FFF2-40B4-BE49-F238E27FC236}">
                <a16:creationId xmlns:a16="http://schemas.microsoft.com/office/drawing/2014/main" id="{5A4A2BA4-5BA2-4120-ADE1-2CFB5A89B516}"/>
              </a:ext>
            </a:extLst>
          </p:cNvPr>
          <p:cNvSpPr>
            <a:spLocks noGrp="1"/>
          </p:cNvSpPr>
          <p:nvPr>
            <p:ph idx="1"/>
          </p:nvPr>
        </p:nvSpPr>
        <p:spPr>
          <a:xfrm>
            <a:off x="838200" y="3056709"/>
            <a:ext cx="10515600" cy="3120254"/>
          </a:xfrm>
        </p:spPr>
        <p:txBody>
          <a:bodyPr>
            <a:normAutofit/>
          </a:bodyPr>
          <a:lstStyle/>
          <a:p>
            <a:pPr marL="0" indent="0">
              <a:buNone/>
            </a:pPr>
            <a:r>
              <a:rPr lang="en-US" b="1" dirty="0">
                <a:solidFill>
                  <a:srgbClr val="7030A0"/>
                </a:solidFill>
              </a:rPr>
              <a:t>Key Concept 3</a:t>
            </a:r>
            <a:r>
              <a:rPr lang="en-US" dirty="0">
                <a:solidFill>
                  <a:srgbClr val="7030A0"/>
                </a:solidFill>
              </a:rPr>
              <a:t>: </a:t>
            </a:r>
            <a:r>
              <a:rPr lang="en-US" dirty="0"/>
              <a:t>All the land area over which water could potentially flow and empty into a body of water is that water body’s watershed. Runoff can pick up pollutants in the watershed and deliver them to the water body. Land uses that decrease runoff and increase infiltration protect surface waters and help to recharge aquifers.</a:t>
            </a:r>
          </a:p>
        </p:txBody>
      </p:sp>
    </p:spTree>
    <p:extLst>
      <p:ext uri="{BB962C8B-B14F-4D97-AF65-F5344CB8AC3E}">
        <p14:creationId xmlns:p14="http://schemas.microsoft.com/office/powerpoint/2010/main" val="28404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6D3D8-D6F1-40C0-9A46-9EE4D572E5F7}"/>
              </a:ext>
            </a:extLst>
          </p:cNvPr>
          <p:cNvSpPr>
            <a:spLocks noGrp="1"/>
          </p:cNvSpPr>
          <p:nvPr>
            <p:ph type="title"/>
          </p:nvPr>
        </p:nvSpPr>
        <p:spPr/>
        <p:txBody>
          <a:bodyPr anchor="t"/>
          <a:lstStyle/>
          <a:p>
            <a:r>
              <a:rPr lang="en-US" b="1" dirty="0"/>
              <a:t>Watersheds</a:t>
            </a:r>
          </a:p>
        </p:txBody>
      </p:sp>
      <p:sp>
        <p:nvSpPr>
          <p:cNvPr id="3" name="Content Placeholder 2">
            <a:extLst>
              <a:ext uri="{FF2B5EF4-FFF2-40B4-BE49-F238E27FC236}">
                <a16:creationId xmlns:a16="http://schemas.microsoft.com/office/drawing/2014/main" id="{05166F6B-F6EE-4FE3-B814-177A09502319}"/>
              </a:ext>
            </a:extLst>
          </p:cNvPr>
          <p:cNvSpPr>
            <a:spLocks noGrp="1"/>
          </p:cNvSpPr>
          <p:nvPr>
            <p:ph idx="1"/>
          </p:nvPr>
        </p:nvSpPr>
        <p:spPr>
          <a:xfrm>
            <a:off x="407126" y="1446801"/>
            <a:ext cx="5000897" cy="5046073"/>
          </a:xfrm>
        </p:spPr>
        <p:txBody>
          <a:bodyPr>
            <a:normAutofit fontScale="92500" lnSpcReduction="10000"/>
          </a:bodyPr>
          <a:lstStyle/>
          <a:p>
            <a:pPr marL="0" indent="0">
              <a:lnSpc>
                <a:spcPct val="110000"/>
              </a:lnSpc>
              <a:spcAft>
                <a:spcPts val="1800"/>
              </a:spcAft>
              <a:buNone/>
            </a:pPr>
            <a:r>
              <a:rPr lang="en-US" b="1" dirty="0">
                <a:solidFill>
                  <a:srgbClr val="0014FE"/>
                </a:solidFill>
              </a:rPr>
              <a:t>Key Terms</a:t>
            </a:r>
            <a:endParaRPr lang="en-US" sz="2400" b="1" dirty="0"/>
          </a:p>
          <a:p>
            <a:pPr>
              <a:lnSpc>
                <a:spcPct val="110000"/>
              </a:lnSpc>
            </a:pPr>
            <a:r>
              <a:rPr lang="en-US" b="1" dirty="0"/>
              <a:t>Watershed</a:t>
            </a:r>
            <a:r>
              <a:rPr lang="en-US" dirty="0"/>
              <a:t>: the land area surrounding a body of water over which water such as rain can flow and potentially enter that body of water</a:t>
            </a:r>
          </a:p>
          <a:p>
            <a:pPr lvl="1">
              <a:lnSpc>
                <a:spcPct val="110000"/>
              </a:lnSpc>
            </a:pPr>
            <a:r>
              <a:rPr lang="en-US" sz="2600" dirty="0"/>
              <a:t>The entire Mississippi River watershed drains into the Gulf of Mexico.</a:t>
            </a:r>
          </a:p>
          <a:p>
            <a:pPr lvl="1">
              <a:lnSpc>
                <a:spcPct val="110000"/>
              </a:lnSpc>
            </a:pPr>
            <a:r>
              <a:rPr lang="en-US" sz="2600" dirty="0"/>
              <a:t>The Mississippi River begins in Minnesota.</a:t>
            </a:r>
          </a:p>
        </p:txBody>
      </p:sp>
      <p:pic>
        <p:nvPicPr>
          <p:cNvPr id="7" name="Picture Placeholder 6" descr="A map of the United States of America shows the Gulf of Mexico watershed and the Gulf of Mexico.">
            <a:extLst>
              <a:ext uri="{FF2B5EF4-FFF2-40B4-BE49-F238E27FC236}">
                <a16:creationId xmlns:a16="http://schemas.microsoft.com/office/drawing/2014/main" id="{D31C044A-7830-495B-BC1A-DC84A62CBBE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598085" y="1446802"/>
            <a:ext cx="6412021" cy="4790695"/>
          </a:xfrm>
          <a:prstGeom prst="rect">
            <a:avLst/>
          </a:prstGeom>
        </p:spPr>
      </p:pic>
    </p:spTree>
    <p:extLst>
      <p:ext uri="{BB962C8B-B14F-4D97-AF65-F5344CB8AC3E}">
        <p14:creationId xmlns:p14="http://schemas.microsoft.com/office/powerpoint/2010/main" val="424939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24031-DB24-4757-ED58-DDC874E969CC}"/>
              </a:ext>
            </a:extLst>
          </p:cNvPr>
          <p:cNvSpPr>
            <a:spLocks noGrp="1"/>
          </p:cNvSpPr>
          <p:nvPr>
            <p:ph type="title"/>
          </p:nvPr>
        </p:nvSpPr>
        <p:spPr>
          <a:xfrm>
            <a:off x="2860431" y="0"/>
            <a:ext cx="10515600" cy="1325563"/>
          </a:xfrm>
        </p:spPr>
        <p:txBody>
          <a:bodyPr/>
          <a:lstStyle/>
          <a:p>
            <a:r>
              <a:rPr lang="en-US" dirty="0"/>
              <a:t>Global Precipitation Patterns</a:t>
            </a:r>
          </a:p>
        </p:txBody>
      </p:sp>
      <p:pic>
        <p:nvPicPr>
          <p:cNvPr id="7" name="Picture 6" descr="Map&#10;&#10;Description automatically generated">
            <a:extLst>
              <a:ext uri="{FF2B5EF4-FFF2-40B4-BE49-F238E27FC236}">
                <a16:creationId xmlns:a16="http://schemas.microsoft.com/office/drawing/2014/main" id="{EA413F64-2225-AA86-8DA8-97FB93E179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456" y="1325563"/>
            <a:ext cx="10187606" cy="5250662"/>
          </a:xfrm>
          <a:prstGeom prst="rect">
            <a:avLst/>
          </a:prstGeom>
        </p:spPr>
      </p:pic>
    </p:spTree>
    <p:extLst>
      <p:ext uri="{BB962C8B-B14F-4D97-AF65-F5344CB8AC3E}">
        <p14:creationId xmlns:p14="http://schemas.microsoft.com/office/powerpoint/2010/main" val="31877926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C8770-DF0C-4A90-A028-4CA4C896A208}"/>
              </a:ext>
            </a:extLst>
          </p:cNvPr>
          <p:cNvSpPr>
            <a:spLocks noGrp="1"/>
          </p:cNvSpPr>
          <p:nvPr>
            <p:ph type="title"/>
          </p:nvPr>
        </p:nvSpPr>
        <p:spPr/>
        <p:txBody>
          <a:bodyPr anchor="t"/>
          <a:lstStyle/>
          <a:p>
            <a:pPr algn="ctr"/>
            <a:r>
              <a:rPr lang="en-US" b="1" dirty="0"/>
              <a:t>IG 3: Watersheds</a:t>
            </a:r>
          </a:p>
        </p:txBody>
      </p:sp>
      <p:pic>
        <p:nvPicPr>
          <p:cNvPr id="8" name="Picture Placeholder 7" descr="An infographic illustrates a watershed. &#10;An illustration shows a mountainous region with text that reads “If you could draw a line from hilltop to hilltop around a river and its tributaries (the streams that feed into it), you would be outlining its watershed. Water on the other side of the dotted line flows away from the watershed.” Text points to the foothill of the mountain and reads “If you find pollution in the water at this point and you have mapped the watershed, you know where to look for the source of the pollution (upstream, in the watershed) and where not to look (downstream, or outside the watershed).” Text points to some houses at the foothills and reads “Land uses that prevent infiltration reduce the rate at which aquifers are refilled.” Text points to the slope of the hill and reads “Any rain that falls on the river side of the watershed boundary could flow downhill into the river or one of its tributary streams.”">
            <a:extLst>
              <a:ext uri="{FF2B5EF4-FFF2-40B4-BE49-F238E27FC236}">
                <a16:creationId xmlns:a16="http://schemas.microsoft.com/office/drawing/2014/main" id="{10AF60DC-6C7C-4E60-BE1B-FEA227B11D3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569389" y="1468264"/>
            <a:ext cx="7053223" cy="5189157"/>
          </a:xfrm>
          <a:prstGeom prst="rect">
            <a:avLst/>
          </a:prstGeom>
        </p:spPr>
      </p:pic>
    </p:spTree>
    <p:extLst>
      <p:ext uri="{BB962C8B-B14F-4D97-AF65-F5344CB8AC3E}">
        <p14:creationId xmlns:p14="http://schemas.microsoft.com/office/powerpoint/2010/main" val="21961245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F99E15-B065-4AA6-8711-986342840E49}"/>
              </a:ext>
            </a:extLst>
          </p:cNvPr>
          <p:cNvSpPr>
            <a:spLocks noGrp="1"/>
          </p:cNvSpPr>
          <p:nvPr>
            <p:ph type="title"/>
          </p:nvPr>
        </p:nvSpPr>
        <p:spPr>
          <a:xfrm>
            <a:off x="379142" y="365125"/>
            <a:ext cx="10974658" cy="1325563"/>
          </a:xfrm>
        </p:spPr>
        <p:txBody>
          <a:bodyPr anchor="t">
            <a:normAutofit/>
          </a:bodyPr>
          <a:lstStyle/>
          <a:p>
            <a:r>
              <a:rPr lang="en-US" b="1" dirty="0"/>
              <a:t>Cities and Farmland within the Watershed of the Mississippi River </a:t>
            </a:r>
          </a:p>
        </p:txBody>
      </p:sp>
      <p:sp>
        <p:nvSpPr>
          <p:cNvPr id="4" name="Content Placeholder 3">
            <a:extLst>
              <a:ext uri="{FF2B5EF4-FFF2-40B4-BE49-F238E27FC236}">
                <a16:creationId xmlns:a16="http://schemas.microsoft.com/office/drawing/2014/main" id="{118DF147-0CA2-5B44-90F2-CED506348608}"/>
              </a:ext>
            </a:extLst>
          </p:cNvPr>
          <p:cNvSpPr>
            <a:spLocks noGrp="1"/>
          </p:cNvSpPr>
          <p:nvPr>
            <p:ph idx="1"/>
          </p:nvPr>
        </p:nvSpPr>
        <p:spPr>
          <a:xfrm>
            <a:off x="379142" y="1934458"/>
            <a:ext cx="3134768" cy="4351338"/>
          </a:xfrm>
        </p:spPr>
        <p:txBody>
          <a:bodyPr/>
          <a:lstStyle/>
          <a:p>
            <a:pPr marL="171450" indent="-171450"/>
            <a:r>
              <a:rPr lang="en-US" dirty="0"/>
              <a:t>Farms, highways, cities—all contribute to pollution in the Mississippi River watershed.</a:t>
            </a:r>
          </a:p>
        </p:txBody>
      </p:sp>
      <p:pic>
        <p:nvPicPr>
          <p:cNvPr id="8" name="Picture Placeholder 7" descr="A photo shows an aerial view of the river flowing through the valley. There are fields on both sides of the river and mountains along the sides and in the background.">
            <a:extLst>
              <a:ext uri="{FF2B5EF4-FFF2-40B4-BE49-F238E27FC236}">
                <a16:creationId xmlns:a16="http://schemas.microsoft.com/office/drawing/2014/main" id="{0E59AF5B-8171-4F1C-98EC-F7EB3B6D8A7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4300577" y="1934458"/>
            <a:ext cx="7053223" cy="4655127"/>
          </a:xfrm>
          <a:prstGeom prst="rect">
            <a:avLst/>
          </a:prstGeom>
        </p:spPr>
      </p:pic>
    </p:spTree>
    <p:extLst>
      <p:ext uri="{BB962C8B-B14F-4D97-AF65-F5344CB8AC3E}">
        <p14:creationId xmlns:p14="http://schemas.microsoft.com/office/powerpoint/2010/main" val="36734480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5DFA-5D91-461C-B04C-AFA933741683}"/>
              </a:ext>
            </a:extLst>
          </p:cNvPr>
          <p:cNvSpPr>
            <a:spLocks noGrp="1"/>
          </p:cNvSpPr>
          <p:nvPr>
            <p:ph type="title"/>
          </p:nvPr>
        </p:nvSpPr>
        <p:spPr/>
        <p:txBody>
          <a:bodyPr anchor="t"/>
          <a:lstStyle/>
          <a:p>
            <a:pPr algn="ctr"/>
            <a:r>
              <a:rPr lang="en-US" b="1" dirty="0"/>
              <a:t>IV. How Is Water Quality Assessed?</a:t>
            </a:r>
          </a:p>
        </p:txBody>
      </p:sp>
      <p:sp>
        <p:nvSpPr>
          <p:cNvPr id="3" name="Content Placeholder 2">
            <a:extLst>
              <a:ext uri="{FF2B5EF4-FFF2-40B4-BE49-F238E27FC236}">
                <a16:creationId xmlns:a16="http://schemas.microsoft.com/office/drawing/2014/main" id="{05CD5B51-9DB1-4BEC-9B67-54AD8620F0A6}"/>
              </a:ext>
            </a:extLst>
          </p:cNvPr>
          <p:cNvSpPr>
            <a:spLocks noGrp="1"/>
          </p:cNvSpPr>
          <p:nvPr>
            <p:ph idx="1"/>
          </p:nvPr>
        </p:nvSpPr>
        <p:spPr>
          <a:xfrm>
            <a:off x="838200" y="3429000"/>
            <a:ext cx="10515600" cy="1835331"/>
          </a:xfrm>
        </p:spPr>
        <p:txBody>
          <a:bodyPr/>
          <a:lstStyle/>
          <a:p>
            <a:pPr marL="0" indent="0">
              <a:buNone/>
            </a:pPr>
            <a:r>
              <a:rPr lang="en-US" b="1" dirty="0">
                <a:solidFill>
                  <a:srgbClr val="7030A0"/>
                </a:solidFill>
              </a:rPr>
              <a:t>Key Concept 4</a:t>
            </a:r>
            <a:r>
              <a:rPr lang="en-US" dirty="0">
                <a:solidFill>
                  <a:srgbClr val="7030A0"/>
                </a:solidFill>
              </a:rPr>
              <a:t>: </a:t>
            </a:r>
            <a:r>
              <a:rPr lang="en-US" dirty="0"/>
              <a:t>The chemical, physical, and biological health of water is monitored to assess water quality.</a:t>
            </a:r>
          </a:p>
        </p:txBody>
      </p:sp>
    </p:spTree>
    <p:extLst>
      <p:ext uri="{BB962C8B-B14F-4D97-AF65-F5344CB8AC3E}">
        <p14:creationId xmlns:p14="http://schemas.microsoft.com/office/powerpoint/2010/main" val="400000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5FF2E-D6E0-4CC8-86D3-DC94F4049AA9}"/>
              </a:ext>
            </a:extLst>
          </p:cNvPr>
          <p:cNvSpPr>
            <a:spLocks noGrp="1"/>
          </p:cNvSpPr>
          <p:nvPr>
            <p:ph type="title"/>
          </p:nvPr>
        </p:nvSpPr>
        <p:spPr/>
        <p:txBody>
          <a:bodyPr anchor="t"/>
          <a:lstStyle/>
          <a:p>
            <a:r>
              <a:rPr lang="en-US" b="1" dirty="0"/>
              <a:t>Assessing Water Quality</a:t>
            </a:r>
          </a:p>
        </p:txBody>
      </p:sp>
      <p:sp>
        <p:nvSpPr>
          <p:cNvPr id="3" name="Content Placeholder 2">
            <a:extLst>
              <a:ext uri="{FF2B5EF4-FFF2-40B4-BE49-F238E27FC236}">
                <a16:creationId xmlns:a16="http://schemas.microsoft.com/office/drawing/2014/main" id="{DC62F614-784F-420A-B2D5-7A5F397A005D}"/>
              </a:ext>
            </a:extLst>
          </p:cNvPr>
          <p:cNvSpPr>
            <a:spLocks noGrp="1"/>
          </p:cNvSpPr>
          <p:nvPr>
            <p:ph idx="1"/>
          </p:nvPr>
        </p:nvSpPr>
        <p:spPr/>
        <p:txBody>
          <a:bodyPr>
            <a:normAutofit/>
          </a:bodyPr>
          <a:lstStyle/>
          <a:p>
            <a:pPr marL="0" indent="0">
              <a:spcAft>
                <a:spcPts val="1800"/>
              </a:spcAft>
              <a:buNone/>
            </a:pPr>
            <a:r>
              <a:rPr lang="en-US" b="1" dirty="0">
                <a:solidFill>
                  <a:srgbClr val="0014FE"/>
                </a:solidFill>
              </a:rPr>
              <a:t>Key Terms</a:t>
            </a:r>
            <a:endParaRPr lang="en-US" b="1" dirty="0"/>
          </a:p>
          <a:p>
            <a:r>
              <a:rPr lang="en-US" b="1" dirty="0"/>
              <a:t>Biological assessment</a:t>
            </a:r>
            <a:r>
              <a:rPr lang="en-US" dirty="0"/>
              <a:t>: the process of sampling an area to see what lives there as a tool to determine how healthy the area is </a:t>
            </a:r>
          </a:p>
          <a:p>
            <a:r>
              <a:rPr lang="en-US" b="1" dirty="0"/>
              <a:t>Benthic macro­invertebrates</a:t>
            </a:r>
            <a:r>
              <a:rPr lang="en-US" dirty="0"/>
              <a:t>: easy-to-see (not microscopic) arthropods such as insects that live on the stream bottom</a:t>
            </a:r>
          </a:p>
          <a:p>
            <a:r>
              <a:rPr lang="en-US" dirty="0"/>
              <a:t>Abundance and diversity of pollution-tolerant and pollution-sensitive species in the sample can be used to “rate” the stream quality.</a:t>
            </a:r>
          </a:p>
        </p:txBody>
      </p:sp>
    </p:spTree>
    <p:extLst>
      <p:ext uri="{BB962C8B-B14F-4D97-AF65-F5344CB8AC3E}">
        <p14:creationId xmlns:p14="http://schemas.microsoft.com/office/powerpoint/2010/main" val="175979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3EDD4-FDDA-42C1-8DCC-EEF87E9B0E95}"/>
              </a:ext>
            </a:extLst>
          </p:cNvPr>
          <p:cNvSpPr>
            <a:spLocks noGrp="1"/>
          </p:cNvSpPr>
          <p:nvPr>
            <p:ph type="title"/>
          </p:nvPr>
        </p:nvSpPr>
        <p:spPr/>
        <p:txBody>
          <a:bodyPr anchor="t"/>
          <a:lstStyle/>
          <a:p>
            <a:pPr algn="ctr"/>
            <a:r>
              <a:rPr lang="en-US" b="1" dirty="0"/>
              <a:t>IG 4: Biological Assessment</a:t>
            </a:r>
          </a:p>
        </p:txBody>
      </p:sp>
      <p:pic>
        <p:nvPicPr>
          <p:cNvPr id="8" name="Picture Placeholder 7" descr="An infographic illustrates the process of biological assessment to check the water quality.&#10;An illustration shows three people collecting samples from a river with a net. A callout points to the net and reads, “A kick net with weights to hold it against the stream bottom is placed in front of a shallow part of the stream where the water is bubbling over rocks. The streambed in front of the net is disturbed and rocks are picked up and rubbed to dislodge stream organisms which then flow into the net.” The three people are examining the sample on the shore and making notes with a callout that reads “The net is moved to the shore and the debris in the net is searched for aquatic organisms. The diversity and abundance of aquatic life are tallied to rate the stream in terms of water quality.”">
            <a:extLst>
              <a:ext uri="{FF2B5EF4-FFF2-40B4-BE49-F238E27FC236}">
                <a16:creationId xmlns:a16="http://schemas.microsoft.com/office/drawing/2014/main" id="{A12A2753-309F-437F-A619-06C153A0578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216728" y="1294468"/>
            <a:ext cx="7758545" cy="5331229"/>
          </a:xfrm>
          <a:prstGeom prst="rect">
            <a:avLst/>
          </a:prstGeom>
        </p:spPr>
      </p:pic>
    </p:spTree>
    <p:extLst>
      <p:ext uri="{BB962C8B-B14F-4D97-AF65-F5344CB8AC3E}">
        <p14:creationId xmlns:p14="http://schemas.microsoft.com/office/powerpoint/2010/main" val="1238365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54194-8CCE-4DF9-94ED-4806C61740D8}"/>
              </a:ext>
            </a:extLst>
          </p:cNvPr>
          <p:cNvSpPr>
            <a:spLocks noGrp="1"/>
          </p:cNvSpPr>
          <p:nvPr>
            <p:ph type="title"/>
          </p:nvPr>
        </p:nvSpPr>
        <p:spPr/>
        <p:txBody>
          <a:bodyPr anchor="t"/>
          <a:lstStyle/>
          <a:p>
            <a:pPr algn="ctr"/>
            <a:r>
              <a:rPr lang="en-US" b="1" dirty="0"/>
              <a:t>V. What Public Policies Are in Place to Protect Water Quality?</a:t>
            </a:r>
          </a:p>
        </p:txBody>
      </p:sp>
      <p:sp>
        <p:nvSpPr>
          <p:cNvPr id="3" name="Content Placeholder 2">
            <a:extLst>
              <a:ext uri="{FF2B5EF4-FFF2-40B4-BE49-F238E27FC236}">
                <a16:creationId xmlns:a16="http://schemas.microsoft.com/office/drawing/2014/main" id="{17BB1495-F007-4D78-B453-61AFC1474605}"/>
              </a:ext>
            </a:extLst>
          </p:cNvPr>
          <p:cNvSpPr>
            <a:spLocks noGrp="1"/>
          </p:cNvSpPr>
          <p:nvPr>
            <p:ph idx="1"/>
          </p:nvPr>
        </p:nvSpPr>
        <p:spPr>
          <a:xfrm>
            <a:off x="838200" y="3428999"/>
            <a:ext cx="10515600" cy="2747963"/>
          </a:xfrm>
        </p:spPr>
        <p:txBody>
          <a:bodyPr/>
          <a:lstStyle/>
          <a:p>
            <a:pPr marL="0" indent="0">
              <a:buNone/>
            </a:pPr>
            <a:r>
              <a:rPr lang="en-US" b="1" dirty="0">
                <a:solidFill>
                  <a:srgbClr val="7030A0"/>
                </a:solidFill>
              </a:rPr>
              <a:t>Key Concept 5</a:t>
            </a:r>
            <a:r>
              <a:rPr lang="en-US" dirty="0">
                <a:solidFill>
                  <a:srgbClr val="7030A0"/>
                </a:solidFill>
              </a:rPr>
              <a:t>: </a:t>
            </a:r>
            <a:r>
              <a:rPr lang="en-US" dirty="0"/>
              <a:t>The Clean Water Act sets pollution standards to limit the release of pollution from point sources and has been effective at reducing this form of pollution.</a:t>
            </a:r>
          </a:p>
        </p:txBody>
      </p:sp>
    </p:spTree>
    <p:extLst>
      <p:ext uri="{BB962C8B-B14F-4D97-AF65-F5344CB8AC3E}">
        <p14:creationId xmlns:p14="http://schemas.microsoft.com/office/powerpoint/2010/main" val="72272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3D8BE-B9CB-45AF-9AAC-40B8F7C1FF6A}"/>
              </a:ext>
            </a:extLst>
          </p:cNvPr>
          <p:cNvSpPr>
            <a:spLocks noGrp="1"/>
          </p:cNvSpPr>
          <p:nvPr>
            <p:ph type="title"/>
          </p:nvPr>
        </p:nvSpPr>
        <p:spPr/>
        <p:txBody>
          <a:bodyPr anchor="t"/>
          <a:lstStyle/>
          <a:p>
            <a:r>
              <a:rPr lang="en-US" b="1" dirty="0"/>
              <a:t>The Clean Water Act</a:t>
            </a:r>
          </a:p>
        </p:txBody>
      </p:sp>
      <p:sp>
        <p:nvSpPr>
          <p:cNvPr id="3" name="Content Placeholder 2">
            <a:extLst>
              <a:ext uri="{FF2B5EF4-FFF2-40B4-BE49-F238E27FC236}">
                <a16:creationId xmlns:a16="http://schemas.microsoft.com/office/drawing/2014/main" id="{BB92A6D0-CB53-4D57-8B8C-26689899972B}"/>
              </a:ext>
            </a:extLst>
          </p:cNvPr>
          <p:cNvSpPr>
            <a:spLocks noGrp="1"/>
          </p:cNvSpPr>
          <p:nvPr>
            <p:ph idx="1"/>
          </p:nvPr>
        </p:nvSpPr>
        <p:spPr>
          <a:xfrm>
            <a:off x="838200" y="1214846"/>
            <a:ext cx="10515600" cy="4962117"/>
          </a:xfrm>
        </p:spPr>
        <p:txBody>
          <a:bodyPr>
            <a:noAutofit/>
          </a:bodyPr>
          <a:lstStyle/>
          <a:p>
            <a:pPr marL="0" indent="0">
              <a:spcAft>
                <a:spcPts val="1800"/>
              </a:spcAft>
              <a:buNone/>
            </a:pPr>
            <a:r>
              <a:rPr lang="en-US" sz="2600" b="1" dirty="0">
                <a:solidFill>
                  <a:srgbClr val="0014FE"/>
                </a:solidFill>
              </a:rPr>
              <a:t>Key Terms</a:t>
            </a:r>
            <a:endParaRPr lang="en-US" sz="2600" b="1" dirty="0"/>
          </a:p>
          <a:p>
            <a:r>
              <a:rPr lang="en-US" sz="2600" b="1" dirty="0"/>
              <a:t>Clean Water Act (CWA)</a:t>
            </a:r>
            <a:r>
              <a:rPr lang="en-US" sz="2600" dirty="0"/>
              <a:t>:</a:t>
            </a:r>
            <a:r>
              <a:rPr lang="en-US" sz="2600" b="1" dirty="0"/>
              <a:t> </a:t>
            </a:r>
            <a:r>
              <a:rPr lang="en-US" sz="2600" dirty="0"/>
              <a:t>U.S. federal legislation that regulates the release of point source pollution into surface waters and sets water quality standards for those waters; also supports best management practices to reduce nonpoint source pollution</a:t>
            </a:r>
          </a:p>
          <a:p>
            <a:pPr lvl="1"/>
            <a:r>
              <a:rPr lang="en-US" sz="2600" dirty="0"/>
              <a:t>Enacted in 1972</a:t>
            </a:r>
          </a:p>
          <a:p>
            <a:pPr lvl="1"/>
            <a:r>
              <a:rPr lang="en-US" sz="2600" dirty="0"/>
              <a:t>Administered by the EPA</a:t>
            </a:r>
          </a:p>
          <a:p>
            <a:r>
              <a:rPr lang="en-US" sz="2600" b="1" dirty="0"/>
              <a:t>Performance standards</a:t>
            </a:r>
            <a:r>
              <a:rPr lang="en-US" sz="2600" dirty="0"/>
              <a:t>: allowable levels of a pollutant that can be present in environmental waters or released over a certain time period</a:t>
            </a:r>
          </a:p>
          <a:p>
            <a:pPr lvl="1"/>
            <a:r>
              <a:rPr lang="en-US" sz="2600" dirty="0"/>
              <a:t>Protects the public against pathogens in </a:t>
            </a:r>
            <a:r>
              <a:rPr lang="en-US" sz="2600" i="1" dirty="0"/>
              <a:t>recreational waters</a:t>
            </a:r>
            <a:endParaRPr lang="en-US" sz="2600" dirty="0"/>
          </a:p>
        </p:txBody>
      </p:sp>
    </p:spTree>
    <p:extLst>
      <p:ext uri="{BB962C8B-B14F-4D97-AF65-F5344CB8AC3E}">
        <p14:creationId xmlns:p14="http://schemas.microsoft.com/office/powerpoint/2010/main" val="201027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01EE0A-7EE8-46E1-AFE9-5AE0C0BE719D}"/>
              </a:ext>
            </a:extLst>
          </p:cNvPr>
          <p:cNvSpPr>
            <a:spLocks noGrp="1"/>
          </p:cNvSpPr>
          <p:nvPr>
            <p:ph type="title"/>
          </p:nvPr>
        </p:nvSpPr>
        <p:spPr/>
        <p:txBody>
          <a:bodyPr anchor="t"/>
          <a:lstStyle/>
          <a:p>
            <a:r>
              <a:rPr lang="en-US" b="1" dirty="0"/>
              <a:t>The Cuyahoga River  </a:t>
            </a:r>
          </a:p>
        </p:txBody>
      </p:sp>
      <p:sp>
        <p:nvSpPr>
          <p:cNvPr id="5" name="Content Placeholder 4">
            <a:extLst>
              <a:ext uri="{FF2B5EF4-FFF2-40B4-BE49-F238E27FC236}">
                <a16:creationId xmlns:a16="http://schemas.microsoft.com/office/drawing/2014/main" id="{7E00196D-FE9D-47FC-8D8B-F1E760D76269}"/>
              </a:ext>
            </a:extLst>
          </p:cNvPr>
          <p:cNvSpPr>
            <a:spLocks noGrp="1"/>
          </p:cNvSpPr>
          <p:nvPr>
            <p:ph idx="1"/>
          </p:nvPr>
        </p:nvSpPr>
        <p:spPr>
          <a:xfrm>
            <a:off x="838200" y="1825625"/>
            <a:ext cx="4896394" cy="4351338"/>
          </a:xfrm>
        </p:spPr>
        <p:txBody>
          <a:bodyPr/>
          <a:lstStyle/>
          <a:p>
            <a:pPr>
              <a:spcAft>
                <a:spcPts val="1800"/>
              </a:spcAft>
            </a:pPr>
            <a:r>
              <a:rPr lang="en-US" dirty="0"/>
              <a:t>The Clean Water Act was inspired by the Cuyahoga River which, due to so many pollutants, caught fire in 1969.</a:t>
            </a:r>
          </a:p>
          <a:p>
            <a:r>
              <a:rPr lang="en-US" dirty="0"/>
              <a:t>Did not cover many upstream areas. Efforts to include those areas have been blocked by the Trump administration.</a:t>
            </a:r>
          </a:p>
        </p:txBody>
      </p:sp>
      <p:pic>
        <p:nvPicPr>
          <p:cNvPr id="7" name="Picture Placeholder 6" descr="A historical photo shows firefighters battling fire by spraying water on a tugboat.">
            <a:extLst>
              <a:ext uri="{FF2B5EF4-FFF2-40B4-BE49-F238E27FC236}">
                <a16:creationId xmlns:a16="http://schemas.microsoft.com/office/drawing/2014/main" id="{27E891EA-3231-48F6-BE0F-B82CE13A381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6176831" y="1699901"/>
            <a:ext cx="5829110" cy="4022086"/>
          </a:xfrm>
          <a:prstGeom prst="rect">
            <a:avLst/>
          </a:prstGeom>
        </p:spPr>
      </p:pic>
    </p:spTree>
    <p:extLst>
      <p:ext uri="{BB962C8B-B14F-4D97-AF65-F5344CB8AC3E}">
        <p14:creationId xmlns:p14="http://schemas.microsoft.com/office/powerpoint/2010/main" val="8636785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AF381-E6F7-4089-B300-4D0A658EFE3C}"/>
              </a:ext>
            </a:extLst>
          </p:cNvPr>
          <p:cNvSpPr>
            <a:spLocks noGrp="1"/>
          </p:cNvSpPr>
          <p:nvPr>
            <p:ph type="title"/>
          </p:nvPr>
        </p:nvSpPr>
        <p:spPr/>
        <p:txBody>
          <a:bodyPr anchor="t"/>
          <a:lstStyle/>
          <a:p>
            <a:pPr algn="ctr"/>
            <a:r>
              <a:rPr lang="en-US" b="1" dirty="0"/>
              <a:t>IG 5: The Clean Water Act</a:t>
            </a:r>
          </a:p>
        </p:txBody>
      </p:sp>
      <p:pic>
        <p:nvPicPr>
          <p:cNvPr id="8" name="Picture Placeholder 7" descr="An infographic shows the framework of the Clean Water Act.&#10;An illustration shows the framework of the act. The Goal of the act is to make all of our environmental waters safe for fishing and swimming. The implementation of the act includes Pollution standards, Permits issued to limit polluted industrial discharge, and Best management practices recommended for nonpoint source pollution. The enforcement of the act contains Penalties: ﬁnes, revoked permits, incarceration, and Citizen Suit Provision. The effectiveness of the act results in Good control of point source pollution and less effective for nonpoint source pollution.">
            <a:extLst>
              <a:ext uri="{FF2B5EF4-FFF2-40B4-BE49-F238E27FC236}">
                <a16:creationId xmlns:a16="http://schemas.microsoft.com/office/drawing/2014/main" id="{7A5ABC1F-E35C-4D9E-953A-B1C9ECB6EFE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416357" y="1445914"/>
            <a:ext cx="11359286" cy="5225272"/>
          </a:xfrm>
          <a:prstGeom prst="rect">
            <a:avLst/>
          </a:prstGeom>
        </p:spPr>
      </p:pic>
    </p:spTree>
    <p:extLst>
      <p:ext uri="{BB962C8B-B14F-4D97-AF65-F5344CB8AC3E}">
        <p14:creationId xmlns:p14="http://schemas.microsoft.com/office/powerpoint/2010/main" val="37728823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1E7D0-C8E0-4E53-82B7-DCCD15F223FD}"/>
              </a:ext>
            </a:extLst>
          </p:cNvPr>
          <p:cNvSpPr>
            <a:spLocks noGrp="1"/>
          </p:cNvSpPr>
          <p:nvPr>
            <p:ph type="title"/>
          </p:nvPr>
        </p:nvSpPr>
        <p:spPr/>
        <p:txBody>
          <a:bodyPr anchor="t"/>
          <a:lstStyle/>
          <a:p>
            <a:pPr algn="ctr"/>
            <a:r>
              <a:rPr lang="en-US" b="1" dirty="0"/>
              <a:t>VI. What Role Does Watershed Protection Play in Preventing Water Pollution?</a:t>
            </a:r>
          </a:p>
        </p:txBody>
      </p:sp>
      <p:sp>
        <p:nvSpPr>
          <p:cNvPr id="3" name="Content Placeholder 2">
            <a:extLst>
              <a:ext uri="{FF2B5EF4-FFF2-40B4-BE49-F238E27FC236}">
                <a16:creationId xmlns:a16="http://schemas.microsoft.com/office/drawing/2014/main" id="{DB85640E-93AF-4259-8B35-C74971658FD0}"/>
              </a:ext>
            </a:extLst>
          </p:cNvPr>
          <p:cNvSpPr>
            <a:spLocks noGrp="1"/>
          </p:cNvSpPr>
          <p:nvPr>
            <p:ph idx="1"/>
          </p:nvPr>
        </p:nvSpPr>
        <p:spPr>
          <a:xfrm>
            <a:off x="838200" y="3428999"/>
            <a:ext cx="10515600" cy="2747963"/>
          </a:xfrm>
        </p:spPr>
        <p:txBody>
          <a:bodyPr/>
          <a:lstStyle/>
          <a:p>
            <a:pPr marL="0" indent="0">
              <a:buNone/>
            </a:pPr>
            <a:r>
              <a:rPr lang="en-US" b="1" dirty="0">
                <a:solidFill>
                  <a:srgbClr val="7030A0"/>
                </a:solidFill>
              </a:rPr>
              <a:t>Key Concept 6</a:t>
            </a:r>
            <a:r>
              <a:rPr lang="en-US" dirty="0">
                <a:solidFill>
                  <a:srgbClr val="7030A0"/>
                </a:solidFill>
              </a:rPr>
              <a:t>: </a:t>
            </a:r>
            <a:r>
              <a:rPr lang="en-US" dirty="0"/>
              <a:t>Good watershed management can reduce nonpoint source pollution. For example, well-vegetated riparian areas reduce runoff and act as nutrient sinks.</a:t>
            </a:r>
          </a:p>
        </p:txBody>
      </p:sp>
    </p:spTree>
    <p:extLst>
      <p:ext uri="{BB962C8B-B14F-4D97-AF65-F5344CB8AC3E}">
        <p14:creationId xmlns:p14="http://schemas.microsoft.com/office/powerpoint/2010/main" val="76921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2054F-72A5-4253-97F4-EFD3ADABE04D}"/>
              </a:ext>
            </a:extLst>
          </p:cNvPr>
          <p:cNvSpPr>
            <a:spLocks noGrp="1"/>
          </p:cNvSpPr>
          <p:nvPr>
            <p:ph type="title"/>
          </p:nvPr>
        </p:nvSpPr>
        <p:spPr/>
        <p:txBody>
          <a:bodyPr anchor="t"/>
          <a:lstStyle/>
          <a:p>
            <a:pPr algn="ctr"/>
            <a:r>
              <a:rPr lang="en-US" b="1" dirty="0"/>
              <a:t>II. How Does Water Cycle Through the Environment?</a:t>
            </a:r>
          </a:p>
        </p:txBody>
      </p:sp>
      <p:sp>
        <p:nvSpPr>
          <p:cNvPr id="3" name="Content Placeholder 2">
            <a:extLst>
              <a:ext uri="{FF2B5EF4-FFF2-40B4-BE49-F238E27FC236}">
                <a16:creationId xmlns:a16="http://schemas.microsoft.com/office/drawing/2014/main" id="{3B846351-7698-489F-84DD-D8C6A031B045}"/>
              </a:ext>
            </a:extLst>
          </p:cNvPr>
          <p:cNvSpPr>
            <a:spLocks noGrp="1"/>
          </p:cNvSpPr>
          <p:nvPr>
            <p:ph idx="1"/>
          </p:nvPr>
        </p:nvSpPr>
        <p:spPr>
          <a:xfrm>
            <a:off x="838200" y="3428999"/>
            <a:ext cx="10515600" cy="2747963"/>
          </a:xfrm>
        </p:spPr>
        <p:txBody>
          <a:bodyPr/>
          <a:lstStyle/>
          <a:p>
            <a:pPr marL="0" indent="0">
              <a:buNone/>
            </a:pPr>
            <a:r>
              <a:rPr lang="en-US" b="1" dirty="0">
                <a:solidFill>
                  <a:srgbClr val="7030A0"/>
                </a:solidFill>
              </a:rPr>
              <a:t>Key Concept 2</a:t>
            </a:r>
            <a:r>
              <a:rPr lang="en-US" dirty="0">
                <a:solidFill>
                  <a:srgbClr val="7030A0"/>
                </a:solidFill>
              </a:rPr>
              <a:t>: </a:t>
            </a:r>
            <a:r>
              <a:rPr lang="en-US" dirty="0"/>
              <a:t>Water moves through the environment via the water cycle, a process that constantly recycles water on Earth through ground and surface waters, plants, and the atmosphere.</a:t>
            </a:r>
          </a:p>
        </p:txBody>
      </p:sp>
    </p:spTree>
    <p:extLst>
      <p:ext uri="{BB962C8B-B14F-4D97-AF65-F5344CB8AC3E}">
        <p14:creationId xmlns:p14="http://schemas.microsoft.com/office/powerpoint/2010/main" val="125967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8CD6C-0FC8-4662-8E5D-247A41A349D1}"/>
              </a:ext>
            </a:extLst>
          </p:cNvPr>
          <p:cNvSpPr>
            <a:spLocks noGrp="1"/>
          </p:cNvSpPr>
          <p:nvPr>
            <p:ph type="title"/>
          </p:nvPr>
        </p:nvSpPr>
        <p:spPr/>
        <p:txBody>
          <a:bodyPr anchor="t"/>
          <a:lstStyle/>
          <a:p>
            <a:r>
              <a:rPr lang="en-US" b="1" dirty="0"/>
              <a:t>Addressing Nonpoint Source Pollution</a:t>
            </a:r>
          </a:p>
        </p:txBody>
      </p:sp>
      <p:sp>
        <p:nvSpPr>
          <p:cNvPr id="3" name="Content Placeholder 2">
            <a:extLst>
              <a:ext uri="{FF2B5EF4-FFF2-40B4-BE49-F238E27FC236}">
                <a16:creationId xmlns:a16="http://schemas.microsoft.com/office/drawing/2014/main" id="{01BA3EFE-4155-4F00-89AA-0885D3A19D94}"/>
              </a:ext>
            </a:extLst>
          </p:cNvPr>
          <p:cNvSpPr>
            <a:spLocks noGrp="1"/>
          </p:cNvSpPr>
          <p:nvPr>
            <p:ph idx="1"/>
          </p:nvPr>
        </p:nvSpPr>
        <p:spPr>
          <a:xfrm>
            <a:off x="838200" y="1280160"/>
            <a:ext cx="10515600" cy="5212715"/>
          </a:xfrm>
        </p:spPr>
        <p:txBody>
          <a:bodyPr>
            <a:normAutofit lnSpcReduction="10000"/>
          </a:bodyPr>
          <a:lstStyle/>
          <a:p>
            <a:pPr marL="0" indent="0">
              <a:spcAft>
                <a:spcPts val="1800"/>
              </a:spcAft>
              <a:buNone/>
            </a:pPr>
            <a:r>
              <a:rPr lang="en-US" b="1" dirty="0">
                <a:solidFill>
                  <a:srgbClr val="0014FE"/>
                </a:solidFill>
              </a:rPr>
              <a:t>Key Terms</a:t>
            </a:r>
            <a:endParaRPr lang="en-US" b="1" dirty="0"/>
          </a:p>
          <a:p>
            <a:r>
              <a:rPr lang="en-US" b="1" dirty="0"/>
              <a:t>Watershed management</a:t>
            </a:r>
            <a:r>
              <a:rPr lang="en-US" dirty="0"/>
              <a:t>: management of what goes on in an area around streams and rivers</a:t>
            </a:r>
          </a:p>
          <a:p>
            <a:pPr lvl="1"/>
            <a:r>
              <a:rPr lang="en-US" sz="2600" dirty="0"/>
              <a:t>Necessary for addressing nonpoint source pollution</a:t>
            </a:r>
          </a:p>
          <a:p>
            <a:pPr lvl="1"/>
            <a:r>
              <a:rPr lang="en-US" sz="2600" dirty="0"/>
              <a:t>Key to reversing the dead zone in the Gulf</a:t>
            </a:r>
          </a:p>
          <a:p>
            <a:r>
              <a:rPr lang="en-US" b="1" dirty="0"/>
              <a:t>Total maximum daily loads (TMDLs)</a:t>
            </a:r>
            <a:r>
              <a:rPr lang="en-US" dirty="0"/>
              <a:t>:</a:t>
            </a:r>
            <a:r>
              <a:rPr lang="en-US" b="1" dirty="0"/>
              <a:t> </a:t>
            </a:r>
            <a:r>
              <a:rPr lang="en-US" dirty="0"/>
              <a:t>the maximum amount of a pollutant allowed to enter a water body so that the water body will meet water quality standards</a:t>
            </a:r>
            <a:endParaRPr lang="en-US" b="1" dirty="0"/>
          </a:p>
          <a:p>
            <a:r>
              <a:rPr lang="en-US" b="1" dirty="0"/>
              <a:t>Riparian areas</a:t>
            </a:r>
            <a:r>
              <a:rPr lang="en-US" dirty="0"/>
              <a:t>: the land areas close enough to a body of water to be affected by the water’s presence (e.g., areas where water-tolerant plants grow) and that affect the water itself (e.g., provide shade)</a:t>
            </a:r>
          </a:p>
        </p:txBody>
      </p:sp>
    </p:spTree>
    <p:extLst>
      <p:ext uri="{BB962C8B-B14F-4D97-AF65-F5344CB8AC3E}">
        <p14:creationId xmlns:p14="http://schemas.microsoft.com/office/powerpoint/2010/main" val="406479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4A99-9B8D-405D-BF0A-B5AAAA2847C3}"/>
              </a:ext>
            </a:extLst>
          </p:cNvPr>
          <p:cNvSpPr>
            <a:spLocks noGrp="1"/>
          </p:cNvSpPr>
          <p:nvPr>
            <p:ph type="title"/>
          </p:nvPr>
        </p:nvSpPr>
        <p:spPr/>
        <p:txBody>
          <a:bodyPr anchor="t"/>
          <a:lstStyle/>
          <a:p>
            <a:pPr algn="ctr"/>
            <a:r>
              <a:rPr lang="en-US" b="1" dirty="0"/>
              <a:t>IG 6a: Healthy Riparian Areas Provide Many Benefits</a:t>
            </a:r>
          </a:p>
        </p:txBody>
      </p:sp>
      <p:pic>
        <p:nvPicPr>
          <p:cNvPr id="8" name="Picture Placeholder 7" descr="An infographic depicts how healthy riparian areas provide many benefits. &#10;A photo shows a riparian area, in which a callout points to a plant on the banks and reads “Plants are nutrient sinks—they store nutrients in their tissues, reducing the amount free to enter the water.” A callout points to the roots and reads “Plant roots stabilize banks and prevent erosion and the deepening of the channel, which can speed water flow and lead to further erosion.” A callout points to the soil on the bank and reads “Ground vegetation slows runoff and allows water to soak into the ground. This keeps the water and any pollutants it may carry out of the stream and increases infiltration, which replenishes groundwater.” A callout points to a tree and reads “Trees provide food; leaf litter that falls in the water is a main nutrient source for aquatic organisms, including nitrifying bacteria that break down nitrates, reducing the amount sent downstream to the bay.” A callout points to another tree and reads “Shade provided by overhanging trees cools the water; important because cooler water can hold more oxygen than warmer water.”">
            <a:extLst>
              <a:ext uri="{FF2B5EF4-FFF2-40B4-BE49-F238E27FC236}">
                <a16:creationId xmlns:a16="http://schemas.microsoft.com/office/drawing/2014/main" id="{0E755D7B-1C21-47F1-BDC6-ADAABD92F76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828800" y="1811147"/>
            <a:ext cx="8534400" cy="4681728"/>
          </a:xfrm>
          <a:prstGeom prst="rect">
            <a:avLst/>
          </a:prstGeom>
        </p:spPr>
      </p:pic>
    </p:spTree>
    <p:extLst>
      <p:ext uri="{BB962C8B-B14F-4D97-AF65-F5344CB8AC3E}">
        <p14:creationId xmlns:p14="http://schemas.microsoft.com/office/powerpoint/2010/main" val="20682526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4A99-9B8D-405D-BF0A-B5AAAA2847C3}"/>
              </a:ext>
            </a:extLst>
          </p:cNvPr>
          <p:cNvSpPr>
            <a:spLocks noGrp="1"/>
          </p:cNvSpPr>
          <p:nvPr>
            <p:ph type="title"/>
          </p:nvPr>
        </p:nvSpPr>
        <p:spPr/>
        <p:txBody>
          <a:bodyPr anchor="t"/>
          <a:lstStyle/>
          <a:p>
            <a:pPr algn="ctr"/>
            <a:r>
              <a:rPr lang="en-US" b="1" dirty="0"/>
              <a:t>IG 6b: Healthy Riparian Areas Provide Many Benefits</a:t>
            </a:r>
          </a:p>
        </p:txBody>
      </p:sp>
      <p:pic>
        <p:nvPicPr>
          <p:cNvPr id="7" name="Picture Placeholder 6" descr="An infographic depicts how healthy riparian areas provide many benefits. &#10;An illustration on the left shows a house and some crops which are identified as “adjacent upland areas. The corresponding text reads, other uses, such as agriculture, residential, or even some industrial projects, can be allowed but only with careful handling of toxic chemicals and fertilizer.” A cross-section of the soil shows surface runoff below subsurface flow followed by groundwater. A stream is on the right, from which till fifteen feet is identified as “Zone 1: Undisturbed forest, ideally native species.” The next sixty feet is identified as “Zone 2: Managed forest; removal of some vegetation increases plant regrowth rates and maximizes nutrient uptake. The next 20 feet is identified as “Zone 3: Light agricultural use (minimal chemical use).”">
            <a:extLst>
              <a:ext uri="{FF2B5EF4-FFF2-40B4-BE49-F238E27FC236}">
                <a16:creationId xmlns:a16="http://schemas.microsoft.com/office/drawing/2014/main" id="{07ADD7BD-6F0D-4456-8908-43E10A3C39E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828800" y="1922617"/>
            <a:ext cx="8534400" cy="4413504"/>
          </a:xfrm>
          <a:prstGeom prst="rect">
            <a:avLst/>
          </a:prstGeom>
        </p:spPr>
      </p:pic>
    </p:spTree>
    <p:extLst>
      <p:ext uri="{BB962C8B-B14F-4D97-AF65-F5344CB8AC3E}">
        <p14:creationId xmlns:p14="http://schemas.microsoft.com/office/powerpoint/2010/main" val="9614299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AC6CE-D666-4F3D-B8A8-875DFBBF1918}"/>
              </a:ext>
            </a:extLst>
          </p:cNvPr>
          <p:cNvSpPr>
            <a:spLocks noGrp="1"/>
          </p:cNvSpPr>
          <p:nvPr>
            <p:ph type="title"/>
          </p:nvPr>
        </p:nvSpPr>
        <p:spPr/>
        <p:txBody>
          <a:bodyPr anchor="t"/>
          <a:lstStyle/>
          <a:p>
            <a:pPr algn="ctr"/>
            <a:r>
              <a:rPr lang="en-US" b="1" dirty="0"/>
              <a:t>VII. How Can Nonpoint Source Water Pollution Be Reduced?</a:t>
            </a:r>
          </a:p>
        </p:txBody>
      </p:sp>
      <p:sp>
        <p:nvSpPr>
          <p:cNvPr id="3" name="Content Placeholder 2">
            <a:extLst>
              <a:ext uri="{FF2B5EF4-FFF2-40B4-BE49-F238E27FC236}">
                <a16:creationId xmlns:a16="http://schemas.microsoft.com/office/drawing/2014/main" id="{F87F4013-93EC-466F-AC80-BCD088C74CDC}"/>
              </a:ext>
            </a:extLst>
          </p:cNvPr>
          <p:cNvSpPr>
            <a:spLocks noGrp="1"/>
          </p:cNvSpPr>
          <p:nvPr>
            <p:ph idx="1"/>
          </p:nvPr>
        </p:nvSpPr>
        <p:spPr>
          <a:xfrm>
            <a:off x="838200" y="3428999"/>
            <a:ext cx="10515600" cy="2747963"/>
          </a:xfrm>
        </p:spPr>
        <p:txBody>
          <a:bodyPr/>
          <a:lstStyle/>
          <a:p>
            <a:pPr marL="0" indent="0">
              <a:buNone/>
            </a:pPr>
            <a:r>
              <a:rPr lang="en-US" b="1" dirty="0">
                <a:solidFill>
                  <a:srgbClr val="7030A0"/>
                </a:solidFill>
              </a:rPr>
              <a:t>Key Concept 7</a:t>
            </a:r>
            <a:r>
              <a:rPr lang="en-US" dirty="0">
                <a:solidFill>
                  <a:srgbClr val="7030A0"/>
                </a:solidFill>
              </a:rPr>
              <a:t>: </a:t>
            </a:r>
            <a:r>
              <a:rPr lang="en-US" dirty="0"/>
              <a:t>Decreasing nonpoint source pollution can be accomplished by minimizing the use of chemical on lawns and farms and by redirecting or capturing storm water to prevent runoff from reaching bodies of water.</a:t>
            </a:r>
          </a:p>
        </p:txBody>
      </p:sp>
    </p:spTree>
    <p:extLst>
      <p:ext uri="{BB962C8B-B14F-4D97-AF65-F5344CB8AC3E}">
        <p14:creationId xmlns:p14="http://schemas.microsoft.com/office/powerpoint/2010/main" val="214177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27797-BD5C-469C-8B2C-9DD69FA814CD}"/>
              </a:ext>
            </a:extLst>
          </p:cNvPr>
          <p:cNvSpPr>
            <a:spLocks noGrp="1"/>
          </p:cNvSpPr>
          <p:nvPr>
            <p:ph type="title"/>
          </p:nvPr>
        </p:nvSpPr>
        <p:spPr/>
        <p:txBody>
          <a:bodyPr anchor="t"/>
          <a:lstStyle/>
          <a:p>
            <a:r>
              <a:rPr lang="en-US" b="1" dirty="0"/>
              <a:t>Reducing Runoff Pollution</a:t>
            </a:r>
          </a:p>
        </p:txBody>
      </p:sp>
      <p:sp>
        <p:nvSpPr>
          <p:cNvPr id="3" name="Content Placeholder 2">
            <a:extLst>
              <a:ext uri="{FF2B5EF4-FFF2-40B4-BE49-F238E27FC236}">
                <a16:creationId xmlns:a16="http://schemas.microsoft.com/office/drawing/2014/main" id="{120F6506-7DFD-45B5-98E6-0864CC1EF286}"/>
              </a:ext>
            </a:extLst>
          </p:cNvPr>
          <p:cNvSpPr>
            <a:spLocks noGrp="1"/>
          </p:cNvSpPr>
          <p:nvPr>
            <p:ph idx="1"/>
          </p:nvPr>
        </p:nvSpPr>
        <p:spPr>
          <a:xfrm>
            <a:off x="433251" y="1394551"/>
            <a:ext cx="5170715" cy="4351338"/>
          </a:xfrm>
        </p:spPr>
        <p:txBody>
          <a:bodyPr>
            <a:noAutofit/>
          </a:bodyPr>
          <a:lstStyle/>
          <a:p>
            <a:r>
              <a:rPr lang="en-US" dirty="0"/>
              <a:t>Agricultural best management practices reduce runoff pollution.</a:t>
            </a:r>
          </a:p>
          <a:p>
            <a:pPr lvl="1"/>
            <a:r>
              <a:rPr lang="en-US" sz="2600" dirty="0"/>
              <a:t>Controlled drainage systems</a:t>
            </a:r>
          </a:p>
          <a:p>
            <a:pPr lvl="1"/>
            <a:r>
              <a:rPr lang="en-US" sz="2600" dirty="0"/>
              <a:t>Planting winter crops</a:t>
            </a:r>
          </a:p>
          <a:p>
            <a:pPr lvl="1"/>
            <a:r>
              <a:rPr lang="en-US" sz="2600" dirty="0"/>
              <a:t>Planting trees as windbreaks</a:t>
            </a:r>
          </a:p>
          <a:p>
            <a:r>
              <a:rPr lang="en-US" dirty="0"/>
              <a:t>Urban areas </a:t>
            </a:r>
          </a:p>
          <a:p>
            <a:r>
              <a:rPr lang="en-US" dirty="0"/>
              <a:t>Use permeable pavers to allow water to soak into the ground</a:t>
            </a:r>
          </a:p>
        </p:txBody>
      </p:sp>
      <p:sp>
        <p:nvSpPr>
          <p:cNvPr id="5" name="Content Placeholder 4">
            <a:extLst>
              <a:ext uri="{FF2B5EF4-FFF2-40B4-BE49-F238E27FC236}">
                <a16:creationId xmlns:a16="http://schemas.microsoft.com/office/drawing/2014/main" id="{6A1478A6-7951-4F73-BC4E-CE721333418C}"/>
              </a:ext>
            </a:extLst>
          </p:cNvPr>
          <p:cNvSpPr>
            <a:spLocks noGrp="1"/>
          </p:cNvSpPr>
          <p:nvPr>
            <p:ph idx="14"/>
          </p:nvPr>
        </p:nvSpPr>
        <p:spPr>
          <a:xfrm>
            <a:off x="5977467" y="6039246"/>
            <a:ext cx="4200765" cy="545307"/>
          </a:xfrm>
        </p:spPr>
        <p:txBody>
          <a:bodyPr>
            <a:normAutofit/>
          </a:bodyPr>
          <a:lstStyle/>
          <a:p>
            <a:pPr marL="0" indent="0">
              <a:buNone/>
            </a:pPr>
            <a:r>
              <a:rPr lang="en-US" sz="2400" dirty="0"/>
              <a:t>Permeable pavement in Chicago</a:t>
            </a:r>
          </a:p>
        </p:txBody>
      </p:sp>
      <p:pic>
        <p:nvPicPr>
          <p:cNvPr id="9" name="Picture Placeholder 8" descr="A photo shows a wooden walkway with a square branded into it. Within the square is the text “City of Chicago green alley. Richard M. Daley, mayor”. Through the center of the square are icons representing water, sun, air, and earth.">
            <a:extLst>
              <a:ext uri="{FF2B5EF4-FFF2-40B4-BE49-F238E27FC236}">
                <a16:creationId xmlns:a16="http://schemas.microsoft.com/office/drawing/2014/main" id="{7638545B-3430-452F-B56B-E69CE01E290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603966" y="1337462"/>
            <a:ext cx="6412021" cy="4465515"/>
          </a:xfrm>
          <a:prstGeom prst="rect">
            <a:avLst/>
          </a:prstGeom>
        </p:spPr>
      </p:pic>
    </p:spTree>
    <p:extLst>
      <p:ext uri="{BB962C8B-B14F-4D97-AF65-F5344CB8AC3E}">
        <p14:creationId xmlns:p14="http://schemas.microsoft.com/office/powerpoint/2010/main" val="85942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8BE49-3D7C-48DB-B5FE-7AF7A0899E3C}"/>
              </a:ext>
            </a:extLst>
          </p:cNvPr>
          <p:cNvSpPr>
            <a:spLocks noGrp="1"/>
          </p:cNvSpPr>
          <p:nvPr>
            <p:ph type="title"/>
          </p:nvPr>
        </p:nvSpPr>
        <p:spPr/>
        <p:txBody>
          <a:bodyPr anchor="t"/>
          <a:lstStyle/>
          <a:p>
            <a:pPr algn="ctr"/>
            <a:r>
              <a:rPr lang="en-US" b="1" dirty="0"/>
              <a:t>IG 7: Increasing Infiltration of </a:t>
            </a:r>
            <a:r>
              <a:rPr lang="en-US" b="1" dirty="0" err="1"/>
              <a:t>Stormwater</a:t>
            </a:r>
            <a:endParaRPr lang="en-US" b="1" dirty="0"/>
          </a:p>
        </p:txBody>
      </p:sp>
      <p:pic>
        <p:nvPicPr>
          <p:cNvPr id="8" name="Picture Placeholder 7" descr="An infographic depicts how increasing infiltration helps to avoid stormwater issues. &#10;An illustration shows a house on an elevated surface with a garden and a road below with curb cutouts and a drain which empties into a water body. A callout points to the roof of the house and reads “A green roof has vegetation over a waterproof layer, which can trap some water and reduce roof runoff.” A callout points to a barrel and reads “Rain barrel captures runoff from roof.” A redirected spout points to the garden, where the trees slow and allow infiltration of runoff as well as rain gardens capture gutter and lawn runoff. Curb cutouts reduce street runoff by diverting it to the ground, where it can infiltrate. The water from the garden goes through the storm drain and leads to the water body. All these efforts help reduce the amount of polluted stormwater entering storm drains that lead directly to local rivers, streams, and lakes.">
            <a:extLst>
              <a:ext uri="{FF2B5EF4-FFF2-40B4-BE49-F238E27FC236}">
                <a16:creationId xmlns:a16="http://schemas.microsoft.com/office/drawing/2014/main" id="{81421569-F870-4A9B-A15B-F6A7FE605A6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608578" y="1559014"/>
            <a:ext cx="7053223" cy="5058168"/>
          </a:xfrm>
          <a:prstGeom prst="rect">
            <a:avLst/>
          </a:prstGeom>
        </p:spPr>
      </p:pic>
    </p:spTree>
    <p:extLst>
      <p:ext uri="{BB962C8B-B14F-4D97-AF65-F5344CB8AC3E}">
        <p14:creationId xmlns:p14="http://schemas.microsoft.com/office/powerpoint/2010/main" val="21129213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4E70E-71F8-4F7C-87C7-CCF418C645ED}"/>
              </a:ext>
            </a:extLst>
          </p:cNvPr>
          <p:cNvSpPr>
            <a:spLocks noGrp="1"/>
          </p:cNvSpPr>
          <p:nvPr>
            <p:ph type="title"/>
          </p:nvPr>
        </p:nvSpPr>
        <p:spPr/>
        <p:txBody>
          <a:bodyPr anchor="t"/>
          <a:lstStyle/>
          <a:p>
            <a:pPr algn="ctr"/>
            <a:r>
              <a:rPr lang="en-US" b="1" dirty="0"/>
              <a:t>VIII. What Strategies Can Be Used to Restore Damaged Aquatic Ecosystems?</a:t>
            </a:r>
          </a:p>
        </p:txBody>
      </p:sp>
      <p:sp>
        <p:nvSpPr>
          <p:cNvPr id="3" name="Content Placeholder 2">
            <a:extLst>
              <a:ext uri="{FF2B5EF4-FFF2-40B4-BE49-F238E27FC236}">
                <a16:creationId xmlns:a16="http://schemas.microsoft.com/office/drawing/2014/main" id="{30D7F77A-FC0D-43F3-8958-A170EC9F9CED}"/>
              </a:ext>
            </a:extLst>
          </p:cNvPr>
          <p:cNvSpPr>
            <a:spLocks noGrp="1"/>
          </p:cNvSpPr>
          <p:nvPr>
            <p:ph idx="1"/>
          </p:nvPr>
        </p:nvSpPr>
        <p:spPr>
          <a:xfrm>
            <a:off x="838200" y="3428999"/>
            <a:ext cx="10515600" cy="2747963"/>
          </a:xfrm>
        </p:spPr>
        <p:txBody>
          <a:bodyPr/>
          <a:lstStyle/>
          <a:p>
            <a:pPr marL="0" indent="0">
              <a:buNone/>
            </a:pPr>
            <a:r>
              <a:rPr lang="en-US" b="1" dirty="0">
                <a:solidFill>
                  <a:srgbClr val="7030A0"/>
                </a:solidFill>
              </a:rPr>
              <a:t>Key Concept 8</a:t>
            </a:r>
            <a:r>
              <a:rPr lang="en-US" dirty="0">
                <a:solidFill>
                  <a:srgbClr val="7030A0"/>
                </a:solidFill>
              </a:rPr>
              <a:t>:</a:t>
            </a:r>
            <a:r>
              <a:rPr lang="en-US" b="1" dirty="0">
                <a:solidFill>
                  <a:srgbClr val="7030A0"/>
                </a:solidFill>
              </a:rPr>
              <a:t> </a:t>
            </a:r>
            <a:r>
              <a:rPr lang="en-US" dirty="0"/>
              <a:t>Addressing water pollution includes identifying where problems exist, reducing pollution at the source, employing watershed management to reduce runoff potential, and restoring wetlands.</a:t>
            </a:r>
          </a:p>
        </p:txBody>
      </p:sp>
    </p:spTree>
    <p:extLst>
      <p:ext uri="{BB962C8B-B14F-4D97-AF65-F5344CB8AC3E}">
        <p14:creationId xmlns:p14="http://schemas.microsoft.com/office/powerpoint/2010/main" val="332956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A6112-5D33-4E51-BEB9-C5B094F5615B}"/>
              </a:ext>
            </a:extLst>
          </p:cNvPr>
          <p:cNvSpPr>
            <a:spLocks noGrp="1"/>
          </p:cNvSpPr>
          <p:nvPr>
            <p:ph type="title"/>
          </p:nvPr>
        </p:nvSpPr>
        <p:spPr/>
        <p:txBody>
          <a:bodyPr anchor="t"/>
          <a:lstStyle/>
          <a:p>
            <a:r>
              <a:rPr lang="en-US" b="1" dirty="0"/>
              <a:t>Holistic Strategies to Protect and Restore Aquatic Habitats</a:t>
            </a:r>
          </a:p>
        </p:txBody>
      </p:sp>
      <p:sp>
        <p:nvSpPr>
          <p:cNvPr id="3" name="Content Placeholder 2">
            <a:extLst>
              <a:ext uri="{FF2B5EF4-FFF2-40B4-BE49-F238E27FC236}">
                <a16:creationId xmlns:a16="http://schemas.microsoft.com/office/drawing/2014/main" id="{32FF4AE3-3912-441E-A9A4-B289071986DC}"/>
              </a:ext>
            </a:extLst>
          </p:cNvPr>
          <p:cNvSpPr>
            <a:spLocks noGrp="1"/>
          </p:cNvSpPr>
          <p:nvPr>
            <p:ph idx="1"/>
          </p:nvPr>
        </p:nvSpPr>
        <p:spPr>
          <a:xfrm>
            <a:off x="341812" y="1805939"/>
            <a:ext cx="5196840" cy="4686936"/>
          </a:xfrm>
        </p:spPr>
        <p:txBody>
          <a:bodyPr>
            <a:normAutofit/>
          </a:bodyPr>
          <a:lstStyle/>
          <a:p>
            <a:r>
              <a:rPr lang="en-US" dirty="0"/>
              <a:t>Addressing hypoxia in the Gulf of Mexico requires a holistic approach that considers all the causes and consequences of the problem in a plan that addresses the </a:t>
            </a:r>
            <a:r>
              <a:rPr lang="en-US" i="1" dirty="0"/>
              <a:t>triple bottom line</a:t>
            </a:r>
            <a:r>
              <a:rPr lang="en-US" dirty="0"/>
              <a:t>.</a:t>
            </a:r>
          </a:p>
          <a:p>
            <a:pPr lvl="1"/>
            <a:r>
              <a:rPr lang="en-US" sz="2600" dirty="0"/>
              <a:t>Environmental needs</a:t>
            </a:r>
          </a:p>
          <a:p>
            <a:pPr lvl="1"/>
            <a:r>
              <a:rPr lang="en-US" sz="2600" dirty="0"/>
              <a:t>Social impacts</a:t>
            </a:r>
          </a:p>
          <a:p>
            <a:pPr lvl="1"/>
            <a:r>
              <a:rPr lang="en-US" sz="2600" dirty="0"/>
              <a:t>Economic realities</a:t>
            </a:r>
          </a:p>
        </p:txBody>
      </p:sp>
      <p:pic>
        <p:nvPicPr>
          <p:cNvPr id="7" name="Picture Placeholder 6" descr="A map shows cities and farmland in the watershed of the Mississippi River fuel the Gulf of Mexico’s dead zone. The cities and farmland are highlighted in pink and green, respectively. ">
            <a:extLst>
              <a:ext uri="{FF2B5EF4-FFF2-40B4-BE49-F238E27FC236}">
                <a16:creationId xmlns:a16="http://schemas.microsoft.com/office/drawing/2014/main" id="{B3C4F6DC-0983-4BB0-952A-767CCDAB590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680078" y="1819002"/>
            <a:ext cx="6412021" cy="3883853"/>
          </a:xfrm>
          <a:prstGeom prst="rect">
            <a:avLst/>
          </a:prstGeom>
        </p:spPr>
      </p:pic>
    </p:spTree>
    <p:extLst>
      <p:ext uri="{BB962C8B-B14F-4D97-AF65-F5344CB8AC3E}">
        <p14:creationId xmlns:p14="http://schemas.microsoft.com/office/powerpoint/2010/main" val="308567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45B21-55FB-405E-AE38-0F709BB9CFB2}"/>
              </a:ext>
            </a:extLst>
          </p:cNvPr>
          <p:cNvSpPr>
            <a:spLocks noGrp="1"/>
          </p:cNvSpPr>
          <p:nvPr>
            <p:ph type="title"/>
          </p:nvPr>
        </p:nvSpPr>
        <p:spPr/>
        <p:txBody>
          <a:bodyPr anchor="t"/>
          <a:lstStyle/>
          <a:p>
            <a:pPr algn="ctr"/>
            <a:r>
              <a:rPr lang="en-US" b="1" dirty="0"/>
              <a:t>IG 8: Gulf of Mexico Regional Ecosystem Restoration</a:t>
            </a:r>
          </a:p>
        </p:txBody>
      </p:sp>
      <p:pic>
        <p:nvPicPr>
          <p:cNvPr id="8" name="Picture Placeholder 7" descr="An infographic shows Gulf of Mexico regional ecosystem restoration’s goals and strategy.&#10;An illustration shows a water body with some plants on it. The goal is to restore and conserve habitat. The strategies followed are restore the natural flow of rivers and streams to wetland and delta regions, Restore riparian areas and wetland habitats, and Implement measures to restore seagrass beds and protect seagrass from boat propeller damage.&#10;The second illustration shows a ship in the ocean. The goal is to Replenish and protect marine resources. The strategies followed are Restore and manage coral reefs and oyster beds; sustainably harvest fish and shellfish, Track indicator species such as sea oats, pelicans, Bluefin tuna, and oysters to monitor progress or problems, and Minimize or eliminate invasive species such as lionfish and nutria.&#10;The third illustration shows a cattle ranch near a water body. The goal is to restore water quality. The strategies followed are Implement better regulation of industrial point source pollution, Reduce runoff from animal operations by fencing off streams and construct wetlands to capture runoff, and Implement precision fertilizer application to reduce overuse.&#10;The last illustration shows a house with a tree and a fence wall with a water body outside. The goal is to enhance community resilience. The strategies followed are Improve coastal protections against storm damage, Promote low-impact community growth plans, and Enhance education and outreach.">
            <a:extLst>
              <a:ext uri="{FF2B5EF4-FFF2-40B4-BE49-F238E27FC236}">
                <a16:creationId xmlns:a16="http://schemas.microsoft.com/office/drawing/2014/main" id="{06CD242C-A650-4AAC-85BD-74F09155530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216728" y="1758722"/>
            <a:ext cx="7758545" cy="4932219"/>
          </a:xfrm>
          <a:prstGeom prst="rect">
            <a:avLst/>
          </a:prstGeom>
        </p:spPr>
      </p:pic>
    </p:spTree>
    <p:extLst>
      <p:ext uri="{BB962C8B-B14F-4D97-AF65-F5344CB8AC3E}">
        <p14:creationId xmlns:p14="http://schemas.microsoft.com/office/powerpoint/2010/main" val="36156850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7654B-D651-492C-86B6-D9814238DC1E}"/>
              </a:ext>
            </a:extLst>
          </p:cNvPr>
          <p:cNvSpPr>
            <a:spLocks noGrp="1"/>
          </p:cNvSpPr>
          <p:nvPr>
            <p:ph type="title"/>
          </p:nvPr>
        </p:nvSpPr>
        <p:spPr/>
        <p:txBody>
          <a:bodyPr anchor="t"/>
          <a:lstStyle/>
          <a:p>
            <a:pPr algn="ctr"/>
            <a:r>
              <a:rPr lang="en-US" b="1" dirty="0"/>
              <a:t>Summary</a:t>
            </a:r>
          </a:p>
        </p:txBody>
      </p:sp>
      <p:sp>
        <p:nvSpPr>
          <p:cNvPr id="3" name="Content Placeholder 2">
            <a:extLst>
              <a:ext uri="{FF2B5EF4-FFF2-40B4-BE49-F238E27FC236}">
                <a16:creationId xmlns:a16="http://schemas.microsoft.com/office/drawing/2014/main" id="{D25D4658-BA91-41C1-B810-7FB5B37F6E27}"/>
              </a:ext>
            </a:extLst>
          </p:cNvPr>
          <p:cNvSpPr>
            <a:spLocks noGrp="1"/>
          </p:cNvSpPr>
          <p:nvPr>
            <p:ph idx="1"/>
          </p:nvPr>
        </p:nvSpPr>
        <p:spPr/>
        <p:txBody>
          <a:bodyPr>
            <a:noAutofit/>
          </a:bodyPr>
          <a:lstStyle/>
          <a:p>
            <a:r>
              <a:rPr lang="en-US" dirty="0"/>
              <a:t>In 2017, the Gulf hypoxic zone was 8,776 mi</a:t>
            </a:r>
            <a:r>
              <a:rPr lang="en-US" baseline="30000" dirty="0"/>
              <a:t>2</a:t>
            </a:r>
            <a:r>
              <a:rPr lang="en-US" dirty="0"/>
              <a:t>.</a:t>
            </a:r>
          </a:p>
          <a:p>
            <a:r>
              <a:rPr lang="en-US" dirty="0"/>
              <a:t>Water pollution is a wicked problem with many causes and consequences, as well as multiple stakeholders who often have different opinions about what actions to take.</a:t>
            </a:r>
          </a:p>
          <a:p>
            <a:r>
              <a:rPr lang="en-US" dirty="0"/>
              <a:t>Steps to address watershed health and reduce the potential for runoff are reducing nonpoint source pollution.</a:t>
            </a:r>
          </a:p>
          <a:p>
            <a:r>
              <a:rPr lang="en-US" dirty="0"/>
              <a:t>But there is still much to do, and meeting needs and protecting our water at the same time may get even more difficult due to climate change that is reducing agricultural productivity in many areas worldwide, a trend that is expected to get worse in the future.</a:t>
            </a:r>
          </a:p>
        </p:txBody>
      </p:sp>
    </p:spTree>
    <p:extLst>
      <p:ext uri="{BB962C8B-B14F-4D97-AF65-F5344CB8AC3E}">
        <p14:creationId xmlns:p14="http://schemas.microsoft.com/office/powerpoint/2010/main" val="205360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300A2-D27A-441E-99DA-4C91C6CEC96C}"/>
              </a:ext>
            </a:extLst>
          </p:cNvPr>
          <p:cNvSpPr>
            <a:spLocks noGrp="1"/>
          </p:cNvSpPr>
          <p:nvPr>
            <p:ph type="title"/>
          </p:nvPr>
        </p:nvSpPr>
        <p:spPr/>
        <p:txBody>
          <a:bodyPr anchor="t"/>
          <a:lstStyle/>
          <a:p>
            <a:r>
              <a:rPr lang="en-US" b="1" dirty="0"/>
              <a:t>The Water Cycle: Evapotranspiration</a:t>
            </a:r>
          </a:p>
        </p:txBody>
      </p:sp>
      <p:sp>
        <p:nvSpPr>
          <p:cNvPr id="3" name="Content Placeholder 2">
            <a:extLst>
              <a:ext uri="{FF2B5EF4-FFF2-40B4-BE49-F238E27FC236}">
                <a16:creationId xmlns:a16="http://schemas.microsoft.com/office/drawing/2014/main" id="{6C49F0B7-8923-4456-B36A-D098DAE90A5A}"/>
              </a:ext>
            </a:extLst>
          </p:cNvPr>
          <p:cNvSpPr>
            <a:spLocks noGrp="1"/>
          </p:cNvSpPr>
          <p:nvPr>
            <p:ph idx="1"/>
          </p:nvPr>
        </p:nvSpPr>
        <p:spPr/>
        <p:txBody>
          <a:bodyPr>
            <a:noAutofit/>
          </a:bodyPr>
          <a:lstStyle/>
          <a:p>
            <a:pPr marL="0" indent="0">
              <a:spcAft>
                <a:spcPts val="1800"/>
              </a:spcAft>
              <a:buNone/>
            </a:pPr>
            <a:r>
              <a:rPr lang="en-US" b="1" dirty="0">
                <a:solidFill>
                  <a:srgbClr val="0014FE"/>
                </a:solidFill>
              </a:rPr>
              <a:t>Key Terms</a:t>
            </a:r>
            <a:endParaRPr lang="en-US" b="1" dirty="0"/>
          </a:p>
          <a:p>
            <a:pPr>
              <a:spcAft>
                <a:spcPts val="1800"/>
              </a:spcAft>
            </a:pPr>
            <a:r>
              <a:rPr lang="en-US" b="1" dirty="0"/>
              <a:t>Water cycle</a:t>
            </a:r>
            <a:r>
              <a:rPr lang="en-US" dirty="0"/>
              <a:t>: the movement of water through various water compartments such as surface waters, atmosphere, soil, and living organisms</a:t>
            </a:r>
          </a:p>
          <a:p>
            <a:pPr>
              <a:spcAft>
                <a:spcPts val="1800"/>
              </a:spcAft>
            </a:pPr>
            <a:r>
              <a:rPr lang="en-US" b="1" dirty="0"/>
              <a:t>Transpiration:</a:t>
            </a:r>
            <a:r>
              <a:rPr lang="en-US" dirty="0"/>
              <a:t> the loss of water vapor from plants</a:t>
            </a:r>
          </a:p>
          <a:p>
            <a:pPr>
              <a:spcAft>
                <a:spcPts val="1800"/>
              </a:spcAft>
            </a:pPr>
            <a:r>
              <a:rPr lang="en-US" dirty="0"/>
              <a:t>The combination of evaporation and transpiration is called </a:t>
            </a:r>
            <a:r>
              <a:rPr lang="en-US" i="1" dirty="0"/>
              <a:t>evapotranspiration.</a:t>
            </a:r>
          </a:p>
        </p:txBody>
      </p:sp>
    </p:spTree>
    <p:extLst>
      <p:ext uri="{BB962C8B-B14F-4D97-AF65-F5344CB8AC3E}">
        <p14:creationId xmlns:p14="http://schemas.microsoft.com/office/powerpoint/2010/main" val="170522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w:document xmlns:w="http://schemas.openxmlformats.org/wordprocessingml/2006/main">
  <RequestId>7ce3f629-a238-487e-97d2-7b2399ea83cc</RequestId>
  <RequestDate>7/28/2020 9:46:58 AM</RequestDate>
</w:document>
</file>

<file path=customXml/itemProps1.xml><?xml version="1.0" encoding="utf-8"?>
<ds:datastoreItem xmlns:ds="http://schemas.openxmlformats.org/officeDocument/2006/customXml" ds:itemID="{7F625C1D-BE62-C14D-BB2B-CBF1832176B8}">
  <ds:schemaRefs>
    <ds:schemaRef ds:uri="http://schemas.openxmlformats.org/wordprocessingml/2006/main"/>
  </ds:schemaRefs>
</ds:datastoreItem>
</file>

<file path=docProps/app.xml><?xml version="1.0" encoding="utf-8"?>
<Properties xmlns="http://schemas.openxmlformats.org/officeDocument/2006/extended-properties" xmlns:vt="http://schemas.openxmlformats.org/officeDocument/2006/docPropsVTypes">
  <TotalTime>4408</TotalTime>
  <Words>7370</Words>
  <Application>Microsoft Macintosh PowerPoint</Application>
  <PresentationFormat>Widescreen</PresentationFormat>
  <Paragraphs>545</Paragraphs>
  <Slides>89</Slides>
  <Notes>57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89</vt:i4>
      </vt:variant>
    </vt:vector>
  </HeadingPairs>
  <TitlesOfParts>
    <vt:vector size="96" baseType="lpstr">
      <vt:lpstr>Arial</vt:lpstr>
      <vt:lpstr>Calibri</vt:lpstr>
      <vt:lpstr>Calibri Light</vt:lpstr>
      <vt:lpstr>Lora</vt:lpstr>
      <vt:lpstr>Times New Roman</vt:lpstr>
      <vt:lpstr>Whitney-Book</vt:lpstr>
      <vt:lpstr>Office Theme</vt:lpstr>
      <vt:lpstr>Water Availability and Use</vt:lpstr>
      <vt:lpstr>Core Message</vt:lpstr>
      <vt:lpstr>Case Study: Fighting over Water in the American Southwest</vt:lpstr>
      <vt:lpstr>I. How Is Water Distributed on Earth, and What Are the Sources of Freshwater?</vt:lpstr>
      <vt:lpstr>Freshwater: Distribution and Sources</vt:lpstr>
      <vt:lpstr>IG 1: Distribution of Water on Earth</vt:lpstr>
      <vt:lpstr>Global Precipitation Patterns</vt:lpstr>
      <vt:lpstr>II. How Does Water Cycle Through the Environment?</vt:lpstr>
      <vt:lpstr>The Water Cycle: Evapotranspiration</vt:lpstr>
      <vt:lpstr>IG 2: The Water Cycle</vt:lpstr>
      <vt:lpstr>III. How Are Surface Water and Groundwater Supplies Accessed, and What Problems Do These Water Sources Face?</vt:lpstr>
      <vt:lpstr>Groundwater (1 of 2)</vt:lpstr>
      <vt:lpstr>Groundwater (2 of 2)</vt:lpstr>
      <vt:lpstr>IG 3: Groundwater Is Found in Aquifers of Porous Rock or Permeable Soil</vt:lpstr>
      <vt:lpstr>An Aquifer Collapses</vt:lpstr>
      <vt:lpstr>IV. How Does Water Use Differ Between Sectors and Income Levels, and What Problems Does Water Scarcity Cause?</vt:lpstr>
      <vt:lpstr>IG 4: Global Water Use by Sector</vt:lpstr>
      <vt:lpstr>PowerPoint Presentation</vt:lpstr>
      <vt:lpstr>IG 4: Global Water Use: Domestic Water Use</vt:lpstr>
      <vt:lpstr>Water Scarcity</vt:lpstr>
      <vt:lpstr>IG 4: Global Water Use and the UN’s Sustainable Development Goals</vt:lpstr>
      <vt:lpstr>V. How Is Domestic Water Regulated in the United States, and What Problems Does Our Water Supply Face?</vt:lpstr>
      <vt:lpstr>Safe Drinking Water Act (SDWA)</vt:lpstr>
      <vt:lpstr>IG 5: Violations of the Safe Drinking Water Act</vt:lpstr>
      <vt:lpstr>Flint, Michigan</vt:lpstr>
      <vt:lpstr>PowerPoint Presentation</vt:lpstr>
      <vt:lpstr>VI. How Can Wastewater Be Treated to Make It Safe to Release into the Environment?</vt:lpstr>
      <vt:lpstr>IG 6: How It Works: Wastewater Treatment High Tech</vt:lpstr>
      <vt:lpstr>Wastewater Treatment</vt:lpstr>
      <vt:lpstr>IG 6: How It Works: Wastewater Treatment Rural Area</vt:lpstr>
      <vt:lpstr>Alternatives to Traditional Wastewater Treatment</vt:lpstr>
      <vt:lpstr>VII. What Technologies Can Address Water Scarcity, and What Are the Trade-offs of Each?</vt:lpstr>
      <vt:lpstr>IG 7: Technologies That Address Water Scarcity: Dams and Reservoirs</vt:lpstr>
      <vt:lpstr>Dams and Reservoirs</vt:lpstr>
      <vt:lpstr>IG 7: Technologies that Address Water Scarcity: Desalination (1 of 2)</vt:lpstr>
      <vt:lpstr>IG 7: Technologies that Address Water Scarcity: Desalination (2 of 2)</vt:lpstr>
      <vt:lpstr>IG 7: Technologies that Address Water Scarcity: Recycling Wastewater</vt:lpstr>
      <vt:lpstr>IG 7: Technologies to Address Water Scarcity: Underground Storage</vt:lpstr>
      <vt:lpstr>VIII. How Can Conservation Help Address Water Scarcity Issues?</vt:lpstr>
      <vt:lpstr>Water Footprint</vt:lpstr>
      <vt:lpstr>Addressing Water Shortages with Conservation</vt:lpstr>
      <vt:lpstr>IG 8: Reducing Our Water Footprint: U.S. Household Water Use</vt:lpstr>
      <vt:lpstr>IG 8: Reducing Our Water Footprint: Indirect U.S. Household Water Use</vt:lpstr>
      <vt:lpstr>IG 8: Reducing Our Water Footprint: Gallons of Water Needed per 1 lb of Food</vt:lpstr>
      <vt:lpstr>IG 8: Reducing Our Water Footprint: Gallons of Water Needed per Product</vt:lpstr>
      <vt:lpstr>IG 8: Reducing Our Water Footprint: Water Saving Technologies and Actions</vt:lpstr>
      <vt:lpstr>Summary</vt:lpstr>
      <vt:lpstr>PowerPoint Presentation</vt:lpstr>
      <vt:lpstr>Core Message</vt:lpstr>
      <vt:lpstr>Case Study: Where Did the Oxygen Go?</vt:lpstr>
      <vt:lpstr>I. What Is Water Pollution, and How Is It Classified by Source?</vt:lpstr>
      <vt:lpstr>Water Pollution: Types and Causes</vt:lpstr>
      <vt:lpstr>Two Classes of Water Pollution: Point Source Pollution</vt:lpstr>
      <vt:lpstr>Two Classes of Water Pollution: Nonpoint Source Pollution</vt:lpstr>
      <vt:lpstr>Pollution Residence Times</vt:lpstr>
      <vt:lpstr>IG 1a: Major Causes of Water Pollution</vt:lpstr>
      <vt:lpstr>IG 1b: Major Causes of Water Pollution</vt:lpstr>
      <vt:lpstr>PowerPoint Presentation</vt:lpstr>
      <vt:lpstr>II. What Are the Causes and Consequences of Eutrophication?</vt:lpstr>
      <vt:lpstr>Dissolved Oxygen (DO)</vt:lpstr>
      <vt:lpstr>Oxygen-Demanding Waste</vt:lpstr>
      <vt:lpstr>IG 2a: Eutrophication Can Create Dead Zones</vt:lpstr>
      <vt:lpstr>Eutrophication</vt:lpstr>
      <vt:lpstr>Eutrophication, part 2</vt:lpstr>
      <vt:lpstr>IG 2b: Eutrophication Can Create Dead Zones</vt:lpstr>
      <vt:lpstr>Hypoxic Waters Are an Environmental and Economic Concern</vt:lpstr>
      <vt:lpstr>Other Water Pollutants</vt:lpstr>
      <vt:lpstr>III. What Is a Watershed, and How Does It Affect the Quality of Surface Water and Groundwater?</vt:lpstr>
      <vt:lpstr>Watersheds</vt:lpstr>
      <vt:lpstr>IG 3: Watersheds</vt:lpstr>
      <vt:lpstr>Cities and Farmland within the Watershed of the Mississippi River </vt:lpstr>
      <vt:lpstr>IV. How Is Water Quality Assessed?</vt:lpstr>
      <vt:lpstr>Assessing Water Quality</vt:lpstr>
      <vt:lpstr>IG 4: Biological Assessment</vt:lpstr>
      <vt:lpstr>V. What Public Policies Are in Place to Protect Water Quality?</vt:lpstr>
      <vt:lpstr>The Clean Water Act</vt:lpstr>
      <vt:lpstr>The Cuyahoga River  </vt:lpstr>
      <vt:lpstr>IG 5: The Clean Water Act</vt:lpstr>
      <vt:lpstr>VI. What Role Does Watershed Protection Play in Preventing Water Pollution?</vt:lpstr>
      <vt:lpstr>Addressing Nonpoint Source Pollution</vt:lpstr>
      <vt:lpstr>IG 6a: Healthy Riparian Areas Provide Many Benefits</vt:lpstr>
      <vt:lpstr>IG 6b: Healthy Riparian Areas Provide Many Benefits</vt:lpstr>
      <vt:lpstr>VII. How Can Nonpoint Source Water Pollution Be Reduced?</vt:lpstr>
      <vt:lpstr>Reducing Runoff Pollution</vt:lpstr>
      <vt:lpstr>IG 7: Increasing Infiltration of Stormwater</vt:lpstr>
      <vt:lpstr>VIII. What Strategies Can Be Used to Restore Damaged Aquatic Ecosystems?</vt:lpstr>
      <vt:lpstr>Holistic Strategies to Protect and Restore Aquatic Habitats</vt:lpstr>
      <vt:lpstr>IG 8: Gulf of Mexico Regional Ecosystem Restoration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6.1 Freshwater Resources</dc:title>
  <dc:creator>Jennifer Wiatrowski</dc:creator>
  <cp:lastModifiedBy>Sara Perl Egendorf</cp:lastModifiedBy>
  <cp:revision>143</cp:revision>
  <dcterms:created xsi:type="dcterms:W3CDTF">2017-09-06T21:33:01Z</dcterms:created>
  <dcterms:modified xsi:type="dcterms:W3CDTF">2023-03-05T19:33:23Z</dcterms:modified>
</cp:coreProperties>
</file>