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57" r:id="rId4"/>
    <p:sldId id="259" r:id="rId5"/>
    <p:sldId id="278" r:id="rId6"/>
    <p:sldId id="260" r:id="rId7"/>
    <p:sldId id="279" r:id="rId8"/>
    <p:sldId id="261" r:id="rId9"/>
    <p:sldId id="262" r:id="rId10"/>
    <p:sldId id="546" r:id="rId11"/>
    <p:sldId id="544" r:id="rId12"/>
    <p:sldId id="514" r:id="rId13"/>
    <p:sldId id="513" r:id="rId14"/>
    <p:sldId id="549" r:id="rId15"/>
    <p:sldId id="551" r:id="rId16"/>
    <p:sldId id="552" r:id="rId17"/>
    <p:sldId id="553" r:id="rId18"/>
    <p:sldId id="554" r:id="rId19"/>
    <p:sldId id="555" r:id="rId20"/>
    <p:sldId id="556" r:id="rId21"/>
    <p:sldId id="557" r:id="rId22"/>
    <p:sldId id="558" r:id="rId23"/>
    <p:sldId id="560" r:id="rId24"/>
    <p:sldId id="559" r:id="rId25"/>
    <p:sldId id="547"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K Grotesk Bold" pitchFamily="2" charset="77"/>
      <p:regular r:id="rId34"/>
      <p:bold r:id="rId35"/>
    </p:embeddedFont>
    <p:embeddedFont>
      <p:font typeface="HK Grotesk Medium" pitchFamily="2" charset="77"/>
      <p:regular r:id="rId36"/>
    </p:embeddedFont>
    <p:embeddedFont>
      <p:font typeface="Lato" panose="020F0502020204030203" pitchFamily="34" charset="0"/>
      <p:regular r:id="rId37"/>
      <p:bold r:id="rId38"/>
      <p:italic r:id="rId39"/>
      <p:boldItalic r:id="rId40"/>
    </p:embeddedFont>
    <p:embeddedFont>
      <p:font typeface="Lora" pitchFamily="2" charset="77"/>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6" autoAdjust="0"/>
    <p:restoredTop sz="71917" autoAdjust="0"/>
  </p:normalViewPr>
  <p:slideViewPr>
    <p:cSldViewPr>
      <p:cViewPr varScale="1">
        <p:scale>
          <a:sx n="52" d="100"/>
          <a:sy n="52" d="100"/>
        </p:scale>
        <p:origin x="200"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6247-A7BC-9F4C-AD88-B271BD0F9C3F}" type="datetimeFigureOut">
              <a:rPr lang="en-US" smtClean="0"/>
              <a:t>2/26/23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28C62-F67C-6F4F-995F-D675F3143DA9}" type="slidenum">
              <a:rPr lang="en-US" smtClean="0"/>
              <a:t>‹#›</a:t>
            </a:fld>
            <a:endParaRPr lang="en-US"/>
          </a:p>
        </p:txBody>
      </p:sp>
    </p:spTree>
    <p:extLst>
      <p:ext uri="{BB962C8B-B14F-4D97-AF65-F5344CB8AC3E}">
        <p14:creationId xmlns:p14="http://schemas.microsoft.com/office/powerpoint/2010/main" val="57637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077d6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077d6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52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2077d6b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2077d6b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16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077d6be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077d6be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382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077d6be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2077d6be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08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077d6be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077d6be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highlight>
                  <a:srgbClr val="FFFFFF"/>
                </a:highlight>
                <a:latin typeface="Roboto"/>
                <a:ea typeface="Roboto"/>
                <a:cs typeface="Roboto"/>
                <a:sym typeface="Roboto"/>
              </a:rPr>
              <a:t>A racially restrictive clause in a deed for a property in Innis Arden, a community in Shoreline, Wash., north of Seattle. (University of Washington)</a:t>
            </a:r>
            <a:endParaRPr>
              <a:highlight>
                <a:srgbClr val="FFFFFF"/>
              </a:highlight>
            </a:endParaRPr>
          </a:p>
        </p:txBody>
      </p:sp>
    </p:spTree>
    <p:extLst>
      <p:ext uri="{BB962C8B-B14F-4D97-AF65-F5344CB8AC3E}">
        <p14:creationId xmlns:p14="http://schemas.microsoft.com/office/powerpoint/2010/main" val="343203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2077d6be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2077d6be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order to boost mortgage lending, the federal govt moved to assign differential values to racially segregated space. White areas were backed by the FHA while Black and mixed areas were largely not backed.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Thus, real estate speculators and lenders could make lots of money by encouraging and exploiting racial segregation and “creating” white spaces in suburban areas. Since racial discrimination was legal, suburban housing markets saw increasing home values because of the great demand for exclusively white space.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Meanwhile, Black areas were disinvested and saw declining property values. This made inner city land and buildings extremely cheap for speculators by the 1970s.       </a:t>
            </a:r>
            <a:endParaRPr dirty="0"/>
          </a:p>
        </p:txBody>
      </p:sp>
    </p:spTree>
    <p:extLst>
      <p:ext uri="{BB962C8B-B14F-4D97-AF65-F5344CB8AC3E}">
        <p14:creationId xmlns:p14="http://schemas.microsoft.com/office/powerpoint/2010/main" val="331499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2077d6be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2077d6be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9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2077d6be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2077d6be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3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DEC5BC0-4D4C-489F-93B0-7BA39AF72A58}" type="slidenum">
              <a:rPr lang="en-US" smtClean="0"/>
              <a:t>24</a:t>
            </a:fld>
            <a:endParaRPr lang="en-US"/>
          </a:p>
        </p:txBody>
      </p:sp>
    </p:spTree>
    <p:extLst>
      <p:ext uri="{BB962C8B-B14F-4D97-AF65-F5344CB8AC3E}">
        <p14:creationId xmlns:p14="http://schemas.microsoft.com/office/powerpoint/2010/main" val="375494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3533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C8F-C52D-455A-91D0-53E448B8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B4223-0C1B-4006-BB3E-258AC4DB10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C634F-5E8D-4539-B618-8B2A4FE059BA}"/>
              </a:ext>
            </a:extLst>
          </p:cNvPr>
          <p:cNvSpPr>
            <a:spLocks noGrp="1"/>
          </p:cNvSpPr>
          <p:nvPr>
            <p:ph type="dt" sz="half" idx="10"/>
          </p:nvPr>
        </p:nvSpPr>
        <p:spPr/>
        <p:txBody>
          <a:bodyPr/>
          <a:lstStyle/>
          <a:p>
            <a:fld id="{2AA96626-5227-41D1-B9A3-0B7AE32F5EF9}" type="datetimeFigureOut">
              <a:rPr lang="en-US" smtClean="0"/>
              <a:t>2/23/23</a:t>
            </a:fld>
            <a:endParaRPr lang="en-US"/>
          </a:p>
        </p:txBody>
      </p:sp>
      <p:sp>
        <p:nvSpPr>
          <p:cNvPr id="5" name="Footer Placeholder 4">
            <a:extLst>
              <a:ext uri="{FF2B5EF4-FFF2-40B4-BE49-F238E27FC236}">
                <a16:creationId xmlns:a16="http://schemas.microsoft.com/office/drawing/2014/main" id="{98F68089-7923-4F99-B68B-D32C1BE7E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E61D-60FD-4C26-867C-3D6305F0F61D}"/>
              </a:ext>
            </a:extLst>
          </p:cNvPr>
          <p:cNvSpPr>
            <a:spLocks noGrp="1"/>
          </p:cNvSpPr>
          <p:nvPr>
            <p:ph type="sldNum" sz="quarter" idx="12"/>
          </p:nvPr>
        </p:nvSpPr>
        <p:spPr/>
        <p:txBody>
          <a:bodyPr/>
          <a:lstStyle/>
          <a:p>
            <a:fld id="{FBA401CC-7992-4723-A1A2-DCEA2DB1631F}" type="slidenum">
              <a:rPr lang="en-US" smtClean="0"/>
              <a:t>‹#›</a:t>
            </a:fld>
            <a:endParaRPr lang="en-US"/>
          </a:p>
        </p:txBody>
      </p:sp>
      <p:sp>
        <p:nvSpPr>
          <p:cNvPr id="8" name="Picture Placeholder 7">
            <a:extLst>
              <a:ext uri="{FF2B5EF4-FFF2-40B4-BE49-F238E27FC236}">
                <a16:creationId xmlns:a16="http://schemas.microsoft.com/office/drawing/2014/main" id="{B8F60DD0-9BEE-480A-9EE4-C005148DFECF}"/>
              </a:ext>
            </a:extLst>
          </p:cNvPr>
          <p:cNvSpPr>
            <a:spLocks noGrp="1"/>
          </p:cNvSpPr>
          <p:nvPr>
            <p:ph type="pic" sz="quarter" idx="13"/>
          </p:nvPr>
        </p:nvSpPr>
        <p:spPr>
          <a:xfrm>
            <a:off x="13335000" y="4743450"/>
            <a:ext cx="1676400" cy="1238250"/>
          </a:xfrm>
        </p:spPr>
        <p:txBody>
          <a:bodyPr/>
          <a:lstStyle/>
          <a:p>
            <a:endParaRPr lang="en-US"/>
          </a:p>
        </p:txBody>
      </p:sp>
      <p:sp>
        <p:nvSpPr>
          <p:cNvPr id="9" name="Table Placeholder 8">
            <a:extLst>
              <a:ext uri="{FF2B5EF4-FFF2-40B4-BE49-F238E27FC236}">
                <a16:creationId xmlns:a16="http://schemas.microsoft.com/office/drawing/2014/main" id="{41E17897-DA0E-4F59-9C43-E275312C029C}"/>
              </a:ext>
            </a:extLst>
          </p:cNvPr>
          <p:cNvSpPr>
            <a:spLocks noGrp="1"/>
          </p:cNvSpPr>
          <p:nvPr>
            <p:ph type="tbl" sz="quarter" idx="14"/>
          </p:nvPr>
        </p:nvSpPr>
        <p:spPr>
          <a:xfrm>
            <a:off x="10287000" y="6553200"/>
            <a:ext cx="5391150" cy="1600200"/>
          </a:xfrm>
        </p:spPr>
        <p:txBody>
          <a:bodyPr/>
          <a:lstStyle/>
          <a:p>
            <a:endParaRPr lang="en-IN"/>
          </a:p>
        </p:txBody>
      </p:sp>
    </p:spTree>
    <p:extLst>
      <p:ext uri="{BB962C8B-B14F-4D97-AF65-F5344CB8AC3E}">
        <p14:creationId xmlns:p14="http://schemas.microsoft.com/office/powerpoint/2010/main" val="356036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C8F-C52D-455A-91D0-53E448B8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B4223-0C1B-4006-BB3E-258AC4DB10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C634F-5E8D-4539-B618-8B2A4FE059BA}"/>
              </a:ext>
            </a:extLst>
          </p:cNvPr>
          <p:cNvSpPr>
            <a:spLocks noGrp="1"/>
          </p:cNvSpPr>
          <p:nvPr>
            <p:ph type="dt" sz="half" idx="10"/>
          </p:nvPr>
        </p:nvSpPr>
        <p:spPr/>
        <p:txBody>
          <a:bodyPr/>
          <a:lstStyle/>
          <a:p>
            <a:fld id="{2AA96626-5227-41D1-B9A3-0B7AE32F5EF9}" type="datetimeFigureOut">
              <a:rPr lang="en-US" smtClean="0"/>
              <a:t>2/23/23</a:t>
            </a:fld>
            <a:endParaRPr lang="en-US"/>
          </a:p>
        </p:txBody>
      </p:sp>
      <p:sp>
        <p:nvSpPr>
          <p:cNvPr id="5" name="Footer Placeholder 4">
            <a:extLst>
              <a:ext uri="{FF2B5EF4-FFF2-40B4-BE49-F238E27FC236}">
                <a16:creationId xmlns:a16="http://schemas.microsoft.com/office/drawing/2014/main" id="{98F68089-7923-4F99-B68B-D32C1BE7E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E61D-60FD-4C26-867C-3D6305F0F61D}"/>
              </a:ext>
            </a:extLst>
          </p:cNvPr>
          <p:cNvSpPr>
            <a:spLocks noGrp="1"/>
          </p:cNvSpPr>
          <p:nvPr>
            <p:ph type="sldNum" sz="quarter" idx="12"/>
          </p:nvPr>
        </p:nvSpPr>
        <p:spPr/>
        <p:txBody>
          <a:bodyPr/>
          <a:lstStyle/>
          <a:p>
            <a:fld id="{FBA401CC-7992-4723-A1A2-DCEA2DB1631F}" type="slidenum">
              <a:rPr lang="en-US" smtClean="0"/>
              <a:t>‹#›</a:t>
            </a:fld>
            <a:endParaRPr lang="en-US"/>
          </a:p>
        </p:txBody>
      </p:sp>
      <p:sp>
        <p:nvSpPr>
          <p:cNvPr id="8" name="Picture Placeholder 7">
            <a:extLst>
              <a:ext uri="{FF2B5EF4-FFF2-40B4-BE49-F238E27FC236}">
                <a16:creationId xmlns:a16="http://schemas.microsoft.com/office/drawing/2014/main" id="{B8F60DD0-9BEE-480A-9EE4-C005148DFECF}"/>
              </a:ext>
            </a:extLst>
          </p:cNvPr>
          <p:cNvSpPr>
            <a:spLocks noGrp="1"/>
          </p:cNvSpPr>
          <p:nvPr>
            <p:ph type="pic" sz="quarter" idx="13"/>
          </p:nvPr>
        </p:nvSpPr>
        <p:spPr>
          <a:xfrm>
            <a:off x="13335000" y="4743450"/>
            <a:ext cx="1676400" cy="1238250"/>
          </a:xfrm>
        </p:spPr>
        <p:txBody>
          <a:bodyPr/>
          <a:lstStyle/>
          <a:p>
            <a:endParaRPr lang="en-US"/>
          </a:p>
        </p:txBody>
      </p:sp>
      <p:sp>
        <p:nvSpPr>
          <p:cNvPr id="9" name="Table Placeholder 8">
            <a:extLst>
              <a:ext uri="{FF2B5EF4-FFF2-40B4-BE49-F238E27FC236}">
                <a16:creationId xmlns:a16="http://schemas.microsoft.com/office/drawing/2014/main" id="{41E17897-DA0E-4F59-9C43-E275312C029C}"/>
              </a:ext>
            </a:extLst>
          </p:cNvPr>
          <p:cNvSpPr>
            <a:spLocks noGrp="1"/>
          </p:cNvSpPr>
          <p:nvPr>
            <p:ph type="tbl" sz="quarter" idx="14"/>
          </p:nvPr>
        </p:nvSpPr>
        <p:spPr>
          <a:xfrm>
            <a:off x="10287000" y="6553200"/>
            <a:ext cx="5391150" cy="1600200"/>
          </a:xfrm>
        </p:spPr>
        <p:txBody>
          <a:bodyPr/>
          <a:lstStyle/>
          <a:p>
            <a:endParaRPr lang="en-IN"/>
          </a:p>
        </p:txBody>
      </p:sp>
    </p:spTree>
    <p:extLst>
      <p:ext uri="{BB962C8B-B14F-4D97-AF65-F5344CB8AC3E}">
        <p14:creationId xmlns:p14="http://schemas.microsoft.com/office/powerpoint/2010/main" val="4650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707415" y="5138738"/>
            <a:ext cx="6873170" cy="0"/>
          </a:xfrm>
          <a:prstGeom prst="line">
            <a:avLst/>
          </a:prstGeom>
          <a:ln w="9525" cap="flat">
            <a:solidFill>
              <a:srgbClr val="3D291F"/>
            </a:solidFill>
            <a:prstDash val="solid"/>
            <a:headEnd type="none" w="sm" len="sm"/>
            <a:tailEnd type="none" w="sm" len="sm"/>
          </a:ln>
        </p:spPr>
      </p:sp>
      <p:pic>
        <p:nvPicPr>
          <p:cNvPr id="5" name="Picture 5"/>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7" name="TextBox 7"/>
          <p:cNvSpPr txBox="1"/>
          <p:nvPr/>
        </p:nvSpPr>
        <p:spPr>
          <a:xfrm>
            <a:off x="7362354" y="964546"/>
            <a:ext cx="3563292" cy="281940"/>
          </a:xfrm>
          <a:prstGeom prst="rect">
            <a:avLst/>
          </a:prstGeom>
        </p:spPr>
        <p:txBody>
          <a:bodyPr lIns="0" tIns="0" rIns="0" bIns="0" rtlCol="0" anchor="t">
            <a:spAutoFit/>
          </a:bodyPr>
          <a:lstStyle/>
          <a:p>
            <a:pPr algn="ctr">
              <a:lnSpc>
                <a:spcPts val="2399"/>
              </a:lnSpc>
            </a:pPr>
            <a:r>
              <a:rPr lang="en-US" sz="1599">
                <a:solidFill>
                  <a:srgbClr val="3D291F"/>
                </a:solidFill>
                <a:latin typeface="Lato"/>
              </a:rPr>
              <a:t>Dr. S. Perl Egendorf</a:t>
            </a:r>
          </a:p>
        </p:txBody>
      </p:sp>
      <p:sp>
        <p:nvSpPr>
          <p:cNvPr id="8" name="TextBox 8"/>
          <p:cNvSpPr txBox="1"/>
          <p:nvPr/>
        </p:nvSpPr>
        <p:spPr>
          <a:xfrm>
            <a:off x="6371501" y="8997422"/>
            <a:ext cx="5544998" cy="273685"/>
          </a:xfrm>
          <a:prstGeom prst="rect">
            <a:avLst/>
          </a:prstGeom>
        </p:spPr>
        <p:txBody>
          <a:bodyPr lIns="0" tIns="0" rIns="0" bIns="0" rtlCol="0" anchor="t">
            <a:spAutoFit/>
          </a:bodyPr>
          <a:lstStyle/>
          <a:p>
            <a:pPr algn="ctr">
              <a:lnSpc>
                <a:spcPts val="2239"/>
              </a:lnSpc>
            </a:pPr>
            <a:r>
              <a:rPr lang="en-US" sz="1599" spc="79" dirty="0">
                <a:solidFill>
                  <a:srgbClr val="3D291F"/>
                </a:solidFill>
                <a:latin typeface="Lato"/>
              </a:rPr>
              <a:t>March 2, 2023</a:t>
            </a:r>
          </a:p>
        </p:txBody>
      </p:sp>
      <p:sp>
        <p:nvSpPr>
          <p:cNvPr id="9" name="TextBox 9"/>
          <p:cNvSpPr txBox="1"/>
          <p:nvPr/>
        </p:nvSpPr>
        <p:spPr>
          <a:xfrm>
            <a:off x="13787635" y="4751219"/>
            <a:ext cx="2900660" cy="359650"/>
          </a:xfrm>
          <a:prstGeom prst="rect">
            <a:avLst/>
          </a:prstGeom>
        </p:spPr>
        <p:txBody>
          <a:bodyPr lIns="0" tIns="0" rIns="0" bIns="0" rtlCol="0" anchor="t">
            <a:spAutoFit/>
          </a:bodyPr>
          <a:lstStyle/>
          <a:p>
            <a:pPr>
              <a:lnSpc>
                <a:spcPts val="2940"/>
              </a:lnSpc>
            </a:pPr>
            <a:r>
              <a:rPr lang="en-US" sz="2100" spc="105" dirty="0">
                <a:solidFill>
                  <a:srgbClr val="3D291F"/>
                </a:solidFill>
                <a:latin typeface="HK Grotesk Medium"/>
              </a:rPr>
              <a:t>EESC 1201</a:t>
            </a:r>
          </a:p>
        </p:txBody>
      </p:sp>
      <p:sp>
        <p:nvSpPr>
          <p:cNvPr id="10" name="TextBox 10"/>
          <p:cNvSpPr txBox="1"/>
          <p:nvPr/>
        </p:nvSpPr>
        <p:spPr>
          <a:xfrm>
            <a:off x="1131335" y="3218180"/>
            <a:ext cx="3992157" cy="1347677"/>
          </a:xfrm>
          <a:prstGeom prst="rect">
            <a:avLst/>
          </a:prstGeom>
        </p:spPr>
        <p:txBody>
          <a:bodyPr lIns="0" tIns="0" rIns="0" bIns="0" rtlCol="0" anchor="t">
            <a:spAutoFit/>
          </a:bodyPr>
          <a:lstStyle/>
          <a:p>
            <a:pPr>
              <a:lnSpc>
                <a:spcPts val="5169"/>
              </a:lnSpc>
            </a:pPr>
            <a:r>
              <a:rPr lang="en-US" sz="4699" dirty="0">
                <a:solidFill>
                  <a:srgbClr val="3D291F"/>
                </a:solidFill>
                <a:latin typeface="HK Grotesk Bold"/>
              </a:rPr>
              <a:t>Environmental</a:t>
            </a:r>
          </a:p>
          <a:p>
            <a:pPr>
              <a:lnSpc>
                <a:spcPts val="5169"/>
              </a:lnSpc>
            </a:pPr>
            <a:r>
              <a:rPr lang="en-US" sz="4699" dirty="0">
                <a:solidFill>
                  <a:srgbClr val="3D291F"/>
                </a:solidFill>
                <a:latin typeface="HK Grotesk Bold"/>
              </a:rPr>
              <a:t>Justice</a:t>
            </a:r>
          </a:p>
        </p:txBody>
      </p:sp>
      <p:pic>
        <p:nvPicPr>
          <p:cNvPr id="16386" name="Picture 2" descr="Environmental Justice logo - UVM Bored">
            <a:extLst>
              <a:ext uri="{FF2B5EF4-FFF2-40B4-BE49-F238E27FC236}">
                <a16:creationId xmlns:a16="http://schemas.microsoft.com/office/drawing/2014/main" id="{F1723F3B-A371-561F-41A2-D4890F6A1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7741" y="2659796"/>
            <a:ext cx="6131242" cy="4730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DBEC4B-DFB5-DE46-A2E9-9C7AFD56EE52}"/>
              </a:ext>
            </a:extLst>
          </p:cNvPr>
          <p:cNvSpPr>
            <a:spLocks noGrp="1"/>
          </p:cNvSpPr>
          <p:nvPr>
            <p:ph idx="1"/>
          </p:nvPr>
        </p:nvSpPr>
        <p:spPr>
          <a:xfrm>
            <a:off x="4139294" y="4844006"/>
            <a:ext cx="13424801" cy="5442980"/>
          </a:xfrm>
        </p:spPr>
        <p:txBody>
          <a:bodyPr anchor="ctr">
            <a:normAutofit/>
          </a:bodyPr>
          <a:lstStyle/>
          <a:p>
            <a:r>
              <a:rPr lang="en-US" sz="2100" b="1" dirty="0">
                <a:latin typeface="Calibri Light" panose="020F0302020204030204" pitchFamily="34" charset="0"/>
                <a:cs typeface="Calibri Light" panose="020F0302020204030204" pitchFamily="34" charset="0"/>
              </a:rPr>
              <a:t>Movement and Scholarship</a:t>
            </a:r>
          </a:p>
          <a:p>
            <a:pPr lvl="1"/>
            <a:r>
              <a:rPr lang="en-US" sz="2100" dirty="0">
                <a:latin typeface="Calibri Light" panose="020F0302020204030204" pitchFamily="34" charset="0"/>
                <a:cs typeface="Calibri Light" panose="020F0302020204030204" pitchFamily="34" charset="0"/>
              </a:rPr>
              <a:t>1970s and 1980s – gained visibility and strength as activists confronted toxic hazards disproportionately located in communities of color</a:t>
            </a:r>
          </a:p>
          <a:p>
            <a:pPr lvl="1"/>
            <a:r>
              <a:rPr lang="en-US" sz="2100" dirty="0">
                <a:latin typeface="Calibri Light" panose="020F0302020204030204" pitchFamily="34" charset="0"/>
                <a:cs typeface="Calibri Light" panose="020F0302020204030204" pitchFamily="34" charset="0"/>
              </a:rPr>
              <a:t>Brought together discourses of public health, civil and human rights, anti-racism, social justice and ecological sustainability with tactics like civil disobedience, public protests, and legal action </a:t>
            </a:r>
          </a:p>
          <a:p>
            <a:pPr lvl="2"/>
            <a:r>
              <a:rPr lang="en-US" sz="2100" dirty="0">
                <a:latin typeface="Calibri Light" panose="020F0302020204030204" pitchFamily="34" charset="0"/>
                <a:cs typeface="Calibri Light" panose="020F0302020204030204" pitchFamily="34" charset="0"/>
              </a:rPr>
              <a:t>Prevented construction or expansion of unwanted / controversial facilities like landfills, incinerators, mines, and chemical plants</a:t>
            </a:r>
          </a:p>
          <a:p>
            <a:r>
              <a:rPr lang="en-US" sz="2100" b="1" dirty="0">
                <a:latin typeface="Calibri Light" panose="020F0302020204030204" pitchFamily="34" charset="0"/>
                <a:cs typeface="Calibri Light" panose="020F0302020204030204" pitchFamily="34" charset="0"/>
              </a:rPr>
              <a:t>Historic 1991 EJ Summit conference</a:t>
            </a:r>
          </a:p>
          <a:p>
            <a:pPr lvl="1"/>
            <a:r>
              <a:rPr lang="en-US" sz="2100" dirty="0">
                <a:latin typeface="Calibri Light" panose="020F0302020204030204" pitchFamily="34" charset="0"/>
                <a:cs typeface="Calibri Light" panose="020F0302020204030204" pitchFamily="34" charset="0"/>
              </a:rPr>
              <a:t>Participants drafted the Principles of Environmental Justice – a synthesis of anti-racism and ecological sustainability in support of anti-militarist, anti-imperialist, gender-justice politics, and inherent worth of nonhuman natures</a:t>
            </a:r>
          </a:p>
          <a:p>
            <a:r>
              <a:rPr lang="en-US" sz="2100" b="1" dirty="0">
                <a:latin typeface="Calibri Light" panose="020F0302020204030204" pitchFamily="34" charset="0"/>
                <a:cs typeface="Calibri Light" panose="020F0302020204030204" pitchFamily="34" charset="0"/>
              </a:rPr>
              <a:t>Largely comprised of people from communities of color, indigenous communities and working-class communities</a:t>
            </a:r>
          </a:p>
          <a:p>
            <a:pPr lvl="1"/>
            <a:r>
              <a:rPr lang="en-US" sz="2100" dirty="0">
                <a:latin typeface="Calibri Light" panose="020F0302020204030204" pitchFamily="34" charset="0"/>
                <a:cs typeface="Calibri Light" panose="020F0302020204030204" pitchFamily="34" charset="0"/>
              </a:rPr>
              <a:t>Focused on combating environmental injustice, racism, and gender and class inequalities that manifest in disproportionate burdens of environmental harms facing these populations</a:t>
            </a:r>
          </a:p>
        </p:txBody>
      </p:sp>
      <p:pic>
        <p:nvPicPr>
          <p:cNvPr id="2050" name="Picture 2" descr="EJ_LOGO">
            <a:extLst>
              <a:ext uri="{FF2B5EF4-FFF2-40B4-BE49-F238E27FC236}">
                <a16:creationId xmlns:a16="http://schemas.microsoft.com/office/drawing/2014/main" id="{3138AFF5-53C3-BF41-9C79-9DAE248A6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78" b="15053"/>
          <a:stretch/>
        </p:blipFill>
        <p:spPr bwMode="auto">
          <a:xfrm>
            <a:off x="361953" y="-30018"/>
            <a:ext cx="17564094" cy="540644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42695C-5D52-5143-8C69-81FAF2B255CE}"/>
              </a:ext>
            </a:extLst>
          </p:cNvPr>
          <p:cNvSpPr txBox="1"/>
          <p:nvPr/>
        </p:nvSpPr>
        <p:spPr>
          <a:xfrm>
            <a:off x="431278" y="9334500"/>
            <a:ext cx="3488286" cy="553998"/>
          </a:xfrm>
          <a:prstGeom prst="rect">
            <a:avLst/>
          </a:prstGeom>
          <a:noFill/>
        </p:spPr>
        <p:txBody>
          <a:bodyPr wrap="square" rtlCol="0">
            <a:spAutoFit/>
          </a:bodyPr>
          <a:lstStyle/>
          <a:p>
            <a:pPr>
              <a:spcAft>
                <a:spcPts val="900"/>
              </a:spcAft>
            </a:pPr>
            <a:r>
              <a:rPr lang="en-US" sz="1500" dirty="0"/>
              <a:t>Pellow (2017), </a:t>
            </a:r>
            <a:r>
              <a:rPr lang="en-US" sz="1500" u="sng" dirty="0"/>
              <a:t>What is Critical Environmental Justice?</a:t>
            </a:r>
          </a:p>
        </p:txBody>
      </p:sp>
      <p:sp>
        <p:nvSpPr>
          <p:cNvPr id="3" name="TextBox 24">
            <a:extLst>
              <a:ext uri="{FF2B5EF4-FFF2-40B4-BE49-F238E27FC236}">
                <a16:creationId xmlns:a16="http://schemas.microsoft.com/office/drawing/2014/main" id="{58DE73F7-274D-A238-3F43-997F03C9B1F6}"/>
              </a:ext>
            </a:extLst>
          </p:cNvPr>
          <p:cNvSpPr txBox="1"/>
          <p:nvPr/>
        </p:nvSpPr>
        <p:spPr>
          <a:xfrm>
            <a:off x="211548" y="5663361"/>
            <a:ext cx="4078152" cy="2070310"/>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EJ Background</a:t>
            </a:r>
          </a:p>
        </p:txBody>
      </p:sp>
    </p:spTree>
    <p:extLst>
      <p:ext uri="{BB962C8B-B14F-4D97-AF65-F5344CB8AC3E}">
        <p14:creationId xmlns:p14="http://schemas.microsoft.com/office/powerpoint/2010/main" val="41508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C057B-D070-A54C-A740-C45971328D8C}"/>
              </a:ext>
            </a:extLst>
          </p:cNvPr>
          <p:cNvSpPr>
            <a:spLocks noGrp="1"/>
          </p:cNvSpPr>
          <p:nvPr>
            <p:ph idx="1"/>
          </p:nvPr>
        </p:nvSpPr>
        <p:spPr>
          <a:xfrm>
            <a:off x="1089375" y="3329733"/>
            <a:ext cx="6748272" cy="5376672"/>
          </a:xfrm>
        </p:spPr>
        <p:txBody>
          <a:bodyPr anchor="t">
            <a:normAutofit/>
          </a:bodyPr>
          <a:lstStyle/>
          <a:p>
            <a:r>
              <a:rPr lang="en-US" sz="2100" b="1" dirty="0">
                <a:latin typeface="+mj-lt"/>
              </a:rPr>
              <a:t>EJ Studies scholar Robert Bullard:</a:t>
            </a:r>
          </a:p>
          <a:p>
            <a:pPr lvl="1"/>
            <a:r>
              <a:rPr lang="en-US" sz="2100" dirty="0">
                <a:latin typeface="+mj-lt"/>
              </a:rPr>
              <a:t>“All people and communities are entitled to equal protection of environmental and public health laws and regulations.”</a:t>
            </a:r>
          </a:p>
          <a:p>
            <a:pPr lvl="1"/>
            <a:r>
              <a:rPr lang="en-US" sz="2100" dirty="0">
                <a:latin typeface="+mj-lt"/>
              </a:rPr>
              <a:t>EPA expanded upon this, state agencies too</a:t>
            </a:r>
          </a:p>
          <a:p>
            <a:r>
              <a:rPr lang="en-US" sz="2100" b="1" dirty="0">
                <a:latin typeface="+mj-lt"/>
              </a:rPr>
              <a:t>Benjamin Chavis, former head of United Church of Christ’s Commission on Racial Justice:</a:t>
            </a:r>
          </a:p>
          <a:p>
            <a:pPr lvl="1"/>
            <a:r>
              <a:rPr lang="en-US" sz="2100" dirty="0">
                <a:latin typeface="+mj-lt"/>
              </a:rPr>
              <a:t>“Environmental racism is racial discrimination in environmental policymaking, the enforcement of regulations and laws, the </a:t>
            </a:r>
            <a:r>
              <a:rPr lang="en-US" sz="2100" b="1" dirty="0">
                <a:latin typeface="+mj-lt"/>
              </a:rPr>
              <a:t>deliberate targeting </a:t>
            </a:r>
            <a:r>
              <a:rPr lang="en-US" sz="2100" dirty="0">
                <a:latin typeface="+mj-lt"/>
              </a:rPr>
              <a:t>of communities of color for toxic waste facilities, the official sanctioning of the life-threatening presence of poisons and pollutants in our communities, and the history of excluding people of color from leadership of the ecology movements.”</a:t>
            </a:r>
          </a:p>
          <a:p>
            <a:pPr marL="685800" lvl="1" indent="0">
              <a:buNone/>
            </a:pPr>
            <a:endParaRPr lang="en-US" sz="2100" dirty="0"/>
          </a:p>
        </p:txBody>
      </p:sp>
      <p:pic>
        <p:nvPicPr>
          <p:cNvPr id="1026" name="Picture 2" descr="Environmental Justice History: Dr. Robert Bullard">
            <a:extLst>
              <a:ext uri="{FF2B5EF4-FFF2-40B4-BE49-F238E27FC236}">
                <a16:creationId xmlns:a16="http://schemas.microsoft.com/office/drawing/2014/main" id="{BAC979FF-5962-BC40-A250-BF963FA84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 r="1" b="1"/>
          <a:stretch/>
        </p:blipFill>
        <p:spPr bwMode="auto">
          <a:xfrm>
            <a:off x="7962078" y="15"/>
            <a:ext cx="10325922" cy="10286985"/>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BB8999-7A1E-5D42-9F7F-B24367969657}"/>
              </a:ext>
            </a:extLst>
          </p:cNvPr>
          <p:cNvSpPr txBox="1"/>
          <p:nvPr/>
        </p:nvSpPr>
        <p:spPr>
          <a:xfrm>
            <a:off x="1425485" y="8975828"/>
            <a:ext cx="5289627" cy="1661993"/>
          </a:xfrm>
          <a:prstGeom prst="rect">
            <a:avLst/>
          </a:prstGeom>
          <a:noFill/>
        </p:spPr>
        <p:txBody>
          <a:bodyPr wrap="square" rtlCol="0">
            <a:spAutoFit/>
          </a:bodyPr>
          <a:lstStyle/>
          <a:p>
            <a:pPr>
              <a:spcAft>
                <a:spcPts val="900"/>
              </a:spcAft>
            </a:pPr>
            <a:r>
              <a:rPr lang="en-US" sz="1500" dirty="0"/>
              <a:t>Chavis, in Bullard (1996) “Unequal protection: environmental justice and communities of color”</a:t>
            </a:r>
          </a:p>
          <a:p>
            <a:pPr>
              <a:spcAft>
                <a:spcPts val="900"/>
              </a:spcAft>
            </a:pPr>
            <a:r>
              <a:rPr lang="en-US" sz="1500" dirty="0"/>
              <a:t>Holifield (2001), “Defining Environmental Justice and Environmental Racism”</a:t>
            </a:r>
          </a:p>
          <a:p>
            <a:pPr>
              <a:spcAft>
                <a:spcPts val="900"/>
              </a:spcAft>
            </a:pPr>
            <a:endParaRPr lang="en-US" sz="2700" dirty="0"/>
          </a:p>
        </p:txBody>
      </p:sp>
      <p:sp>
        <p:nvSpPr>
          <p:cNvPr id="7" name="TextBox 24">
            <a:extLst>
              <a:ext uri="{FF2B5EF4-FFF2-40B4-BE49-F238E27FC236}">
                <a16:creationId xmlns:a16="http://schemas.microsoft.com/office/drawing/2014/main" id="{291CDD22-8D9D-F785-DEEE-80C019682655}"/>
              </a:ext>
            </a:extLst>
          </p:cNvPr>
          <p:cNvSpPr txBox="1"/>
          <p:nvPr/>
        </p:nvSpPr>
        <p:spPr>
          <a:xfrm>
            <a:off x="633947" y="545440"/>
            <a:ext cx="7659128" cy="2070310"/>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EJ and Environmental Racism: Definitions</a:t>
            </a:r>
          </a:p>
        </p:txBody>
      </p:sp>
    </p:spTree>
    <p:extLst>
      <p:ext uri="{BB962C8B-B14F-4D97-AF65-F5344CB8AC3E}">
        <p14:creationId xmlns:p14="http://schemas.microsoft.com/office/powerpoint/2010/main" val="19081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ose-Up Of Wooden Hammer And Gavel On Table Against Gray Background">
            <a:extLst>
              <a:ext uri="{FF2B5EF4-FFF2-40B4-BE49-F238E27FC236}">
                <a16:creationId xmlns:a16="http://schemas.microsoft.com/office/drawing/2014/main" id="{DA36E557-37E5-D048-ACF2-E74CEA5B34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8" t="9091" r="10240"/>
          <a:stretch/>
        </p:blipFill>
        <p:spPr bwMode="auto">
          <a:xfrm>
            <a:off x="9560152" y="1678413"/>
            <a:ext cx="8759753" cy="69301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7EBF6C-C491-B647-BED8-66E39267DB69}"/>
              </a:ext>
            </a:extLst>
          </p:cNvPr>
          <p:cNvSpPr>
            <a:spLocks noGrp="1"/>
          </p:cNvSpPr>
          <p:nvPr>
            <p:ph idx="1"/>
          </p:nvPr>
        </p:nvSpPr>
        <p:spPr>
          <a:xfrm>
            <a:off x="416149" y="1981974"/>
            <a:ext cx="8727851" cy="7954200"/>
          </a:xfrm>
        </p:spPr>
        <p:txBody>
          <a:bodyPr anchor="t">
            <a:noAutofit/>
          </a:bodyPr>
          <a:lstStyle/>
          <a:p>
            <a:r>
              <a:rPr lang="en-US" sz="2700" b="1" dirty="0">
                <a:latin typeface="+mj-lt"/>
              </a:rPr>
              <a:t>Problem of intent:</a:t>
            </a:r>
          </a:p>
          <a:p>
            <a:pPr lvl="1"/>
            <a:r>
              <a:rPr lang="en-US" sz="2400" dirty="0">
                <a:latin typeface="+mj-lt"/>
              </a:rPr>
              <a:t>Since 1976, the US Supreme Court has construed “race discrimination” to mean intentional or purposeful conduct on the basis of race – requiring that intent is attached to an individual actor </a:t>
            </a:r>
          </a:p>
          <a:p>
            <a:pPr lvl="1"/>
            <a:r>
              <a:rPr lang="en-US" sz="2400" dirty="0">
                <a:latin typeface="+mj-lt"/>
              </a:rPr>
              <a:t>Courts respond by rejecting claims of environmental racism for failure to prove discriminatory intent</a:t>
            </a:r>
          </a:p>
          <a:p>
            <a:r>
              <a:rPr lang="en-US" sz="2700" b="1" dirty="0">
                <a:latin typeface="+mj-lt"/>
              </a:rPr>
              <a:t>Problem of causation:</a:t>
            </a:r>
          </a:p>
          <a:p>
            <a:pPr lvl="1"/>
            <a:r>
              <a:rPr lang="en-US" sz="2400" dirty="0">
                <a:latin typeface="+mj-lt"/>
              </a:rPr>
              <a:t>The disproportionate locations of toxic sites in communities of color has been argued to be </a:t>
            </a:r>
            <a:r>
              <a:rPr lang="en-US" sz="2400" i="1" dirty="0">
                <a:latin typeface="+mj-lt"/>
              </a:rPr>
              <a:t>correlation</a:t>
            </a:r>
            <a:r>
              <a:rPr lang="en-US" sz="2400" dirty="0">
                <a:latin typeface="+mj-lt"/>
              </a:rPr>
              <a:t>, not </a:t>
            </a:r>
            <a:r>
              <a:rPr lang="en-US" sz="2400" i="1" dirty="0">
                <a:latin typeface="+mj-lt"/>
              </a:rPr>
              <a:t>causation</a:t>
            </a:r>
          </a:p>
          <a:p>
            <a:pPr lvl="1"/>
            <a:r>
              <a:rPr lang="en-US" sz="2400" dirty="0">
                <a:latin typeface="+mj-lt"/>
              </a:rPr>
              <a:t>Causes could be attributed to affected community “choices” and “market dynamics”</a:t>
            </a:r>
          </a:p>
          <a:p>
            <a:r>
              <a:rPr lang="en-US" sz="2700" b="1" dirty="0">
                <a:latin typeface="+mj-lt"/>
              </a:rPr>
              <a:t>Problem of remuneration:</a:t>
            </a:r>
          </a:p>
          <a:p>
            <a:pPr lvl="1"/>
            <a:r>
              <a:rPr lang="en-US" sz="2400" dirty="0">
                <a:latin typeface="+mj-lt"/>
              </a:rPr>
              <a:t>When in intent to cause harm is found, the offender may be financially liable</a:t>
            </a:r>
          </a:p>
          <a:p>
            <a:pPr lvl="1"/>
            <a:r>
              <a:rPr lang="en-US" sz="2400" dirty="0">
                <a:latin typeface="+mj-lt"/>
              </a:rPr>
              <a:t>This can assist with short-term issues, but does not address underlying structures that continually drive environmental injustices</a:t>
            </a:r>
          </a:p>
        </p:txBody>
      </p:sp>
      <p:sp>
        <p:nvSpPr>
          <p:cNvPr id="4" name="TextBox 3">
            <a:extLst>
              <a:ext uri="{FF2B5EF4-FFF2-40B4-BE49-F238E27FC236}">
                <a16:creationId xmlns:a16="http://schemas.microsoft.com/office/drawing/2014/main" id="{47653A2F-564F-3F43-921F-35E1E037BCDD}"/>
              </a:ext>
            </a:extLst>
          </p:cNvPr>
          <p:cNvSpPr txBox="1"/>
          <p:nvPr/>
        </p:nvSpPr>
        <p:spPr>
          <a:xfrm>
            <a:off x="12725400" y="9309744"/>
            <a:ext cx="4874784" cy="553998"/>
          </a:xfrm>
          <a:prstGeom prst="rect">
            <a:avLst/>
          </a:prstGeom>
          <a:noFill/>
        </p:spPr>
        <p:txBody>
          <a:bodyPr wrap="square" rtlCol="0">
            <a:spAutoFit/>
          </a:bodyPr>
          <a:lstStyle/>
          <a:p>
            <a:pPr>
              <a:spcAft>
                <a:spcPts val="900"/>
              </a:spcAft>
            </a:pPr>
            <a:r>
              <a:rPr lang="en-US" sz="1500" dirty="0"/>
              <a:t>Cole and Foster (2000), </a:t>
            </a:r>
            <a:r>
              <a:rPr lang="en-US" sz="1500" u="sng" dirty="0"/>
              <a:t>From the Ground Up: Environmental Racism and the Rise of the Environmental Justice Movement</a:t>
            </a:r>
          </a:p>
        </p:txBody>
      </p:sp>
      <p:sp>
        <p:nvSpPr>
          <p:cNvPr id="6" name="TextBox 24">
            <a:extLst>
              <a:ext uri="{FF2B5EF4-FFF2-40B4-BE49-F238E27FC236}">
                <a16:creationId xmlns:a16="http://schemas.microsoft.com/office/drawing/2014/main" id="{CDFAD3D0-8E0E-FBCA-3633-A9FC077333EC}"/>
              </a:ext>
            </a:extLst>
          </p:cNvPr>
          <p:cNvSpPr txBox="1"/>
          <p:nvPr/>
        </p:nvSpPr>
        <p:spPr>
          <a:xfrm>
            <a:off x="1905000" y="385158"/>
            <a:ext cx="14097000"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Legal Issues “Proving” Environmental Racism</a:t>
            </a:r>
          </a:p>
        </p:txBody>
      </p:sp>
    </p:spTree>
    <p:extLst>
      <p:ext uri="{BB962C8B-B14F-4D97-AF65-F5344CB8AC3E}">
        <p14:creationId xmlns:p14="http://schemas.microsoft.com/office/powerpoint/2010/main" val="4675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9CA00-5469-5A42-9D43-A2C81EB8D35D}"/>
              </a:ext>
            </a:extLst>
          </p:cNvPr>
          <p:cNvSpPr>
            <a:spLocks noGrp="1"/>
          </p:cNvSpPr>
          <p:nvPr>
            <p:ph idx="1"/>
          </p:nvPr>
        </p:nvSpPr>
        <p:spPr>
          <a:xfrm>
            <a:off x="7448147" y="3657601"/>
            <a:ext cx="9879734" cy="5678129"/>
          </a:xfrm>
        </p:spPr>
        <p:txBody>
          <a:bodyPr>
            <a:normAutofit/>
          </a:bodyPr>
          <a:lstStyle/>
          <a:p>
            <a:r>
              <a:rPr lang="en-US" sz="2550" b="1" dirty="0">
                <a:latin typeface="+mj-lt"/>
              </a:rPr>
              <a:t>Racism is not just targeted bigotry or prejudice</a:t>
            </a:r>
          </a:p>
          <a:p>
            <a:pPr lvl="1"/>
            <a:r>
              <a:rPr lang="en-US" sz="2550" dirty="0">
                <a:latin typeface="+mj-lt"/>
              </a:rPr>
              <a:t>It is a </a:t>
            </a:r>
            <a:r>
              <a:rPr lang="en-US" sz="2550" b="1" dirty="0">
                <a:latin typeface="+mj-lt"/>
              </a:rPr>
              <a:t>structure</a:t>
            </a:r>
            <a:r>
              <a:rPr lang="en-US" sz="2550" dirty="0">
                <a:latin typeface="+mj-lt"/>
              </a:rPr>
              <a:t> that makes certain groups of people more vulnerable to premature death (Gilmore, 2007). </a:t>
            </a:r>
          </a:p>
          <a:p>
            <a:r>
              <a:rPr lang="en-US" sz="2550" b="1" dirty="0">
                <a:latin typeface="+mj-lt"/>
              </a:rPr>
              <a:t>Environmental racism is state-sanctioned violence and a constituent part of racial capitalism </a:t>
            </a:r>
            <a:r>
              <a:rPr lang="en-US" sz="2550" dirty="0">
                <a:latin typeface="+mj-lt"/>
              </a:rPr>
              <a:t>(Pulido, 2017)</a:t>
            </a:r>
          </a:p>
          <a:p>
            <a:pPr lvl="1"/>
            <a:r>
              <a:rPr lang="en-US" sz="2550" dirty="0">
                <a:latin typeface="+mj-lt"/>
              </a:rPr>
              <a:t>A system based on exploitation of land and labor (workers), so that profits accumulate for a small fraction of the population (owners). </a:t>
            </a:r>
          </a:p>
          <a:p>
            <a:pPr lvl="1"/>
            <a:r>
              <a:rPr lang="en-US" sz="2550" dirty="0">
                <a:latin typeface="+mj-lt"/>
              </a:rPr>
              <a:t>This exploitation has always been racialized, even before capitalism began in Europe (Robinson, 2000)</a:t>
            </a:r>
          </a:p>
          <a:p>
            <a:r>
              <a:rPr lang="en-US" sz="2550" dirty="0">
                <a:latin typeface="+mj-lt"/>
              </a:rPr>
              <a:t>In the US settler colonial context, understanding how racial capitalism continually devalues life and land is fundamental for changing structures towards more just outcomes</a:t>
            </a:r>
          </a:p>
          <a:p>
            <a:pPr marL="685800" lvl="1" indent="0">
              <a:buNone/>
            </a:pPr>
            <a:endParaRPr lang="en-US" sz="2550" dirty="0"/>
          </a:p>
          <a:p>
            <a:endParaRPr lang="en-US" sz="2550" dirty="0"/>
          </a:p>
        </p:txBody>
      </p:sp>
      <p:pic>
        <p:nvPicPr>
          <p:cNvPr id="4098" name="Picture 2" descr="Change Everything: Racial Capitalism and the Case for Abolition Cover Image">
            <a:extLst>
              <a:ext uri="{FF2B5EF4-FFF2-40B4-BE49-F238E27FC236}">
                <a16:creationId xmlns:a16="http://schemas.microsoft.com/office/drawing/2014/main" id="{16353A58-99DE-F740-B4E4-87034D567C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8"/>
          <a:stretch/>
        </p:blipFill>
        <p:spPr bwMode="auto">
          <a:xfrm>
            <a:off x="31" y="15"/>
            <a:ext cx="6953357" cy="102869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436125-F7D7-244E-8C79-8EE4C765D74A}"/>
              </a:ext>
            </a:extLst>
          </p:cNvPr>
          <p:cNvSpPr txBox="1"/>
          <p:nvPr/>
        </p:nvSpPr>
        <p:spPr>
          <a:xfrm>
            <a:off x="7091419" y="9733003"/>
            <a:ext cx="4003275" cy="507831"/>
          </a:xfrm>
          <a:prstGeom prst="rect">
            <a:avLst/>
          </a:prstGeom>
          <a:noFill/>
        </p:spPr>
        <p:txBody>
          <a:bodyPr wrap="none" rtlCol="0">
            <a:spAutoFit/>
          </a:bodyPr>
          <a:lstStyle/>
          <a:p>
            <a:r>
              <a:rPr lang="en-US" sz="2700" dirty="0">
                <a:sym typeface="Wingdings" pitchFamily="2" charset="2"/>
              </a:rPr>
              <a:t> New book coming soon!</a:t>
            </a:r>
            <a:endParaRPr lang="en-US" sz="2700" dirty="0"/>
          </a:p>
        </p:txBody>
      </p:sp>
      <p:sp>
        <p:nvSpPr>
          <p:cNvPr id="5" name="TextBox 4">
            <a:extLst>
              <a:ext uri="{FF2B5EF4-FFF2-40B4-BE49-F238E27FC236}">
                <a16:creationId xmlns:a16="http://schemas.microsoft.com/office/drawing/2014/main" id="{BCF4FA91-3D83-B44B-8AF3-EDF42FF24E61}"/>
              </a:ext>
            </a:extLst>
          </p:cNvPr>
          <p:cNvSpPr txBox="1"/>
          <p:nvPr/>
        </p:nvSpPr>
        <p:spPr>
          <a:xfrm>
            <a:off x="12796393" y="9202088"/>
            <a:ext cx="5561636" cy="1015663"/>
          </a:xfrm>
          <a:prstGeom prst="rect">
            <a:avLst/>
          </a:prstGeom>
          <a:noFill/>
        </p:spPr>
        <p:txBody>
          <a:bodyPr wrap="square" rtlCol="0">
            <a:spAutoFit/>
          </a:bodyPr>
          <a:lstStyle/>
          <a:p>
            <a:r>
              <a:rPr lang="en-US" sz="1500" dirty="0"/>
              <a:t>Gilmore (2007) </a:t>
            </a:r>
            <a:r>
              <a:rPr lang="en-US" sz="1500" u="sng" dirty="0"/>
              <a:t>Golden Gulag</a:t>
            </a:r>
          </a:p>
          <a:p>
            <a:r>
              <a:rPr lang="en-US" sz="1500" dirty="0"/>
              <a:t>Pulido (2017) “Geographies of race and ethnicity II: Environmental racism, racial capitalism and state-sanctioned violence”</a:t>
            </a:r>
          </a:p>
          <a:p>
            <a:r>
              <a:rPr lang="en-US" sz="1500" dirty="0"/>
              <a:t>Robinson (2000) </a:t>
            </a:r>
            <a:r>
              <a:rPr lang="en-US" sz="1500" u="sng" dirty="0"/>
              <a:t>Black Marxism</a:t>
            </a:r>
            <a:endParaRPr lang="en-US" sz="1500" dirty="0"/>
          </a:p>
        </p:txBody>
      </p:sp>
      <p:sp>
        <p:nvSpPr>
          <p:cNvPr id="8" name="TextBox 24">
            <a:extLst>
              <a:ext uri="{FF2B5EF4-FFF2-40B4-BE49-F238E27FC236}">
                <a16:creationId xmlns:a16="http://schemas.microsoft.com/office/drawing/2014/main" id="{AB9E4003-1C2F-4714-FD04-B850DEBB25A1}"/>
              </a:ext>
            </a:extLst>
          </p:cNvPr>
          <p:cNvSpPr txBox="1"/>
          <p:nvPr/>
        </p:nvSpPr>
        <p:spPr>
          <a:xfrm>
            <a:off x="8686800" y="581120"/>
            <a:ext cx="7659128" cy="2070310"/>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Environmental Racism and Structural Violence</a:t>
            </a:r>
          </a:p>
        </p:txBody>
      </p:sp>
    </p:spTree>
    <p:extLst>
      <p:ext uri="{BB962C8B-B14F-4D97-AF65-F5344CB8AC3E}">
        <p14:creationId xmlns:p14="http://schemas.microsoft.com/office/powerpoint/2010/main" val="36564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623399" y="2398140"/>
            <a:ext cx="17041200" cy="6832800"/>
          </a:xfrm>
          <a:prstGeom prst="rect">
            <a:avLst/>
          </a:prstGeom>
        </p:spPr>
        <p:txBody>
          <a:bodyPr spcFirstLastPara="1" vert="horz" wrap="square" lIns="182850" tIns="182850" rIns="182850" bIns="182850" rtlCol="0" anchor="t" anchorCtr="0">
            <a:noAutofit/>
          </a:bodyPr>
          <a:lstStyle/>
          <a:p>
            <a:r>
              <a:rPr lang="en-US" b="1" dirty="0">
                <a:latin typeface="Calibri Light" panose="020F0302020204030204" pitchFamily="34" charset="0"/>
                <a:cs typeface="Calibri Light" panose="020F0302020204030204" pitchFamily="34" charset="0"/>
              </a:rPr>
              <a:t>Capitalism operates through the production and exploitation of racial difference.</a:t>
            </a:r>
          </a:p>
          <a:p>
            <a:pPr lvl="1">
              <a:spcBef>
                <a:spcPts val="0"/>
              </a:spcBef>
            </a:pPr>
            <a:r>
              <a:rPr lang="en-US" dirty="0">
                <a:latin typeface="Calibri Light" panose="020F0302020204030204" pitchFamily="34" charset="0"/>
                <a:cs typeface="Calibri Light" panose="020F0302020204030204" pitchFamily="34" charset="0"/>
              </a:rPr>
              <a:t>During U.S. slavery, enslaved Africans and their descendants were defined as racially different (“Black”) and inferior to justify their property status and perpetual servitude.</a:t>
            </a:r>
          </a:p>
          <a:p>
            <a:pPr lvl="1">
              <a:spcBef>
                <a:spcPts val="0"/>
              </a:spcBef>
            </a:pPr>
            <a:r>
              <a:rPr lang="en-US" dirty="0">
                <a:latin typeface="Calibri Light" panose="020F0302020204030204" pitchFamily="34" charset="0"/>
                <a:cs typeface="Calibri Light" panose="020F0302020204030204" pitchFamily="34" charset="0"/>
              </a:rPr>
              <a:t>Poor European descended people were defined as racially different (“White”) and superior to Black people to prevent them from fully recognizing their own economic exploitation and common interests with Black people.</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This “divide and conquer” strategy allows elites to deflect blame for their exploitation and immiseration of the poor.</a:t>
            </a:r>
          </a:p>
          <a:p>
            <a:r>
              <a:rPr lang="en-US" dirty="0">
                <a:latin typeface="Calibri Light" panose="020F0302020204030204" pitchFamily="34" charset="0"/>
                <a:cs typeface="Calibri Light" panose="020F0302020204030204" pitchFamily="34" charset="0"/>
              </a:rPr>
              <a:t>It allows corporations to extract wealth from vulnerable racialized populations.  </a:t>
            </a:r>
          </a:p>
        </p:txBody>
      </p:sp>
      <p:sp>
        <p:nvSpPr>
          <p:cNvPr id="2" name="TextBox 1">
            <a:extLst>
              <a:ext uri="{FF2B5EF4-FFF2-40B4-BE49-F238E27FC236}">
                <a16:creationId xmlns:a16="http://schemas.microsoft.com/office/drawing/2014/main" id="{98EE5CB1-3123-4616-5EC0-649CAAAB5BEB}"/>
              </a:ext>
            </a:extLst>
          </p:cNvPr>
          <p:cNvSpPr txBox="1"/>
          <p:nvPr/>
        </p:nvSpPr>
        <p:spPr>
          <a:xfrm>
            <a:off x="9144000" y="9733003"/>
            <a:ext cx="8431282" cy="507831"/>
          </a:xfrm>
          <a:prstGeom prst="rect">
            <a:avLst/>
          </a:prstGeom>
          <a:noFill/>
        </p:spPr>
        <p:txBody>
          <a:bodyPr wrap="none" rtlCol="0">
            <a:spAutoFit/>
          </a:bodyPr>
          <a:lstStyle/>
          <a:p>
            <a:r>
              <a:rPr lang="en-US" sz="2700" dirty="0"/>
              <a:t>Source: Dr. Alan </a:t>
            </a:r>
            <a:r>
              <a:rPr lang="en-US" sz="2700" dirty="0" err="1"/>
              <a:t>Takeall</a:t>
            </a:r>
            <a:r>
              <a:rPr lang="en-US" sz="2700" dirty="0"/>
              <a:t>, Queens College Urban Studies 101</a:t>
            </a:r>
          </a:p>
        </p:txBody>
      </p:sp>
      <p:sp>
        <p:nvSpPr>
          <p:cNvPr id="5" name="TextBox 24">
            <a:extLst>
              <a:ext uri="{FF2B5EF4-FFF2-40B4-BE49-F238E27FC236}">
                <a16:creationId xmlns:a16="http://schemas.microsoft.com/office/drawing/2014/main" id="{DD07A22B-739D-79B6-8ABA-0B5920A999D8}"/>
              </a:ext>
            </a:extLst>
          </p:cNvPr>
          <p:cNvSpPr txBox="1"/>
          <p:nvPr/>
        </p:nvSpPr>
        <p:spPr>
          <a:xfrm>
            <a:off x="1612373" y="838675"/>
            <a:ext cx="15063253"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Racial Capitalism</a:t>
            </a:r>
          </a:p>
        </p:txBody>
      </p:sp>
    </p:spTree>
    <p:extLst>
      <p:ext uri="{BB962C8B-B14F-4D97-AF65-F5344CB8AC3E}">
        <p14:creationId xmlns:p14="http://schemas.microsoft.com/office/powerpoint/2010/main" val="613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623399" y="2270118"/>
            <a:ext cx="17041200" cy="6832800"/>
          </a:xfrm>
          <a:prstGeom prst="rect">
            <a:avLst/>
          </a:prstGeom>
        </p:spPr>
        <p:txBody>
          <a:bodyPr spcFirstLastPara="1" vert="horz" wrap="square" lIns="182850" tIns="182850" rIns="182850" bIns="182850" rtlCol="0" anchor="t" anchorCtr="0">
            <a:noAutofit/>
          </a:bodyPr>
          <a:lstStyle/>
          <a:p>
            <a:r>
              <a:rPr lang="en" dirty="0"/>
              <a:t>Over the course of the 20th Century, U.S. cities actually became much more segregated than they were before the Civil War.</a:t>
            </a:r>
            <a:endParaRPr dirty="0"/>
          </a:p>
          <a:p>
            <a:endParaRPr lang="en" dirty="0"/>
          </a:p>
          <a:p>
            <a:r>
              <a:rPr lang="en" dirty="0"/>
              <a:t>This segregation was enforced by different modes:</a:t>
            </a:r>
            <a:endParaRPr dirty="0"/>
          </a:p>
          <a:p>
            <a:pPr lvl="1">
              <a:spcBef>
                <a:spcPts val="0"/>
              </a:spcBef>
            </a:pPr>
            <a:r>
              <a:rPr lang="en" b="1" dirty="0"/>
              <a:t>Overt prejudice</a:t>
            </a:r>
            <a:r>
              <a:rPr lang="en" dirty="0"/>
              <a:t>: Individual refusal to rent or sell to people of particular races, ethnicities, or nationalities. </a:t>
            </a:r>
            <a:endParaRPr dirty="0"/>
          </a:p>
          <a:p>
            <a:pPr lvl="1">
              <a:spcBef>
                <a:spcPts val="0"/>
              </a:spcBef>
            </a:pPr>
            <a:r>
              <a:rPr lang="en" b="1" i="1" dirty="0"/>
              <a:t>De jure</a:t>
            </a:r>
            <a:r>
              <a:rPr lang="en" dirty="0"/>
              <a:t>: Official segregation (e.g. Jim Crow laws, “separate but equal”)</a:t>
            </a:r>
            <a:endParaRPr dirty="0"/>
          </a:p>
          <a:p>
            <a:endParaRPr lang="en" b="1" dirty="0"/>
          </a:p>
          <a:p>
            <a:r>
              <a:rPr lang="en" b="1" dirty="0"/>
              <a:t>Institutional Discrimination</a:t>
            </a:r>
            <a:r>
              <a:rPr lang="en" dirty="0"/>
              <a:t>: policies and practices that directly or indirectly allow discrimination</a:t>
            </a:r>
            <a:endParaRPr dirty="0"/>
          </a:p>
          <a:p>
            <a:pPr lvl="1">
              <a:spcBef>
                <a:spcPts val="0"/>
              </a:spcBef>
            </a:pPr>
            <a:r>
              <a:rPr lang="en" dirty="0"/>
              <a:t>Denying home loans/mortgages to particular neighborhoods or favoring particular groups over others</a:t>
            </a:r>
            <a:endParaRPr dirty="0"/>
          </a:p>
          <a:p>
            <a:pPr marL="0" indent="0">
              <a:spcBef>
                <a:spcPts val="3200"/>
              </a:spcBef>
              <a:spcAft>
                <a:spcPts val="3200"/>
              </a:spcAft>
              <a:buNone/>
            </a:pPr>
            <a:r>
              <a:rPr lang="en" dirty="0"/>
              <a:t>  </a:t>
            </a:r>
            <a:endParaRPr dirty="0"/>
          </a:p>
        </p:txBody>
      </p:sp>
      <p:sp>
        <p:nvSpPr>
          <p:cNvPr id="2" name="TextBox 1">
            <a:extLst>
              <a:ext uri="{FF2B5EF4-FFF2-40B4-BE49-F238E27FC236}">
                <a16:creationId xmlns:a16="http://schemas.microsoft.com/office/drawing/2014/main" id="{ED4B4CFD-2C7B-65BE-D123-C211BA7A9DB7}"/>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
        <p:nvSpPr>
          <p:cNvPr id="3" name="TextBox 24">
            <a:extLst>
              <a:ext uri="{FF2B5EF4-FFF2-40B4-BE49-F238E27FC236}">
                <a16:creationId xmlns:a16="http://schemas.microsoft.com/office/drawing/2014/main" id="{5FECEAFF-4325-0377-FC58-19D7628924FD}"/>
              </a:ext>
            </a:extLst>
          </p:cNvPr>
          <p:cNvSpPr txBox="1"/>
          <p:nvPr/>
        </p:nvSpPr>
        <p:spPr>
          <a:xfrm>
            <a:off x="2069573" y="621541"/>
            <a:ext cx="14148853"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A History of Racial Segregation</a:t>
            </a:r>
          </a:p>
        </p:txBody>
      </p:sp>
    </p:spTree>
    <p:extLst>
      <p:ext uri="{BB962C8B-B14F-4D97-AF65-F5344CB8AC3E}">
        <p14:creationId xmlns:p14="http://schemas.microsoft.com/office/powerpoint/2010/main" val="14173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cxnSp>
        <p:nvCxnSpPr>
          <p:cNvPr id="80" name="Google Shape;80;p17"/>
          <p:cNvCxnSpPr/>
          <p:nvPr/>
        </p:nvCxnSpPr>
        <p:spPr>
          <a:xfrm>
            <a:off x="5029451" y="4915400"/>
            <a:ext cx="38400" cy="2095800"/>
          </a:xfrm>
          <a:prstGeom prst="straightConnector1">
            <a:avLst/>
          </a:prstGeom>
          <a:noFill/>
          <a:ln w="38100" cap="flat" cmpd="sng">
            <a:solidFill>
              <a:schemeClr val="dk2"/>
            </a:solidFill>
            <a:prstDash val="solid"/>
            <a:round/>
            <a:headEnd type="none" w="med" len="med"/>
            <a:tailEnd type="none" w="med" len="med"/>
          </a:ln>
        </p:spPr>
      </p:cxnSp>
      <p:cxnSp>
        <p:nvCxnSpPr>
          <p:cNvPr id="81" name="Google Shape;81;p17"/>
          <p:cNvCxnSpPr/>
          <p:nvPr/>
        </p:nvCxnSpPr>
        <p:spPr>
          <a:xfrm flipH="1">
            <a:off x="7177301" y="6121400"/>
            <a:ext cx="4800" cy="889800"/>
          </a:xfrm>
          <a:prstGeom prst="straightConnector1">
            <a:avLst/>
          </a:prstGeom>
          <a:noFill/>
          <a:ln w="38100" cap="flat" cmpd="sng">
            <a:solidFill>
              <a:schemeClr val="dk2"/>
            </a:solidFill>
            <a:prstDash val="solid"/>
            <a:round/>
            <a:headEnd type="none" w="med" len="med"/>
            <a:tailEnd type="none" w="med" len="med"/>
          </a:ln>
        </p:spPr>
      </p:cxnSp>
      <p:cxnSp>
        <p:nvCxnSpPr>
          <p:cNvPr id="82" name="Google Shape;82;p17"/>
          <p:cNvCxnSpPr/>
          <p:nvPr/>
        </p:nvCxnSpPr>
        <p:spPr>
          <a:xfrm>
            <a:off x="9849101" y="5639450"/>
            <a:ext cx="19200" cy="1405800"/>
          </a:xfrm>
          <a:prstGeom prst="straightConnector1">
            <a:avLst/>
          </a:prstGeom>
          <a:noFill/>
          <a:ln w="38100" cap="flat" cmpd="sng">
            <a:solidFill>
              <a:schemeClr val="dk2"/>
            </a:solidFill>
            <a:prstDash val="solid"/>
            <a:round/>
            <a:headEnd type="none" w="med" len="med"/>
            <a:tailEnd type="none" w="med" len="med"/>
          </a:ln>
        </p:spPr>
      </p:cxnSp>
      <p:cxnSp>
        <p:nvCxnSpPr>
          <p:cNvPr id="83" name="Google Shape;83;p17"/>
          <p:cNvCxnSpPr/>
          <p:nvPr/>
        </p:nvCxnSpPr>
        <p:spPr>
          <a:xfrm>
            <a:off x="12725651" y="5616950"/>
            <a:ext cx="0" cy="1450800"/>
          </a:xfrm>
          <a:prstGeom prst="straightConnector1">
            <a:avLst/>
          </a:prstGeom>
          <a:noFill/>
          <a:ln w="38100" cap="flat" cmpd="sng">
            <a:solidFill>
              <a:schemeClr val="dk2"/>
            </a:solidFill>
            <a:prstDash val="solid"/>
            <a:round/>
            <a:headEnd type="none" w="med" len="med"/>
            <a:tailEnd type="none" w="med" len="med"/>
          </a:ln>
        </p:spPr>
      </p:cxnSp>
      <p:cxnSp>
        <p:nvCxnSpPr>
          <p:cNvPr id="84" name="Google Shape;84;p17"/>
          <p:cNvCxnSpPr/>
          <p:nvPr/>
        </p:nvCxnSpPr>
        <p:spPr>
          <a:xfrm rot="10800000" flipH="1">
            <a:off x="2857650" y="7011200"/>
            <a:ext cx="11316000" cy="76200"/>
          </a:xfrm>
          <a:prstGeom prst="straightConnector1">
            <a:avLst/>
          </a:prstGeom>
          <a:noFill/>
          <a:ln w="38100" cap="flat" cmpd="sng">
            <a:solidFill>
              <a:schemeClr val="dk2"/>
            </a:solidFill>
            <a:prstDash val="solid"/>
            <a:round/>
            <a:headEnd type="none" w="med" len="med"/>
            <a:tailEnd type="triangle" w="med" len="med"/>
          </a:ln>
        </p:spPr>
      </p:cxnSp>
      <p:sp>
        <p:nvSpPr>
          <p:cNvPr id="85" name="Google Shape;85;p17"/>
          <p:cNvSpPr txBox="1"/>
          <p:nvPr/>
        </p:nvSpPr>
        <p:spPr>
          <a:xfrm>
            <a:off x="6858251" y="7239800"/>
            <a:ext cx="2895600" cy="1714200"/>
          </a:xfrm>
          <a:prstGeom prst="rect">
            <a:avLst/>
          </a:prstGeom>
          <a:noFill/>
          <a:ln>
            <a:noFill/>
          </a:ln>
        </p:spPr>
        <p:txBody>
          <a:bodyPr spcFirstLastPara="1" wrap="square" lIns="182850" tIns="182850" rIns="182850" bIns="182850" anchor="t" anchorCtr="0">
            <a:noAutofit/>
          </a:bodyPr>
          <a:lstStyle/>
          <a:p>
            <a:r>
              <a:rPr lang="en" sz="3600" b="1"/>
              <a:t>White Flight</a:t>
            </a:r>
            <a:endParaRPr sz="3600" b="1"/>
          </a:p>
        </p:txBody>
      </p:sp>
      <p:sp>
        <p:nvSpPr>
          <p:cNvPr id="86" name="Google Shape;86;p17"/>
          <p:cNvSpPr txBox="1"/>
          <p:nvPr/>
        </p:nvSpPr>
        <p:spPr>
          <a:xfrm>
            <a:off x="3518150" y="3298400"/>
            <a:ext cx="3924600" cy="1714200"/>
          </a:xfrm>
          <a:prstGeom prst="rect">
            <a:avLst/>
          </a:prstGeom>
          <a:noFill/>
          <a:ln>
            <a:noFill/>
          </a:ln>
        </p:spPr>
        <p:txBody>
          <a:bodyPr spcFirstLastPara="1" wrap="square" lIns="182850" tIns="182850" rIns="182850" bIns="182850" anchor="t" anchorCtr="0">
            <a:noAutofit/>
          </a:bodyPr>
          <a:lstStyle/>
          <a:p>
            <a:pPr algn="ctr"/>
            <a:r>
              <a:rPr lang="en" sz="3200" dirty="0"/>
              <a:t>1934: Federal</a:t>
            </a:r>
            <a:endParaRPr sz="3200" dirty="0"/>
          </a:p>
          <a:p>
            <a:pPr algn="ctr"/>
            <a:r>
              <a:rPr lang="en" sz="3200" dirty="0"/>
              <a:t>Housing Administration</a:t>
            </a:r>
            <a:endParaRPr sz="3200" dirty="0"/>
          </a:p>
        </p:txBody>
      </p:sp>
      <p:sp>
        <p:nvSpPr>
          <p:cNvPr id="87" name="Google Shape;87;p17"/>
          <p:cNvSpPr txBox="1"/>
          <p:nvPr/>
        </p:nvSpPr>
        <p:spPr>
          <a:xfrm>
            <a:off x="5852349" y="4801800"/>
            <a:ext cx="2705400" cy="660000"/>
          </a:xfrm>
          <a:prstGeom prst="rect">
            <a:avLst/>
          </a:prstGeom>
          <a:noFill/>
          <a:ln>
            <a:noFill/>
          </a:ln>
        </p:spPr>
        <p:txBody>
          <a:bodyPr spcFirstLastPara="1" wrap="square" lIns="182850" tIns="182850" rIns="182850" bIns="182850" anchor="t" anchorCtr="0">
            <a:noAutofit/>
          </a:bodyPr>
          <a:lstStyle/>
          <a:p>
            <a:pPr algn="ctr"/>
            <a:r>
              <a:rPr lang="en" sz="3600" dirty="0"/>
              <a:t>1944: G.I. Bill</a:t>
            </a:r>
            <a:endParaRPr sz="3600" dirty="0"/>
          </a:p>
        </p:txBody>
      </p:sp>
      <p:sp>
        <p:nvSpPr>
          <p:cNvPr id="88" name="Google Shape;88;p17"/>
          <p:cNvSpPr txBox="1"/>
          <p:nvPr/>
        </p:nvSpPr>
        <p:spPr>
          <a:xfrm>
            <a:off x="8532401" y="3944700"/>
            <a:ext cx="2705400" cy="1714200"/>
          </a:xfrm>
          <a:prstGeom prst="rect">
            <a:avLst/>
          </a:prstGeom>
          <a:noFill/>
          <a:ln>
            <a:noFill/>
          </a:ln>
        </p:spPr>
        <p:txBody>
          <a:bodyPr spcFirstLastPara="1" wrap="square" lIns="182850" tIns="182850" rIns="182850" bIns="182850" anchor="t" anchorCtr="0">
            <a:noAutofit/>
          </a:bodyPr>
          <a:lstStyle/>
          <a:p>
            <a:pPr algn="ctr"/>
            <a:r>
              <a:rPr lang="en" sz="3200" dirty="0"/>
              <a:t>1956: Federal</a:t>
            </a:r>
            <a:endParaRPr sz="3200" dirty="0"/>
          </a:p>
          <a:p>
            <a:pPr algn="ctr"/>
            <a:r>
              <a:rPr lang="en" sz="3200" dirty="0"/>
              <a:t>Highway Act</a:t>
            </a:r>
            <a:endParaRPr sz="3200" dirty="0"/>
          </a:p>
        </p:txBody>
      </p:sp>
      <p:sp>
        <p:nvSpPr>
          <p:cNvPr id="89" name="Google Shape;89;p17"/>
          <p:cNvSpPr txBox="1"/>
          <p:nvPr/>
        </p:nvSpPr>
        <p:spPr>
          <a:xfrm>
            <a:off x="11372951" y="4275200"/>
            <a:ext cx="2705400" cy="1030800"/>
          </a:xfrm>
          <a:prstGeom prst="rect">
            <a:avLst/>
          </a:prstGeom>
          <a:noFill/>
          <a:ln>
            <a:noFill/>
          </a:ln>
        </p:spPr>
        <p:txBody>
          <a:bodyPr spcFirstLastPara="1" wrap="square" lIns="182850" tIns="182850" rIns="182850" bIns="182850" anchor="t" anchorCtr="0">
            <a:noAutofit/>
          </a:bodyPr>
          <a:lstStyle/>
          <a:p>
            <a:pPr algn="ctr"/>
            <a:r>
              <a:rPr lang="en" sz="3600" dirty="0"/>
              <a:t>1964: Civil</a:t>
            </a:r>
            <a:endParaRPr sz="3600" dirty="0"/>
          </a:p>
          <a:p>
            <a:pPr algn="ctr"/>
            <a:r>
              <a:rPr lang="en" sz="3600" dirty="0"/>
              <a:t>Rights Act </a:t>
            </a:r>
            <a:endParaRPr sz="3600" dirty="0"/>
          </a:p>
        </p:txBody>
      </p:sp>
      <p:cxnSp>
        <p:nvCxnSpPr>
          <p:cNvPr id="90" name="Google Shape;90;p17"/>
          <p:cNvCxnSpPr/>
          <p:nvPr/>
        </p:nvCxnSpPr>
        <p:spPr>
          <a:xfrm>
            <a:off x="2892251" y="5748251"/>
            <a:ext cx="0" cy="1333800"/>
          </a:xfrm>
          <a:prstGeom prst="straightConnector1">
            <a:avLst/>
          </a:prstGeom>
          <a:noFill/>
          <a:ln w="38100" cap="flat" cmpd="sng">
            <a:solidFill>
              <a:schemeClr val="dk2"/>
            </a:solidFill>
            <a:prstDash val="solid"/>
            <a:round/>
            <a:headEnd type="none" w="med" len="med"/>
            <a:tailEnd type="none" w="med" len="med"/>
          </a:ln>
        </p:spPr>
      </p:cxnSp>
      <p:sp>
        <p:nvSpPr>
          <p:cNvPr id="91" name="Google Shape;91;p17"/>
          <p:cNvSpPr txBox="1"/>
          <p:nvPr/>
        </p:nvSpPr>
        <p:spPr>
          <a:xfrm>
            <a:off x="1911250" y="3635000"/>
            <a:ext cx="2516810" cy="1280400"/>
          </a:xfrm>
          <a:prstGeom prst="rect">
            <a:avLst/>
          </a:prstGeom>
          <a:noFill/>
          <a:ln>
            <a:noFill/>
          </a:ln>
        </p:spPr>
        <p:txBody>
          <a:bodyPr spcFirstLastPara="1" wrap="square" lIns="182850" tIns="182850" rIns="182850" bIns="182850" anchor="t" anchorCtr="0">
            <a:noAutofit/>
          </a:bodyPr>
          <a:lstStyle/>
          <a:p>
            <a:pPr algn="ctr"/>
            <a:r>
              <a:rPr lang="en" sz="3200" dirty="0"/>
              <a:t>1896: Plessy v.</a:t>
            </a:r>
            <a:endParaRPr sz="3200" dirty="0"/>
          </a:p>
          <a:p>
            <a:pPr algn="ctr"/>
            <a:r>
              <a:rPr lang="en" sz="3200" dirty="0"/>
              <a:t>Ferguson</a:t>
            </a:r>
            <a:endParaRPr sz="3200" dirty="0"/>
          </a:p>
        </p:txBody>
      </p:sp>
      <p:sp>
        <p:nvSpPr>
          <p:cNvPr id="2" name="TextBox 1">
            <a:extLst>
              <a:ext uri="{FF2B5EF4-FFF2-40B4-BE49-F238E27FC236}">
                <a16:creationId xmlns:a16="http://schemas.microsoft.com/office/drawing/2014/main" id="{CDC90CB8-BAED-3CDD-6381-E7BD49EDABCD}"/>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
        <p:nvSpPr>
          <p:cNvPr id="3" name="TextBox 24">
            <a:extLst>
              <a:ext uri="{FF2B5EF4-FFF2-40B4-BE49-F238E27FC236}">
                <a16:creationId xmlns:a16="http://schemas.microsoft.com/office/drawing/2014/main" id="{EBBE097C-0453-936A-6EE5-72FD8F077200}"/>
              </a:ext>
            </a:extLst>
          </p:cNvPr>
          <p:cNvSpPr txBox="1"/>
          <p:nvPr/>
        </p:nvSpPr>
        <p:spPr>
          <a:xfrm>
            <a:off x="2165375" y="841225"/>
            <a:ext cx="15405852"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Federal Policies Facilitating Racial Segregation</a:t>
            </a:r>
          </a:p>
        </p:txBody>
      </p:sp>
    </p:spTree>
    <p:extLst>
      <p:ext uri="{BB962C8B-B14F-4D97-AF65-F5344CB8AC3E}">
        <p14:creationId xmlns:p14="http://schemas.microsoft.com/office/powerpoint/2010/main" val="3433078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633946" y="2516319"/>
            <a:ext cx="17041200" cy="7189200"/>
          </a:xfrm>
          <a:prstGeom prst="rect">
            <a:avLst/>
          </a:prstGeom>
        </p:spPr>
        <p:txBody>
          <a:bodyPr spcFirstLastPara="1" vert="horz" wrap="square" lIns="182850" tIns="182850" rIns="182850" bIns="182850" rtlCol="0" anchor="t" anchorCtr="0">
            <a:noAutofit/>
          </a:bodyPr>
          <a:lstStyle/>
          <a:p>
            <a:r>
              <a:rPr lang="en" dirty="0">
                <a:latin typeface="Calibri Light" panose="020F0302020204030204" pitchFamily="34" charset="0"/>
                <a:cs typeface="Calibri Light" panose="020F0302020204030204" pitchFamily="34" charset="0"/>
              </a:rPr>
              <a:t>As large numbers of African Americans moved to northern and western cities after Reconstruction, white people sought to maintain exclusive white areas through mob violence and through deed clauses that restricted to whom other white people could sell property.</a:t>
            </a:r>
            <a:endParaRPr dirty="0">
              <a:latin typeface="Calibri Light" panose="020F0302020204030204" pitchFamily="34" charset="0"/>
              <a:cs typeface="Calibri Light" panose="020F0302020204030204" pitchFamily="34" charset="0"/>
            </a:endParaRPr>
          </a:p>
          <a:p>
            <a:pPr>
              <a:spcBef>
                <a:spcPts val="3200"/>
              </a:spcBef>
            </a:pPr>
            <a:r>
              <a:rPr lang="en" dirty="0">
                <a:latin typeface="Calibri Light" panose="020F0302020204030204" pitchFamily="34" charset="0"/>
                <a:cs typeface="Calibri Light" panose="020F0302020204030204" pitchFamily="34" charset="0"/>
              </a:rPr>
              <a:t>Relegated to overcrowded Black areas of the city, Black aspiring homeowners were vulnerable to predatory “rent to own” schemes. The white owner would “sell” a house to a Black family but retain the deed until the home was fully paid off. But if the buyer missed even a single payment, they could be evicted and forfeit all the money they put into purchasing the home.</a:t>
            </a:r>
            <a:endParaRPr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A6C159F3-4D23-694F-170B-9C5E4371F1ED}"/>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
        <p:nvSpPr>
          <p:cNvPr id="3" name="TextBox 24">
            <a:extLst>
              <a:ext uri="{FF2B5EF4-FFF2-40B4-BE49-F238E27FC236}">
                <a16:creationId xmlns:a16="http://schemas.microsoft.com/office/drawing/2014/main" id="{862D337B-6230-F2A9-2799-5906D3301A3D}"/>
              </a:ext>
            </a:extLst>
          </p:cNvPr>
          <p:cNvSpPr txBox="1"/>
          <p:nvPr/>
        </p:nvSpPr>
        <p:spPr>
          <a:xfrm>
            <a:off x="633946" y="545440"/>
            <a:ext cx="17349253"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20</a:t>
            </a:r>
            <a:r>
              <a:rPr lang="en-US" sz="5400" baseline="30000" dirty="0">
                <a:solidFill>
                  <a:srgbClr val="3D291F"/>
                </a:solidFill>
                <a:latin typeface="HK Grotesk Bold"/>
              </a:rPr>
              <a:t>th</a:t>
            </a:r>
            <a:r>
              <a:rPr lang="en-US" sz="5400" dirty="0">
                <a:solidFill>
                  <a:srgbClr val="3D291F"/>
                </a:solidFill>
                <a:latin typeface="HK Grotesk Bold"/>
              </a:rPr>
              <a:t> Century: Restrictive Covenants &amp; Contract Buying</a:t>
            </a:r>
          </a:p>
        </p:txBody>
      </p:sp>
    </p:spTree>
    <p:extLst>
      <p:ext uri="{BB962C8B-B14F-4D97-AF65-F5344CB8AC3E}">
        <p14:creationId xmlns:p14="http://schemas.microsoft.com/office/powerpoint/2010/main" val="22698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prstGeom prst="rect">
            <a:avLst/>
          </a:prstGeom>
        </p:spPr>
        <p:txBody>
          <a:bodyPr spcFirstLastPara="1" vert="horz" wrap="square" lIns="182850" tIns="182850" rIns="182850" bIns="182850" rtlCol="0" anchor="t" anchorCtr="0">
            <a:noAutofit/>
          </a:bodyPr>
          <a:lstStyle/>
          <a:p>
            <a:pPr algn="ctr"/>
            <a:r>
              <a:rPr lang="en"/>
              <a:t>Restrictive Covenant: Seattle, WA</a:t>
            </a:r>
            <a:endParaRPr/>
          </a:p>
        </p:txBody>
      </p:sp>
      <p:pic>
        <p:nvPicPr>
          <p:cNvPr id="104" name="Google Shape;104;p19"/>
          <p:cNvPicPr preferRelativeResize="0"/>
          <p:nvPr/>
        </p:nvPicPr>
        <p:blipFill>
          <a:blip r:embed="rId3">
            <a:alphaModFix/>
          </a:blip>
          <a:stretch>
            <a:fillRect/>
          </a:stretch>
        </p:blipFill>
        <p:spPr>
          <a:xfrm>
            <a:off x="3067650" y="2304951"/>
            <a:ext cx="12152700" cy="6832794"/>
          </a:xfrm>
          <a:prstGeom prst="rect">
            <a:avLst/>
          </a:prstGeom>
          <a:noFill/>
          <a:ln>
            <a:noFill/>
          </a:ln>
        </p:spPr>
      </p:pic>
      <p:sp>
        <p:nvSpPr>
          <p:cNvPr id="2" name="TextBox 1">
            <a:extLst>
              <a:ext uri="{FF2B5EF4-FFF2-40B4-BE49-F238E27FC236}">
                <a16:creationId xmlns:a16="http://schemas.microsoft.com/office/drawing/2014/main" id="{4294E406-52DD-E8AC-8F9D-59558B7E94AF}"/>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Tree>
    <p:extLst>
      <p:ext uri="{BB962C8B-B14F-4D97-AF65-F5344CB8AC3E}">
        <p14:creationId xmlns:p14="http://schemas.microsoft.com/office/powerpoint/2010/main" val="230986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0"/>
          <p:cNvSpPr txBox="1">
            <a:spLocks noGrp="1"/>
          </p:cNvSpPr>
          <p:nvPr>
            <p:ph type="body" idx="1"/>
          </p:nvPr>
        </p:nvSpPr>
        <p:spPr>
          <a:xfrm>
            <a:off x="838200" y="2474115"/>
            <a:ext cx="17041200" cy="6832800"/>
          </a:xfrm>
          <a:prstGeom prst="rect">
            <a:avLst/>
          </a:prstGeom>
        </p:spPr>
        <p:txBody>
          <a:bodyPr spcFirstLastPara="1" vert="horz" wrap="square" lIns="182850" tIns="182850" rIns="182850" bIns="182850" rtlCol="0" anchor="t" anchorCtr="0">
            <a:noAutofit/>
          </a:bodyPr>
          <a:lstStyle/>
          <a:p>
            <a:r>
              <a:rPr lang="en" dirty="0">
                <a:latin typeface="Calibri Light" panose="020F0302020204030204" pitchFamily="34" charset="0"/>
                <a:cs typeface="Calibri Light" panose="020F0302020204030204" pitchFamily="34" charset="0"/>
              </a:rPr>
              <a:t>The Home Owners Loan Corporation (HOLC) created “security maps” for 239 cities from 1935-1940 using ‘local experts’ from the private sector.</a:t>
            </a:r>
            <a:endParaRPr dirty="0">
              <a:latin typeface="Calibri Light" panose="020F0302020204030204" pitchFamily="34" charset="0"/>
              <a:cs typeface="Calibri Light" panose="020F0302020204030204" pitchFamily="34" charset="0"/>
            </a:endParaRPr>
          </a:p>
          <a:p>
            <a:r>
              <a:rPr lang="en" dirty="0">
                <a:latin typeface="Calibri Light" panose="020F0302020204030204" pitchFamily="34" charset="0"/>
                <a:cs typeface="Calibri Light" panose="020F0302020204030204" pitchFamily="34" charset="0"/>
              </a:rPr>
              <a:t>They surveyed and assessed real estate conditions for parent organization-- the Federal Home Loan Bank Board.</a:t>
            </a:r>
            <a:endParaRPr dirty="0">
              <a:latin typeface="Calibri Light" panose="020F0302020204030204" pitchFamily="34" charset="0"/>
              <a:cs typeface="Calibri Light" panose="020F0302020204030204" pitchFamily="34" charset="0"/>
            </a:endParaRPr>
          </a:p>
          <a:p>
            <a:pPr indent="0">
              <a:spcBef>
                <a:spcPts val="3200"/>
              </a:spcBef>
              <a:buNone/>
            </a:pPr>
            <a:endParaRPr dirty="0">
              <a:latin typeface="Calibri Light" panose="020F0302020204030204" pitchFamily="34" charset="0"/>
              <a:cs typeface="Calibri Light" panose="020F0302020204030204" pitchFamily="34" charset="0"/>
            </a:endParaRPr>
          </a:p>
          <a:p>
            <a:r>
              <a:rPr lang="en" dirty="0">
                <a:latin typeface="Calibri Light" panose="020F0302020204030204" pitchFamily="34" charset="0"/>
                <a:cs typeface="Calibri Light" panose="020F0302020204030204" pitchFamily="34" charset="0"/>
              </a:rPr>
              <a:t>These maps reflected concern by government, real estate industry and the academy about the importance of racial composition and housing conditions to long term real estate investments.</a:t>
            </a:r>
            <a:endParaRPr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58B691B2-F798-B692-EA36-08084AFFD994}"/>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
        <p:nvSpPr>
          <p:cNvPr id="5" name="TextBox 24">
            <a:extLst>
              <a:ext uri="{FF2B5EF4-FFF2-40B4-BE49-F238E27FC236}">
                <a16:creationId xmlns:a16="http://schemas.microsoft.com/office/drawing/2014/main" id="{94276F92-FA72-0777-F5B4-5621C43029A6}"/>
              </a:ext>
            </a:extLst>
          </p:cNvPr>
          <p:cNvSpPr txBox="1"/>
          <p:nvPr/>
        </p:nvSpPr>
        <p:spPr>
          <a:xfrm>
            <a:off x="5314436" y="980085"/>
            <a:ext cx="7659128"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Redlining</a:t>
            </a:r>
          </a:p>
        </p:txBody>
      </p:sp>
    </p:spTree>
    <p:extLst>
      <p:ext uri="{BB962C8B-B14F-4D97-AF65-F5344CB8AC3E}">
        <p14:creationId xmlns:p14="http://schemas.microsoft.com/office/powerpoint/2010/main" val="22848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94206" y="3543300"/>
            <a:ext cx="3167531" cy="2837443"/>
          </a:xfrm>
          <a:prstGeom prst="rect">
            <a:avLst/>
          </a:prstGeom>
        </p:spPr>
        <p:txBody>
          <a:bodyPr lIns="0" tIns="0" rIns="0" bIns="0" rtlCol="0" anchor="t">
            <a:spAutoFit/>
          </a:bodyPr>
          <a:lstStyle/>
          <a:p>
            <a:pPr algn="just">
              <a:lnSpc>
                <a:spcPts val="2800"/>
              </a:lnSpc>
            </a:pPr>
            <a:endParaRPr lang="en-US" sz="2000" spc="60" dirty="0">
              <a:solidFill>
                <a:srgbClr val="3D291F"/>
              </a:solidFill>
              <a:latin typeface="Lato"/>
            </a:endParaRPr>
          </a:p>
          <a:p>
            <a:pPr algn="just">
              <a:lnSpc>
                <a:spcPts val="2800"/>
              </a:lnSpc>
            </a:pPr>
            <a:r>
              <a:rPr lang="en-US" sz="2000" spc="60" dirty="0">
                <a:solidFill>
                  <a:srgbClr val="3D291F"/>
                </a:solidFill>
                <a:latin typeface="Lato"/>
              </a:rPr>
              <a:t>Quick Free Write</a:t>
            </a:r>
          </a:p>
          <a:p>
            <a:pPr algn="just">
              <a:lnSpc>
                <a:spcPts val="2800"/>
              </a:lnSpc>
            </a:pPr>
            <a:r>
              <a:rPr lang="en-US" sz="2000" spc="60" dirty="0">
                <a:solidFill>
                  <a:srgbClr val="3D291F"/>
                </a:solidFill>
                <a:latin typeface="Lato"/>
              </a:rPr>
              <a:t>Love Canal</a:t>
            </a:r>
          </a:p>
          <a:p>
            <a:pPr algn="just">
              <a:lnSpc>
                <a:spcPts val="2800"/>
              </a:lnSpc>
            </a:pPr>
            <a:r>
              <a:rPr lang="en-US" sz="2000" spc="60" dirty="0">
                <a:solidFill>
                  <a:srgbClr val="3D291F"/>
                </a:solidFill>
                <a:latin typeface="Lato"/>
              </a:rPr>
              <a:t>Environmental Health</a:t>
            </a:r>
          </a:p>
          <a:p>
            <a:pPr algn="just">
              <a:lnSpc>
                <a:spcPts val="2800"/>
              </a:lnSpc>
            </a:pPr>
            <a:r>
              <a:rPr lang="en-US" sz="2000" spc="60" dirty="0">
                <a:solidFill>
                  <a:srgbClr val="3D291F"/>
                </a:solidFill>
                <a:latin typeface="Lato"/>
              </a:rPr>
              <a:t>Environmental Justice</a:t>
            </a:r>
          </a:p>
          <a:p>
            <a:pPr algn="just">
              <a:lnSpc>
                <a:spcPts val="2800"/>
              </a:lnSpc>
            </a:pPr>
            <a:r>
              <a:rPr lang="en-US" sz="2000" spc="60" dirty="0">
                <a:solidFill>
                  <a:srgbClr val="3D291F"/>
                </a:solidFill>
                <a:latin typeface="Lato"/>
              </a:rPr>
              <a:t>Racial Capitalism</a:t>
            </a:r>
          </a:p>
          <a:p>
            <a:pPr algn="just">
              <a:lnSpc>
                <a:spcPts val="2800"/>
              </a:lnSpc>
            </a:pPr>
            <a:r>
              <a:rPr lang="en-US" sz="2000" spc="60" dirty="0">
                <a:solidFill>
                  <a:srgbClr val="3D291F"/>
                </a:solidFill>
                <a:latin typeface="Lato"/>
              </a:rPr>
              <a:t>Residential Segregation</a:t>
            </a:r>
          </a:p>
          <a:p>
            <a:pPr algn="just">
              <a:lnSpc>
                <a:spcPts val="2800"/>
              </a:lnSpc>
            </a:pPr>
            <a:endParaRPr lang="en-US" sz="2000" spc="60" dirty="0">
              <a:solidFill>
                <a:srgbClr val="3D291F"/>
              </a:solidFill>
              <a:latin typeface="Lato"/>
            </a:endParaRPr>
          </a:p>
        </p:txBody>
      </p:sp>
      <p:pic>
        <p:nvPicPr>
          <p:cNvPr id="3" name="Picture 3"/>
          <p:cNvPicPr>
            <a:picLocks noChangeAspect="1"/>
          </p:cNvPicPr>
          <p:nvPr/>
        </p:nvPicPr>
        <p:blipFill>
          <a:blip r:embed="rId2">
            <a:alphaModFix amt="25000"/>
          </a:blip>
          <a:srcRect/>
          <a:stretch>
            <a:fillRect/>
          </a:stretch>
        </p:blipFill>
        <p:spPr>
          <a:xfrm rot="-1300134">
            <a:off x="16301127" y="7663779"/>
            <a:ext cx="1916345" cy="282334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7" name="AutoShape 7"/>
          <p:cNvSpPr/>
          <p:nvPr/>
        </p:nvSpPr>
        <p:spPr>
          <a:xfrm rot="-5400000">
            <a:off x="5707415" y="5138738"/>
            <a:ext cx="6873170" cy="0"/>
          </a:xfrm>
          <a:prstGeom prst="line">
            <a:avLst/>
          </a:prstGeom>
          <a:ln w="9525" cap="flat">
            <a:solidFill>
              <a:srgbClr val="3D291F"/>
            </a:solidFill>
            <a:prstDash val="solid"/>
            <a:headEnd type="none" w="sm" len="sm"/>
            <a:tailEnd type="none" w="sm" len="sm"/>
          </a:ln>
        </p:spPr>
      </p:sp>
      <p:sp>
        <p:nvSpPr>
          <p:cNvPr id="10" name="TextBox 10"/>
          <p:cNvSpPr txBox="1"/>
          <p:nvPr/>
        </p:nvSpPr>
        <p:spPr>
          <a:xfrm>
            <a:off x="2667000" y="3980944"/>
            <a:ext cx="4242716" cy="1962154"/>
          </a:xfrm>
          <a:prstGeom prst="rect">
            <a:avLst/>
          </a:prstGeom>
        </p:spPr>
        <p:txBody>
          <a:bodyPr lIns="0" tIns="0" rIns="0" bIns="0" rtlCol="0" anchor="t">
            <a:spAutoFit/>
          </a:bodyPr>
          <a:lstStyle/>
          <a:p>
            <a:pPr>
              <a:lnSpc>
                <a:spcPts val="7500"/>
              </a:lnSpc>
            </a:pPr>
            <a:r>
              <a:rPr lang="en-US" sz="7500" dirty="0">
                <a:solidFill>
                  <a:srgbClr val="3D291F"/>
                </a:solidFill>
                <a:latin typeface="HK Grotesk Bold"/>
              </a:rPr>
              <a:t>Class </a:t>
            </a:r>
          </a:p>
          <a:p>
            <a:pPr>
              <a:lnSpc>
                <a:spcPts val="7500"/>
              </a:lnSpc>
            </a:pPr>
            <a:r>
              <a:rPr lang="en-US" sz="7500" dirty="0">
                <a:solidFill>
                  <a:srgbClr val="3D291F"/>
                </a:solidFill>
                <a:latin typeface="HK Grotesk Bold"/>
              </a:rPr>
              <a:t>Overview</a:t>
            </a:r>
          </a:p>
        </p:txBody>
      </p:sp>
      <p:sp>
        <p:nvSpPr>
          <p:cNvPr id="13" name="AutoShape 13"/>
          <p:cNvSpPr/>
          <p:nvPr/>
        </p:nvSpPr>
        <p:spPr>
          <a:xfrm rot="-10800000" flipV="1">
            <a:off x="12877798" y="4135932"/>
            <a:ext cx="2514453" cy="6672"/>
          </a:xfrm>
          <a:prstGeom prst="line">
            <a:avLst/>
          </a:prstGeom>
          <a:ln w="28575" cap="rnd">
            <a:solidFill>
              <a:srgbClr val="3D291F"/>
            </a:solidFill>
            <a:prstDash val="sysDot"/>
            <a:headEnd type="none" w="sm" len="sm"/>
            <a:tailEnd type="none" w="sm" len="sm"/>
          </a:ln>
        </p:spPr>
      </p:sp>
      <p:sp>
        <p:nvSpPr>
          <p:cNvPr id="14" name="AutoShape 14"/>
          <p:cNvSpPr/>
          <p:nvPr/>
        </p:nvSpPr>
        <p:spPr>
          <a:xfrm rot="-10800000" flipV="1">
            <a:off x="12224723" y="4493301"/>
            <a:ext cx="3167531" cy="8675"/>
          </a:xfrm>
          <a:prstGeom prst="line">
            <a:avLst/>
          </a:prstGeom>
          <a:ln w="28575" cap="rnd">
            <a:solidFill>
              <a:srgbClr val="3D291F"/>
            </a:solidFill>
            <a:prstDash val="sysDot"/>
            <a:headEnd type="none" w="sm" len="sm"/>
            <a:tailEnd type="none" w="sm" len="sm"/>
          </a:ln>
        </p:spPr>
      </p:sp>
      <p:sp>
        <p:nvSpPr>
          <p:cNvPr id="15" name="AutoShape 15"/>
          <p:cNvSpPr/>
          <p:nvPr/>
        </p:nvSpPr>
        <p:spPr>
          <a:xfrm rot="-10800000" flipV="1">
            <a:off x="13553238" y="4838807"/>
            <a:ext cx="1839017" cy="13860"/>
          </a:xfrm>
          <a:prstGeom prst="line">
            <a:avLst/>
          </a:prstGeom>
          <a:ln w="28575" cap="rnd">
            <a:solidFill>
              <a:srgbClr val="3D291F"/>
            </a:solidFill>
            <a:prstDash val="sysDot"/>
            <a:headEnd type="none" w="sm" len="sm"/>
            <a:tailEnd type="none" w="sm" len="sm"/>
          </a:ln>
        </p:spPr>
      </p:sp>
      <p:sp>
        <p:nvSpPr>
          <p:cNvPr id="16" name="AutoShape 16"/>
          <p:cNvSpPr/>
          <p:nvPr/>
        </p:nvSpPr>
        <p:spPr>
          <a:xfrm rot="-10800000" flipV="1">
            <a:off x="13553234" y="5203363"/>
            <a:ext cx="1839019" cy="21404"/>
          </a:xfrm>
          <a:prstGeom prst="line">
            <a:avLst/>
          </a:prstGeom>
          <a:ln w="28575" cap="rnd">
            <a:solidFill>
              <a:srgbClr val="3D291F"/>
            </a:solidFill>
            <a:prstDash val="sysDot"/>
            <a:headEnd type="none" w="sm" len="sm"/>
            <a:tailEnd type="none" w="sm" len="sm"/>
          </a:ln>
        </p:spPr>
      </p:sp>
      <p:sp>
        <p:nvSpPr>
          <p:cNvPr id="17" name="AutoShape 17"/>
          <p:cNvSpPr/>
          <p:nvPr/>
        </p:nvSpPr>
        <p:spPr>
          <a:xfrm rot="-10800000" flipV="1">
            <a:off x="12877799" y="5547731"/>
            <a:ext cx="2514456" cy="13865"/>
          </a:xfrm>
          <a:prstGeom prst="line">
            <a:avLst/>
          </a:prstGeom>
          <a:ln w="28575" cap="rnd">
            <a:solidFill>
              <a:srgbClr val="3D291F"/>
            </a:solidFill>
            <a:prstDash val="sysDot"/>
            <a:headEnd type="none" w="sm" len="sm"/>
            <a:tailEnd type="none" w="sm" len="sm"/>
          </a:ln>
        </p:spPr>
      </p:sp>
      <p:sp>
        <p:nvSpPr>
          <p:cNvPr id="18" name="AutoShape 18"/>
          <p:cNvSpPr/>
          <p:nvPr/>
        </p:nvSpPr>
        <p:spPr>
          <a:xfrm rot="-10800000">
            <a:off x="13553237" y="5884560"/>
            <a:ext cx="1839017" cy="13864"/>
          </a:xfrm>
          <a:prstGeom prst="line">
            <a:avLst/>
          </a:prstGeom>
          <a:ln w="28575" cap="rnd">
            <a:solidFill>
              <a:srgbClr val="3D291F"/>
            </a:solidFill>
            <a:prstDash val="sysDot"/>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4753943" y="2"/>
            <a:ext cx="8780117" cy="10287002"/>
          </a:xfrm>
          <a:prstGeom prst="rect">
            <a:avLst/>
          </a:prstGeom>
          <a:noFill/>
          <a:ln>
            <a:noFill/>
          </a:ln>
        </p:spPr>
      </p:pic>
      <p:sp>
        <p:nvSpPr>
          <p:cNvPr id="2" name="TextBox 1">
            <a:extLst>
              <a:ext uri="{FF2B5EF4-FFF2-40B4-BE49-F238E27FC236}">
                <a16:creationId xmlns:a16="http://schemas.microsoft.com/office/drawing/2014/main" id="{103EE7EA-8FF2-96ED-87AE-5AE83485AFEF}"/>
              </a:ext>
            </a:extLst>
          </p:cNvPr>
          <p:cNvSpPr txBox="1"/>
          <p:nvPr/>
        </p:nvSpPr>
        <p:spPr>
          <a:xfrm>
            <a:off x="14004758" y="9745580"/>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Tree>
    <p:extLst>
      <p:ext uri="{BB962C8B-B14F-4D97-AF65-F5344CB8AC3E}">
        <p14:creationId xmlns:p14="http://schemas.microsoft.com/office/powerpoint/2010/main" val="228099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3"/>
          <p:cNvSpPr txBox="1">
            <a:spLocks noGrp="1"/>
          </p:cNvSpPr>
          <p:nvPr>
            <p:ph type="body" idx="1"/>
          </p:nvPr>
        </p:nvSpPr>
        <p:spPr>
          <a:xfrm>
            <a:off x="941807" y="2395244"/>
            <a:ext cx="17041200" cy="6832800"/>
          </a:xfrm>
          <a:prstGeom prst="rect">
            <a:avLst/>
          </a:prstGeom>
        </p:spPr>
        <p:txBody>
          <a:bodyPr spcFirstLastPara="1" vert="horz" wrap="square" lIns="182850" tIns="182850" rIns="182850" bIns="182850" rtlCol="0" anchor="t" anchorCtr="0">
            <a:noAutofit/>
          </a:bodyPr>
          <a:lstStyle/>
          <a:p>
            <a:r>
              <a:rPr lang="en" dirty="0">
                <a:latin typeface="Calibri Light" panose="020F0302020204030204" pitchFamily="34" charset="0"/>
                <a:cs typeface="Calibri Light" panose="020F0302020204030204" pitchFamily="34" charset="0"/>
              </a:rPr>
              <a:t>The New Deal also provided money to cities for “slum clearance” programs.</a:t>
            </a:r>
            <a:endParaRPr dirty="0">
              <a:latin typeface="Calibri Light" panose="020F0302020204030204" pitchFamily="34" charset="0"/>
              <a:cs typeface="Calibri Light" panose="020F0302020204030204" pitchFamily="34" charset="0"/>
            </a:endParaRPr>
          </a:p>
          <a:p>
            <a:pPr lvl="1">
              <a:spcBef>
                <a:spcPts val="0"/>
              </a:spcBef>
            </a:pPr>
            <a:r>
              <a:rPr lang="en" dirty="0">
                <a:latin typeface="Calibri Light" panose="020F0302020204030204" pitchFamily="34" charset="0"/>
                <a:cs typeface="Calibri Light" panose="020F0302020204030204" pitchFamily="34" charset="0"/>
              </a:rPr>
              <a:t>These urban renewal programs exacerbated racial segregation by bulldozing poor but stable racially mixed neighborhoods to make way for highways, train stations, other city projects.</a:t>
            </a:r>
            <a:endParaRPr dirty="0">
              <a:latin typeface="Calibri Light" panose="020F0302020204030204" pitchFamily="34" charset="0"/>
              <a:cs typeface="Calibri Light" panose="020F0302020204030204" pitchFamily="34" charset="0"/>
            </a:endParaRPr>
          </a:p>
          <a:p>
            <a:pPr indent="0">
              <a:spcBef>
                <a:spcPts val="3200"/>
              </a:spcBef>
              <a:buNone/>
            </a:pPr>
            <a:endParaRPr dirty="0">
              <a:latin typeface="Calibri Light" panose="020F0302020204030204" pitchFamily="34" charset="0"/>
              <a:cs typeface="Calibri Light" panose="020F0302020204030204" pitchFamily="34" charset="0"/>
            </a:endParaRPr>
          </a:p>
          <a:p>
            <a:r>
              <a:rPr lang="en" dirty="0">
                <a:latin typeface="Calibri Light" panose="020F0302020204030204" pitchFamily="34" charset="0"/>
                <a:cs typeface="Calibri Light" panose="020F0302020204030204" pitchFamily="34" charset="0"/>
              </a:rPr>
              <a:t>Urban Renewal also reflected a “dual housing policy”:</a:t>
            </a:r>
            <a:endParaRPr dirty="0">
              <a:latin typeface="Calibri Light" panose="020F0302020204030204" pitchFamily="34" charset="0"/>
              <a:cs typeface="Calibri Light" panose="020F0302020204030204" pitchFamily="34" charset="0"/>
            </a:endParaRPr>
          </a:p>
          <a:p>
            <a:pPr lvl="1">
              <a:spcBef>
                <a:spcPts val="0"/>
              </a:spcBef>
            </a:pPr>
            <a:r>
              <a:rPr lang="en" dirty="0">
                <a:latin typeface="Calibri Light" panose="020F0302020204030204" pitchFamily="34" charset="0"/>
                <a:cs typeface="Calibri Light" panose="020F0302020204030204" pitchFamily="34" charset="0"/>
              </a:rPr>
              <a:t>Concentrating Black people into inner city ghettos and building public housing in segregated neighborhoods</a:t>
            </a:r>
            <a:endParaRPr dirty="0">
              <a:latin typeface="Calibri Light" panose="020F0302020204030204" pitchFamily="34" charset="0"/>
              <a:cs typeface="Calibri Light" panose="020F0302020204030204" pitchFamily="34" charset="0"/>
            </a:endParaRPr>
          </a:p>
          <a:p>
            <a:pPr lvl="1">
              <a:spcBef>
                <a:spcPts val="0"/>
              </a:spcBef>
            </a:pPr>
            <a:r>
              <a:rPr lang="en" dirty="0">
                <a:latin typeface="Calibri Light" panose="020F0302020204030204" pitchFamily="34" charset="0"/>
                <a:cs typeface="Calibri Light" panose="020F0302020204030204" pitchFamily="34" charset="0"/>
              </a:rPr>
              <a:t>Encouraging white people to move to suburban communities-- subsidized by FHA loans </a:t>
            </a:r>
            <a:endParaRPr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952F55F-DD91-1EA8-66F9-140FF9E4A857}"/>
              </a:ext>
            </a:extLst>
          </p:cNvPr>
          <p:cNvSpPr txBox="1"/>
          <p:nvPr/>
        </p:nvSpPr>
        <p:spPr>
          <a:xfrm>
            <a:off x="14133057" y="9587837"/>
            <a:ext cx="3431196" cy="507831"/>
          </a:xfrm>
          <a:prstGeom prst="rect">
            <a:avLst/>
          </a:prstGeom>
          <a:noFill/>
        </p:spPr>
        <p:txBody>
          <a:bodyPr wrap="none" rtlCol="0">
            <a:spAutoFit/>
          </a:bodyPr>
          <a:lstStyle/>
          <a:p>
            <a:r>
              <a:rPr lang="en-US" sz="2700" dirty="0"/>
              <a:t>Source: Dr. Alan </a:t>
            </a:r>
            <a:r>
              <a:rPr lang="en-US" sz="2700" dirty="0" err="1"/>
              <a:t>Takeall</a:t>
            </a:r>
            <a:endParaRPr lang="en-US" sz="2700" dirty="0"/>
          </a:p>
        </p:txBody>
      </p:sp>
      <p:sp>
        <p:nvSpPr>
          <p:cNvPr id="5" name="TextBox 24">
            <a:extLst>
              <a:ext uri="{FF2B5EF4-FFF2-40B4-BE49-F238E27FC236}">
                <a16:creationId xmlns:a16="http://schemas.microsoft.com/office/drawing/2014/main" id="{F43A0560-6A97-B41F-38ED-79C2696F3003}"/>
              </a:ext>
            </a:extLst>
          </p:cNvPr>
          <p:cNvSpPr txBox="1"/>
          <p:nvPr/>
        </p:nvSpPr>
        <p:spPr>
          <a:xfrm>
            <a:off x="5314436" y="1029535"/>
            <a:ext cx="7659128"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Urban Renewal</a:t>
            </a:r>
          </a:p>
        </p:txBody>
      </p:sp>
    </p:spTree>
    <p:extLst>
      <p:ext uri="{BB962C8B-B14F-4D97-AF65-F5344CB8AC3E}">
        <p14:creationId xmlns:p14="http://schemas.microsoft.com/office/powerpoint/2010/main" val="34515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azon.com: Green Gentrification: Urban sustainability and the struggle for  environmental justice (Routledge Equity, Justice and the Sustainable City  series): 9781138309135: Gould, Kenneth, Lewis, Tammy: Books">
            <a:extLst>
              <a:ext uri="{FF2B5EF4-FFF2-40B4-BE49-F238E27FC236}">
                <a16:creationId xmlns:a16="http://schemas.microsoft.com/office/drawing/2014/main" id="{484FBE02-463C-2541-96F3-616221935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7" y="1077581"/>
            <a:ext cx="5772149" cy="86582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E55D4C-1086-C875-51B9-4181AE9A9AB9}"/>
              </a:ext>
            </a:extLst>
          </p:cNvPr>
          <p:cNvSpPr txBox="1"/>
          <p:nvPr/>
        </p:nvSpPr>
        <p:spPr>
          <a:xfrm>
            <a:off x="10563726" y="7555832"/>
            <a:ext cx="5300490" cy="507831"/>
          </a:xfrm>
          <a:prstGeom prst="rect">
            <a:avLst/>
          </a:prstGeom>
          <a:noFill/>
        </p:spPr>
        <p:txBody>
          <a:bodyPr wrap="none" rtlCol="0">
            <a:spAutoFit/>
          </a:bodyPr>
          <a:lstStyle/>
          <a:p>
            <a:r>
              <a:rPr lang="en-US" sz="2700" dirty="0"/>
              <a:t>[BC Urban Sustainability Professors!]</a:t>
            </a:r>
          </a:p>
        </p:txBody>
      </p:sp>
      <p:sp>
        <p:nvSpPr>
          <p:cNvPr id="9" name="TextBox 8">
            <a:extLst>
              <a:ext uri="{FF2B5EF4-FFF2-40B4-BE49-F238E27FC236}">
                <a16:creationId xmlns:a16="http://schemas.microsoft.com/office/drawing/2014/main" id="{4446CD3A-0C13-10FF-7846-2A1BF140A8D5}"/>
              </a:ext>
            </a:extLst>
          </p:cNvPr>
          <p:cNvSpPr txBox="1"/>
          <p:nvPr/>
        </p:nvSpPr>
        <p:spPr>
          <a:xfrm>
            <a:off x="10448929" y="2550693"/>
            <a:ext cx="5366084" cy="3416320"/>
          </a:xfrm>
          <a:prstGeom prst="rect">
            <a:avLst/>
          </a:prstGeom>
          <a:noFill/>
        </p:spPr>
        <p:txBody>
          <a:bodyPr wrap="square" rtlCol="0">
            <a:spAutoFit/>
          </a:bodyPr>
          <a:lstStyle/>
          <a:p>
            <a:r>
              <a:rPr lang="en-US" sz="2700" dirty="0">
                <a:solidFill>
                  <a:srgbClr val="202124"/>
                </a:solidFill>
                <a:latin typeface="Calibri Light" panose="020F0302020204030204" pitchFamily="34" charset="0"/>
                <a:cs typeface="Calibri Light" panose="020F0302020204030204" pitchFamily="34" charset="0"/>
              </a:rPr>
              <a:t>Environmental, ecological or green gentrification is a process in which cleaning up pollution or providing green amenities increases local property values and attracts wealthier residents to a previously polluted or disenfranchised neighborhood.</a:t>
            </a:r>
            <a:endParaRPr lang="en-US" sz="27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7985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854626-E39A-7A13-F8D6-7BB8EB0A90BF}"/>
              </a:ext>
            </a:extLst>
          </p:cNvPr>
          <p:cNvSpPr>
            <a:spLocks noGrp="1"/>
          </p:cNvSpPr>
          <p:nvPr>
            <p:ph type="body" idx="1"/>
          </p:nvPr>
        </p:nvSpPr>
        <p:spPr/>
        <p:txBody>
          <a:bodyPr/>
          <a:lstStyle/>
          <a:p>
            <a:pPr marL="228594" indent="0">
              <a:buNone/>
            </a:pPr>
            <a:r>
              <a:rPr lang="en-US" dirty="0">
                <a:effectLst/>
                <a:latin typeface="Calibri Light" panose="020F0302020204030204" pitchFamily="34" charset="0"/>
                <a:cs typeface="Calibri Light" panose="020F0302020204030204" pitchFamily="34" charset="0"/>
              </a:rPr>
              <a:t>“The crux of the problem is that the mainstream environmental</a:t>
            </a:r>
            <a:r>
              <a:rPr lang="en-US" dirty="0">
                <a:latin typeface="Calibri Light" panose="020F0302020204030204" pitchFamily="34" charset="0"/>
                <a:cs typeface="Calibri Light" panose="020F0302020204030204" pitchFamily="34" charset="0"/>
              </a:rPr>
              <a:t> </a:t>
            </a:r>
            <a:r>
              <a:rPr lang="en-US" dirty="0">
                <a:effectLst/>
                <a:latin typeface="Calibri Light" panose="020F0302020204030204" pitchFamily="34" charset="0"/>
                <a:cs typeface="Calibri Light" panose="020F0302020204030204" pitchFamily="34" charset="0"/>
              </a:rPr>
              <a:t>movement has not sufficiently addressed the fact that social inequality and imbalances of social power are at the heart of environmental degradation, resource depletion, pollution, and even overpopulation. </a:t>
            </a:r>
          </a:p>
          <a:p>
            <a:pPr marL="228594" indent="0">
              <a:buNone/>
            </a:pPr>
            <a:endParaRPr lang="en-US" dirty="0">
              <a:latin typeface="Calibri Light" panose="020F0302020204030204" pitchFamily="34" charset="0"/>
              <a:cs typeface="Calibri Light" panose="020F0302020204030204" pitchFamily="34" charset="0"/>
            </a:endParaRPr>
          </a:p>
          <a:p>
            <a:pPr marL="228594" indent="0">
              <a:buNone/>
            </a:pPr>
            <a:r>
              <a:rPr lang="en-US" dirty="0">
                <a:effectLst/>
                <a:latin typeface="Calibri Light" panose="020F0302020204030204" pitchFamily="34" charset="0"/>
                <a:cs typeface="Calibri Light" panose="020F0302020204030204" pitchFamily="34" charset="0"/>
              </a:rPr>
              <a:t>The</a:t>
            </a:r>
            <a:r>
              <a:rPr lang="en-US" dirty="0">
                <a:latin typeface="Calibri Light" panose="020F0302020204030204" pitchFamily="34" charset="0"/>
                <a:cs typeface="Calibri Light" panose="020F0302020204030204" pitchFamily="34" charset="0"/>
              </a:rPr>
              <a:t> </a:t>
            </a:r>
            <a:r>
              <a:rPr lang="en-US" dirty="0">
                <a:effectLst/>
                <a:latin typeface="Calibri Light" panose="020F0302020204030204" pitchFamily="34" charset="0"/>
                <a:cs typeface="Calibri Light" panose="020F0302020204030204" pitchFamily="34" charset="0"/>
              </a:rPr>
              <a:t>environmental crisis can simply not be solved effectively without social</a:t>
            </a:r>
            <a:r>
              <a:rPr lang="en-US" dirty="0">
                <a:latin typeface="Calibri Light" panose="020F0302020204030204" pitchFamily="34" charset="0"/>
                <a:cs typeface="Calibri Light" panose="020F0302020204030204" pitchFamily="34" charset="0"/>
              </a:rPr>
              <a:t> </a:t>
            </a:r>
            <a:r>
              <a:rPr lang="en-US" dirty="0">
                <a:effectLst/>
                <a:latin typeface="Calibri Light" panose="020F0302020204030204" pitchFamily="34" charset="0"/>
                <a:cs typeface="Calibri Light" panose="020F0302020204030204" pitchFamily="34" charset="0"/>
              </a:rPr>
              <a:t>justice.” – Dr. Bob Bullard</a:t>
            </a:r>
          </a:p>
          <a:p>
            <a:pPr marL="228594" indent="0">
              <a:buNone/>
            </a:pPr>
            <a:endParaRPr lang="en-US" i="1" dirty="0"/>
          </a:p>
          <a:p>
            <a:pPr marL="228594" indent="0">
              <a:buNone/>
            </a:pPr>
            <a:endParaRPr lang="en-US" i="1" dirty="0"/>
          </a:p>
          <a:p>
            <a:pPr marL="228594" indent="0">
              <a:buNone/>
            </a:pPr>
            <a:endParaRPr lang="en-US" i="1" dirty="0"/>
          </a:p>
          <a:p>
            <a:pPr marL="228594" indent="0">
              <a:buNone/>
            </a:pPr>
            <a:r>
              <a:rPr lang="en-US" i="1" dirty="0"/>
              <a:t>Your thoughts?</a:t>
            </a:r>
            <a:endParaRPr lang="en-US" dirty="0"/>
          </a:p>
          <a:p>
            <a:endParaRPr lang="en-US" dirty="0"/>
          </a:p>
        </p:txBody>
      </p:sp>
      <p:sp>
        <p:nvSpPr>
          <p:cNvPr id="6" name="TextBox 24">
            <a:extLst>
              <a:ext uri="{FF2B5EF4-FFF2-40B4-BE49-F238E27FC236}">
                <a16:creationId xmlns:a16="http://schemas.microsoft.com/office/drawing/2014/main" id="{A4146523-02BA-F9EE-8083-6C5FCD57E890}"/>
              </a:ext>
            </a:extLst>
          </p:cNvPr>
          <p:cNvSpPr txBox="1"/>
          <p:nvPr/>
        </p:nvSpPr>
        <p:spPr>
          <a:xfrm>
            <a:off x="2971800" y="495300"/>
            <a:ext cx="12853453" cy="1005916"/>
          </a:xfrm>
          <a:prstGeom prst="rect">
            <a:avLst/>
          </a:prstGeom>
        </p:spPr>
        <p:txBody>
          <a:bodyPr wrap="square" lIns="0" tIns="0" rIns="0" bIns="0" rtlCol="0" anchor="t">
            <a:spAutoFit/>
          </a:bodyPr>
          <a:lstStyle/>
          <a:p>
            <a:pPr algn="ctr">
              <a:lnSpc>
                <a:spcPts val="8250"/>
              </a:lnSpc>
            </a:pPr>
            <a:r>
              <a:rPr lang="en-US" sz="5400" dirty="0">
                <a:solidFill>
                  <a:srgbClr val="3D291F"/>
                </a:solidFill>
                <a:latin typeface="HK Grotesk Bold"/>
              </a:rPr>
              <a:t>The Crux of the Problem?</a:t>
            </a:r>
          </a:p>
        </p:txBody>
      </p:sp>
    </p:spTree>
    <p:extLst>
      <p:ext uri="{BB962C8B-B14F-4D97-AF65-F5344CB8AC3E}">
        <p14:creationId xmlns:p14="http://schemas.microsoft.com/office/powerpoint/2010/main" val="290642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A430-5895-45FC-A774-F50AEA3434BE}"/>
              </a:ext>
            </a:extLst>
          </p:cNvPr>
          <p:cNvSpPr>
            <a:spLocks noGrp="1"/>
          </p:cNvSpPr>
          <p:nvPr>
            <p:ph type="title"/>
          </p:nvPr>
        </p:nvSpPr>
        <p:spPr>
          <a:xfrm>
            <a:off x="5257800" y="476709"/>
            <a:ext cx="8229600" cy="1143000"/>
          </a:xfrm>
        </p:spPr>
        <p:txBody>
          <a:bodyPr anchor="t"/>
          <a:lstStyle/>
          <a:p>
            <a:pPr algn="ctr"/>
            <a:r>
              <a:rPr lang="en-US" b="1" dirty="0"/>
              <a:t>Summary</a:t>
            </a:r>
          </a:p>
        </p:txBody>
      </p:sp>
      <p:sp>
        <p:nvSpPr>
          <p:cNvPr id="3" name="Content Placeholder 2">
            <a:extLst>
              <a:ext uri="{FF2B5EF4-FFF2-40B4-BE49-F238E27FC236}">
                <a16:creationId xmlns:a16="http://schemas.microsoft.com/office/drawing/2014/main" id="{A11A1B47-5D8A-4191-AB52-8F87DC40A718}"/>
              </a:ext>
            </a:extLst>
          </p:cNvPr>
          <p:cNvSpPr>
            <a:spLocks noGrp="1"/>
          </p:cNvSpPr>
          <p:nvPr>
            <p:ph idx="1"/>
          </p:nvPr>
        </p:nvSpPr>
        <p:spPr>
          <a:xfrm>
            <a:off x="1257300" y="2117559"/>
            <a:ext cx="15773400" cy="7844589"/>
          </a:xfrm>
        </p:spPr>
        <p:txBody>
          <a:bodyPr>
            <a:normAutofit fontScale="77500" lnSpcReduction="20000"/>
          </a:bodyPr>
          <a:lstStyle/>
          <a:p>
            <a:r>
              <a:rPr lang="en-US" dirty="0">
                <a:latin typeface="Calibri Light" panose="020F0302020204030204" pitchFamily="34" charset="0"/>
                <a:cs typeface="Calibri Light" panose="020F0302020204030204" pitchFamily="34" charset="0"/>
              </a:rPr>
              <a:t>Environmental “disasters” affect quality of life and life outcomes (Love Canal), and biological and chemical agents impact human health. </a:t>
            </a:r>
          </a:p>
          <a:p>
            <a:r>
              <a:rPr lang="en-US" dirty="0">
                <a:latin typeface="Calibri Light" panose="020F0302020204030204" pitchFamily="34" charset="0"/>
                <a:cs typeface="Calibri Light" panose="020F0302020204030204" pitchFamily="34" charset="0"/>
              </a:rPr>
              <a:t>Environmental health is concerned with preventing disease, death and disability to contaminants (organic and inorganic).</a:t>
            </a:r>
          </a:p>
          <a:p>
            <a:r>
              <a:rPr lang="en-US" dirty="0">
                <a:latin typeface="Calibri Light" panose="020F0302020204030204" pitchFamily="34" charset="0"/>
                <a:cs typeface="Calibri Light" panose="020F0302020204030204" pitchFamily="34" charset="0"/>
              </a:rPr>
              <a:t>Bioremediation is a strategy where organisms are used to clean up polluted sites (generally polluted with organic contaminants).</a:t>
            </a:r>
          </a:p>
          <a:p>
            <a:r>
              <a:rPr lang="en-US" dirty="0">
                <a:latin typeface="Calibri Light" panose="020F0302020204030204" pitchFamily="34" charset="0"/>
                <a:cs typeface="Calibri Light" panose="020F0302020204030204" pitchFamily="34" charset="0"/>
              </a:rPr>
              <a:t>From Paris, “The environmental justice movement was founded as a response to environmental injustices and disadvantages experienced by marginalized communities, notably communities of color and low-income [communities]. According Robert D. Bullard, the movement began with the realization that not all environmental issues are equally significant and that some communities are disproportionately impacted. Bullard underlines the importance of tying the campaign for environmental justice to the fight for social and economic justice since environmental justice not only addresses pollution but also social, economic, and political inequality.</a:t>
            </a:r>
          </a:p>
          <a:p>
            <a:r>
              <a:rPr lang="en-US" dirty="0">
                <a:latin typeface="Calibri Light" panose="020F0302020204030204" pitchFamily="34" charset="0"/>
                <a:cs typeface="Calibri Light" panose="020F0302020204030204" pitchFamily="34" charset="0"/>
              </a:rPr>
              <a:t>Defining EJ in response to environmental racism is crucial. However, defining environmental racism as "deliberate targeting," has led to issues. Specifically, it is difficult to prove "deliberate intent to discriminate" with environmental issues in a court of law (issues of intent, correlation not causation, and payment not addressing underlying causes).</a:t>
            </a:r>
          </a:p>
          <a:p>
            <a:r>
              <a:rPr lang="en-US" dirty="0">
                <a:latin typeface="Calibri Light" panose="020F0302020204030204" pitchFamily="34" charset="0"/>
                <a:cs typeface="Calibri Light" panose="020F0302020204030204" pitchFamily="34" charset="0"/>
              </a:rPr>
              <a:t>Therefore, it is important to recognize the structural causes of racism: racial capitalism. </a:t>
            </a:r>
          </a:p>
          <a:p>
            <a:r>
              <a:rPr lang="en-US" dirty="0">
                <a:latin typeface="Calibri Light" panose="020F0302020204030204" pitchFamily="34" charset="0"/>
                <a:cs typeface="Calibri Light" panose="020F0302020204030204" pitchFamily="34" charset="0"/>
              </a:rPr>
              <a:t>"Racial difference" fuels capitalism, creating a social order where exploitation is justified. Exploited white workers feel superior to exploited Black workers, enabling exploitation to persist.  </a:t>
            </a:r>
          </a:p>
          <a:p>
            <a:r>
              <a:rPr lang="en-US" dirty="0">
                <a:latin typeface="Calibri Light" panose="020F0302020204030204" pitchFamily="34" charset="0"/>
                <a:cs typeface="Calibri Light" panose="020F0302020204030204" pitchFamily="34" charset="0"/>
              </a:rPr>
              <a:t>These structural issues produced racial segregation from a range of laws and tactics: Jim Crow laws, Federal Housing Administration (FHA) mortgage lending policies, restrictive covenants, contract buying, HOLC Redlining maps, urban renewal, and currently, green gentrification. </a:t>
            </a:r>
          </a:p>
          <a:p>
            <a:r>
              <a:rPr lang="en-US" dirty="0">
                <a:latin typeface="Calibri Light" panose="020F0302020204030204" pitchFamily="34" charset="0"/>
                <a:cs typeface="Calibri Light" panose="020F0302020204030204" pitchFamily="34" charset="0"/>
              </a:rPr>
              <a:t>So why are certain communities dumped on? </a:t>
            </a:r>
          </a:p>
          <a:p>
            <a:pPr marL="0" indent="0">
              <a:spcAft>
                <a:spcPts val="2700"/>
              </a:spcAft>
              <a:buNone/>
            </a:pPr>
            <a:endParaRPr lang="en-US" dirty="0"/>
          </a:p>
          <a:p>
            <a:pPr>
              <a:spcAft>
                <a:spcPts val="2700"/>
              </a:spcAft>
            </a:pPr>
            <a:endParaRPr lang="en-US" dirty="0"/>
          </a:p>
        </p:txBody>
      </p:sp>
    </p:spTree>
    <p:extLst>
      <p:ext uri="{BB962C8B-B14F-4D97-AF65-F5344CB8AC3E}">
        <p14:creationId xmlns:p14="http://schemas.microsoft.com/office/powerpoint/2010/main" val="32669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32E9F-4368-574A-9809-57DF271DA7DE}"/>
              </a:ext>
            </a:extLst>
          </p:cNvPr>
          <p:cNvSpPr txBox="1"/>
          <p:nvPr/>
        </p:nvSpPr>
        <p:spPr>
          <a:xfrm>
            <a:off x="936885" y="2396594"/>
            <a:ext cx="16414230" cy="5493812"/>
          </a:xfrm>
          <a:prstGeom prst="rect">
            <a:avLst/>
          </a:prstGeom>
          <a:noFill/>
        </p:spPr>
        <p:txBody>
          <a:bodyPr wrap="square" rtlCol="0">
            <a:spAutoFit/>
          </a:bodyPr>
          <a:lstStyle/>
          <a:p>
            <a:pPr marL="428625" indent="-428625">
              <a:buFont typeface="Arial" panose="020B0604020202020204" pitchFamily="34" charset="0"/>
              <a:buChar char="•"/>
            </a:pPr>
            <a:r>
              <a:rPr lang="en-US" sz="2700" dirty="0">
                <a:latin typeface="+mj-lt"/>
              </a:rPr>
              <a:t>Bullard, R.D., 1996. Unequal protection: environmental justice and communities of color. Sierra Club Books, San Francisco.</a:t>
            </a:r>
          </a:p>
          <a:p>
            <a:pPr marL="428625" indent="-428625">
              <a:buFont typeface="Arial" panose="020B0604020202020204" pitchFamily="34" charset="0"/>
              <a:buChar char="•"/>
            </a:pPr>
            <a:r>
              <a:rPr lang="en-US" sz="2700" dirty="0">
                <a:latin typeface="+mj-lt"/>
              </a:rPr>
              <a:t>Cole, L., Foster, S., 2000. From the Ground Up: Environmental Racism &amp; the Rise of the Environmental Justice Movement. New York University (NYU Press), New York, NY.</a:t>
            </a:r>
          </a:p>
          <a:p>
            <a:pPr marL="428625" indent="-428625">
              <a:buFont typeface="Arial" panose="020B0604020202020204" pitchFamily="34" charset="0"/>
              <a:buChar char="•"/>
            </a:pPr>
            <a:r>
              <a:rPr lang="en-US" sz="2700" dirty="0">
                <a:latin typeface="+mj-lt"/>
              </a:rPr>
              <a:t>Gilmore, R.W., 2007. Golden Gulag: Prisons, Surplus, Crisis, and Opposition in Globalizing California. University of California Press.</a:t>
            </a:r>
          </a:p>
          <a:p>
            <a:pPr marL="428625" indent="-428625">
              <a:buFont typeface="Arial" panose="020B0604020202020204" pitchFamily="34" charset="0"/>
              <a:buChar char="•"/>
            </a:pPr>
            <a:r>
              <a:rPr lang="en-US" sz="2700" dirty="0">
                <a:latin typeface="+mj-lt"/>
              </a:rPr>
              <a:t>Holifield, R., 2001. Defining Environmental Justice and Environmental Racism. Urban Geography 22, 78–90. https://</a:t>
            </a:r>
            <a:r>
              <a:rPr lang="en-US" sz="2700" dirty="0" err="1">
                <a:latin typeface="+mj-lt"/>
              </a:rPr>
              <a:t>doi.org</a:t>
            </a:r>
            <a:r>
              <a:rPr lang="en-US" sz="2700" dirty="0">
                <a:latin typeface="+mj-lt"/>
              </a:rPr>
              <a:t>/10.2747/0272-3638.22.1.78</a:t>
            </a:r>
          </a:p>
          <a:p>
            <a:pPr marL="428625" indent="-428625">
              <a:buFont typeface="Arial" panose="020B0604020202020204" pitchFamily="34" charset="0"/>
              <a:buChar char="•"/>
            </a:pPr>
            <a:r>
              <a:rPr lang="en-US" sz="2700" dirty="0">
                <a:latin typeface="+mj-lt"/>
              </a:rPr>
              <a:t>Pellow, D.N., 2017. What is Critical Environmental Justice? John Wiley &amp; Sons.</a:t>
            </a:r>
          </a:p>
          <a:p>
            <a:pPr marL="428625" indent="-428625">
              <a:buFont typeface="Arial" panose="020B0604020202020204" pitchFamily="34" charset="0"/>
              <a:buChar char="•"/>
            </a:pPr>
            <a:r>
              <a:rPr lang="en-US" sz="2700" dirty="0">
                <a:latin typeface="+mj-lt"/>
              </a:rPr>
              <a:t>Pulido, L., 2017. Geographies of race and ethnicity II: Environmental racism, racial capitalism and state-sanctioned violence. Progress in Human Geography 41, 524–533. https://</a:t>
            </a:r>
            <a:r>
              <a:rPr lang="en-US" sz="2700" dirty="0" err="1">
                <a:latin typeface="+mj-lt"/>
              </a:rPr>
              <a:t>doi.org</a:t>
            </a:r>
            <a:r>
              <a:rPr lang="en-US" sz="2700" dirty="0">
                <a:latin typeface="+mj-lt"/>
              </a:rPr>
              <a:t>/10.1177/0309132516646495</a:t>
            </a:r>
          </a:p>
          <a:p>
            <a:pPr marL="428625" indent="-428625">
              <a:buFont typeface="Arial" panose="020B0604020202020204" pitchFamily="34" charset="0"/>
              <a:buChar char="•"/>
            </a:pPr>
            <a:r>
              <a:rPr lang="en-US" sz="2700" dirty="0">
                <a:latin typeface="+mj-lt"/>
              </a:rPr>
              <a:t>Robinson, C.J., 2000. Black Marxism: The Making of the Black Radical Tradition. Univ of North Carolina Press.</a:t>
            </a:r>
          </a:p>
          <a:p>
            <a:endParaRPr lang="en-US" sz="2700" dirty="0"/>
          </a:p>
        </p:txBody>
      </p:sp>
      <p:sp>
        <p:nvSpPr>
          <p:cNvPr id="4" name="TextBox 3">
            <a:extLst>
              <a:ext uri="{FF2B5EF4-FFF2-40B4-BE49-F238E27FC236}">
                <a16:creationId xmlns:a16="http://schemas.microsoft.com/office/drawing/2014/main" id="{115A6530-EA73-8440-A15C-7A6270DEB0C4}"/>
              </a:ext>
            </a:extLst>
          </p:cNvPr>
          <p:cNvSpPr txBox="1"/>
          <p:nvPr/>
        </p:nvSpPr>
        <p:spPr>
          <a:xfrm>
            <a:off x="1341887" y="833962"/>
            <a:ext cx="1816716" cy="507831"/>
          </a:xfrm>
          <a:prstGeom prst="rect">
            <a:avLst/>
          </a:prstGeom>
          <a:noFill/>
        </p:spPr>
        <p:txBody>
          <a:bodyPr wrap="none" rtlCol="0">
            <a:spAutoFit/>
          </a:bodyPr>
          <a:lstStyle/>
          <a:p>
            <a:r>
              <a:rPr lang="en-US" sz="2700" dirty="0"/>
              <a:t>References:</a:t>
            </a:r>
          </a:p>
        </p:txBody>
      </p:sp>
    </p:spTree>
    <p:extLst>
      <p:ext uri="{BB962C8B-B14F-4D97-AF65-F5344CB8AC3E}">
        <p14:creationId xmlns:p14="http://schemas.microsoft.com/office/powerpoint/2010/main" val="280072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4" name="AutoShape 4"/>
          <p:cNvSpPr/>
          <p:nvPr/>
        </p:nvSpPr>
        <p:spPr>
          <a:xfrm rot="-5400000">
            <a:off x="7015037" y="2471863"/>
            <a:ext cx="4257928" cy="2"/>
          </a:xfrm>
          <a:prstGeom prst="line">
            <a:avLst/>
          </a:prstGeom>
          <a:ln w="9525" cap="flat">
            <a:solidFill>
              <a:srgbClr val="3D291F"/>
            </a:solidFill>
            <a:prstDash val="solid"/>
            <a:headEnd type="none" w="sm" len="sm"/>
            <a:tailEnd type="none" w="sm" len="sm"/>
          </a:ln>
        </p:spPr>
      </p:sp>
      <p:sp>
        <p:nvSpPr>
          <p:cNvPr id="5" name="TextBox 5"/>
          <p:cNvSpPr txBox="1"/>
          <p:nvPr/>
        </p:nvSpPr>
        <p:spPr>
          <a:xfrm>
            <a:off x="3491163" y="5019623"/>
            <a:ext cx="11829045" cy="1030923"/>
          </a:xfrm>
          <a:prstGeom prst="rect">
            <a:avLst/>
          </a:prstGeom>
        </p:spPr>
        <p:txBody>
          <a:bodyPr wrap="square" lIns="0" tIns="0" rIns="0" bIns="0" rtlCol="0" anchor="t">
            <a:spAutoFit/>
          </a:bodyPr>
          <a:lstStyle/>
          <a:p>
            <a:pPr algn="ctr">
              <a:lnSpc>
                <a:spcPts val="8800"/>
              </a:lnSpc>
            </a:pPr>
            <a:r>
              <a:rPr lang="en-US" sz="4800" dirty="0">
                <a:solidFill>
                  <a:srgbClr val="3D291F"/>
                </a:solidFill>
                <a:latin typeface="HK Grotesk Bold"/>
              </a:rPr>
              <a:t>Quick Free Write</a:t>
            </a:r>
          </a:p>
        </p:txBody>
      </p:sp>
      <p:sp>
        <p:nvSpPr>
          <p:cNvPr id="6" name="TextBox 6"/>
          <p:cNvSpPr txBox="1"/>
          <p:nvPr/>
        </p:nvSpPr>
        <p:spPr>
          <a:xfrm>
            <a:off x="3843085" y="6785319"/>
            <a:ext cx="11477123" cy="984885"/>
          </a:xfrm>
          <a:prstGeom prst="rect">
            <a:avLst/>
          </a:prstGeom>
        </p:spPr>
        <p:txBody>
          <a:bodyPr wrap="square" lIns="0" tIns="0" rIns="0" bIns="0" rtlCol="0" anchor="t">
            <a:spAutoFit/>
          </a:bodyPr>
          <a:lstStyle/>
          <a:p>
            <a:r>
              <a:rPr lang="en-US" sz="3200" i="1" dirty="0"/>
              <a:t>“Why do some communities get “dumped on” while others escape?” – Dr. Bob Bullard</a:t>
            </a:r>
            <a:endParaRPr lang="en-US" sz="3200" dirty="0"/>
          </a:p>
        </p:txBody>
      </p:sp>
      <p:sp>
        <p:nvSpPr>
          <p:cNvPr id="11" name="TextBox 11"/>
          <p:cNvSpPr txBox="1"/>
          <p:nvPr/>
        </p:nvSpPr>
        <p:spPr>
          <a:xfrm>
            <a:off x="6371501" y="8997422"/>
            <a:ext cx="5544998" cy="255263"/>
          </a:xfrm>
          <a:prstGeom prst="rect">
            <a:avLst/>
          </a:prstGeom>
        </p:spPr>
        <p:txBody>
          <a:bodyPr lIns="0" tIns="0" rIns="0" bIns="0" rtlCol="0" anchor="t">
            <a:spAutoFit/>
          </a:bodyPr>
          <a:lstStyle/>
          <a:p>
            <a:pPr algn="ctr">
              <a:lnSpc>
                <a:spcPts val="2239"/>
              </a:lnSpc>
            </a:pPr>
            <a:r>
              <a:rPr lang="en-US" sz="1599" spc="79" dirty="0">
                <a:solidFill>
                  <a:srgbClr val="3D291F"/>
                </a:solidFill>
                <a:latin typeface="Lato"/>
              </a:rPr>
              <a:t>Write for 3 minutes, share in groups for 3 minutes</a:t>
            </a:r>
          </a:p>
        </p:txBody>
      </p:sp>
      <p:pic>
        <p:nvPicPr>
          <p:cNvPr id="18434" name="Picture 2" descr="The five interrelated dimensions of environmental justice [based on... |  Download Scientific Diagram">
            <a:extLst>
              <a:ext uri="{FF2B5EF4-FFF2-40B4-BE49-F238E27FC236}">
                <a16:creationId xmlns:a16="http://schemas.microsoft.com/office/drawing/2014/main" id="{AD90FA78-C79B-177F-7DA1-8922D7346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252" y="684452"/>
            <a:ext cx="5397495" cy="3695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5" name="TextBox 5"/>
          <p:cNvSpPr txBox="1"/>
          <p:nvPr/>
        </p:nvSpPr>
        <p:spPr>
          <a:xfrm>
            <a:off x="2566075" y="8984689"/>
            <a:ext cx="5544998" cy="261610"/>
          </a:xfrm>
          <a:prstGeom prst="rect">
            <a:avLst/>
          </a:prstGeom>
        </p:spPr>
        <p:txBody>
          <a:bodyPr lIns="0" tIns="0" rIns="0" bIns="0" rtlCol="0" anchor="t">
            <a:spAutoFit/>
          </a:bodyPr>
          <a:lstStyle/>
          <a:p>
            <a:pPr algn="ctr">
              <a:lnSpc>
                <a:spcPts val="2239"/>
              </a:lnSpc>
            </a:pPr>
            <a:r>
              <a:rPr lang="en-US" sz="1600" b="0" i="1" dirty="0">
                <a:solidFill>
                  <a:srgbClr val="373D3F"/>
                </a:solidFill>
                <a:effectLst/>
                <a:latin typeface="Lora" pitchFamily="2" charset="77"/>
              </a:rPr>
              <a:t>Love Canal. Source: US Environmental Protection Agency</a:t>
            </a:r>
            <a:endParaRPr lang="en-US" sz="1599" spc="79" dirty="0">
              <a:solidFill>
                <a:srgbClr val="3D291F"/>
              </a:solidFill>
              <a:latin typeface="Lato"/>
            </a:endParaRPr>
          </a:p>
        </p:txBody>
      </p:sp>
      <p:sp>
        <p:nvSpPr>
          <p:cNvPr id="6" name="AutoShape 6"/>
          <p:cNvSpPr/>
          <p:nvPr/>
        </p:nvSpPr>
        <p:spPr>
          <a:xfrm rot="-5400000">
            <a:off x="1901989" y="5125931"/>
            <a:ext cx="6873170" cy="0"/>
          </a:xfrm>
          <a:prstGeom prst="line">
            <a:avLst/>
          </a:prstGeom>
          <a:ln w="9525" cap="flat">
            <a:solidFill>
              <a:srgbClr val="3D291F"/>
            </a:solidFill>
            <a:prstDash val="solid"/>
            <a:headEnd type="none" w="sm" len="sm"/>
            <a:tailEnd type="none" w="sm" len="sm"/>
          </a:ln>
        </p:spPr>
      </p:sp>
      <p:sp>
        <p:nvSpPr>
          <p:cNvPr id="9" name="TextBox 9"/>
          <p:cNvSpPr txBox="1"/>
          <p:nvPr/>
        </p:nvSpPr>
        <p:spPr>
          <a:xfrm>
            <a:off x="3017853" y="733379"/>
            <a:ext cx="4641441" cy="939804"/>
          </a:xfrm>
          <a:prstGeom prst="rect">
            <a:avLst/>
          </a:prstGeom>
        </p:spPr>
        <p:txBody>
          <a:bodyPr lIns="0" tIns="0" rIns="0" bIns="0" rtlCol="0" anchor="t">
            <a:spAutoFit/>
          </a:bodyPr>
          <a:lstStyle/>
          <a:p>
            <a:pPr>
              <a:lnSpc>
                <a:spcPts val="7000"/>
              </a:lnSpc>
            </a:pPr>
            <a:r>
              <a:rPr lang="en-US" sz="7000" dirty="0">
                <a:solidFill>
                  <a:srgbClr val="3D291F"/>
                </a:solidFill>
                <a:latin typeface="HK Grotesk Bold"/>
              </a:rPr>
              <a:t>Love Canal</a:t>
            </a:r>
          </a:p>
        </p:txBody>
      </p:sp>
      <p:sp>
        <p:nvSpPr>
          <p:cNvPr id="10" name="TextBox 10"/>
          <p:cNvSpPr txBox="1"/>
          <p:nvPr/>
        </p:nvSpPr>
        <p:spPr>
          <a:xfrm>
            <a:off x="8686800" y="1154354"/>
            <a:ext cx="7750728" cy="8046498"/>
          </a:xfrm>
          <a:prstGeom prst="rect">
            <a:avLst/>
          </a:prstGeom>
        </p:spPr>
        <p:txBody>
          <a:bodyPr lIns="0" tIns="0" rIns="0" bIns="0" rtlCol="0" anchor="t">
            <a:spAutoFit/>
          </a:bodyPr>
          <a:lstStyle/>
          <a:p>
            <a:pPr marL="342900" indent="-342900">
              <a:lnSpc>
                <a:spcPts val="3000"/>
              </a:lnSpc>
              <a:buFontTx/>
              <a:buChar char="-"/>
            </a:pPr>
            <a:r>
              <a:rPr lang="en-US" sz="2000" b="0" i="0" dirty="0">
                <a:solidFill>
                  <a:srgbClr val="373D3F"/>
                </a:solidFill>
                <a:effectLst/>
                <a:latin typeface="Lora" pitchFamily="2" charset="77"/>
              </a:rPr>
              <a:t>Love Canal is a neighborhood in Niagara Falls named after a large ditch (approximately 15 m wide, 3–12 m deep, and 1600 m long) that was dug in the 1890s for hydroelectric power. </a:t>
            </a:r>
          </a:p>
          <a:p>
            <a:pPr marL="342900" indent="-342900">
              <a:lnSpc>
                <a:spcPts val="3000"/>
              </a:lnSpc>
              <a:buFontTx/>
              <a:buChar char="-"/>
            </a:pPr>
            <a:r>
              <a:rPr lang="en-US" sz="2000" b="0" i="0" dirty="0">
                <a:solidFill>
                  <a:srgbClr val="373D3F"/>
                </a:solidFill>
                <a:effectLst/>
                <a:latin typeface="Lora" pitchFamily="2" charset="77"/>
              </a:rPr>
              <a:t>In the 1920s the town began dumping urban waste into Love Canal, and in the 1940s the U.S. Army dumped waste from World War II there, including waste from the frantic effort to build a nuclear bomb. </a:t>
            </a:r>
          </a:p>
          <a:p>
            <a:pPr marL="342900" indent="-342900">
              <a:lnSpc>
                <a:spcPts val="3000"/>
              </a:lnSpc>
              <a:buFontTx/>
              <a:buChar char="-"/>
            </a:pPr>
            <a:r>
              <a:rPr lang="en-US" sz="2000" b="0" i="0" dirty="0">
                <a:solidFill>
                  <a:srgbClr val="373D3F"/>
                </a:solidFill>
                <a:effectLst/>
                <a:latin typeface="Lora" pitchFamily="2" charset="77"/>
              </a:rPr>
              <a:t>Hooker Chemical purchased the land in 1942 and lined it with clay. Then, the company put into Love Canal an estimated 21,000 tons of hazardous chemical waste, including the carcinogens benzene, dioxin, and PCBs in large metal barrels and covered them with more clay. </a:t>
            </a:r>
          </a:p>
          <a:p>
            <a:pPr marL="342900" indent="-342900">
              <a:lnSpc>
                <a:spcPts val="3000"/>
              </a:lnSpc>
              <a:buFontTx/>
              <a:buChar char="-"/>
            </a:pPr>
            <a:r>
              <a:rPr lang="en-US" sz="2000" b="0" i="0" dirty="0">
                <a:solidFill>
                  <a:srgbClr val="373D3F"/>
                </a:solidFill>
                <a:effectLst/>
                <a:latin typeface="Lora" pitchFamily="2" charset="77"/>
              </a:rPr>
              <a:t>In 1953, Hooker sold the land to the Niagara Falls school board for $1, and included a clause in the sales contract that both described the land use (filled with chemical waste) and absolved them from any future damage claims from the buried waste. </a:t>
            </a:r>
          </a:p>
          <a:p>
            <a:pPr marL="342900" indent="-342900">
              <a:lnSpc>
                <a:spcPts val="3000"/>
              </a:lnSpc>
              <a:buFontTx/>
              <a:buChar char="-"/>
            </a:pPr>
            <a:r>
              <a:rPr lang="en-US" sz="2000" b="0" i="0" dirty="0">
                <a:solidFill>
                  <a:srgbClr val="373D3F"/>
                </a:solidFill>
                <a:effectLst/>
                <a:latin typeface="Lora" pitchFamily="2" charset="77"/>
              </a:rPr>
              <a:t>The school board promptly built a public school on the site and sold the surrounding land for a housing project that built 200 or so homes along the canal banks and another 1,000 in the neighborhood (See image). </a:t>
            </a:r>
            <a:endParaRPr lang="en-US" sz="2000" dirty="0">
              <a:solidFill>
                <a:srgbClr val="3D291F"/>
              </a:solidFill>
              <a:latin typeface="Lato"/>
            </a:endParaRPr>
          </a:p>
        </p:txBody>
      </p:sp>
      <p:pic>
        <p:nvPicPr>
          <p:cNvPr id="1026" name="Picture 2">
            <a:extLst>
              <a:ext uri="{FF2B5EF4-FFF2-40B4-BE49-F238E27FC236}">
                <a16:creationId xmlns:a16="http://schemas.microsoft.com/office/drawing/2014/main" id="{15E30453-60D6-D1AA-EC21-ECFFCA2D3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573" y="1950931"/>
            <a:ext cx="4318000" cy="63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5" name="TextBox 5"/>
          <p:cNvSpPr txBox="1"/>
          <p:nvPr/>
        </p:nvSpPr>
        <p:spPr>
          <a:xfrm>
            <a:off x="2638501" y="9017711"/>
            <a:ext cx="5544998" cy="261610"/>
          </a:xfrm>
          <a:prstGeom prst="rect">
            <a:avLst/>
          </a:prstGeom>
        </p:spPr>
        <p:txBody>
          <a:bodyPr lIns="0" tIns="0" rIns="0" bIns="0" rtlCol="0" anchor="t">
            <a:spAutoFit/>
          </a:bodyPr>
          <a:lstStyle/>
          <a:p>
            <a:pPr algn="ctr">
              <a:lnSpc>
                <a:spcPts val="2239"/>
              </a:lnSpc>
            </a:pPr>
            <a:r>
              <a:rPr lang="en-US" sz="1600" b="0" i="1" dirty="0">
                <a:solidFill>
                  <a:srgbClr val="373D3F"/>
                </a:solidFill>
                <a:effectLst/>
                <a:latin typeface="Lora" pitchFamily="2" charset="77"/>
              </a:rPr>
              <a:t>Love Canal. Source: US Environmental Protection Agency</a:t>
            </a:r>
            <a:endParaRPr lang="en-US" sz="1599" spc="79" dirty="0">
              <a:solidFill>
                <a:srgbClr val="3D291F"/>
              </a:solidFill>
              <a:latin typeface="Lato"/>
            </a:endParaRPr>
          </a:p>
        </p:txBody>
      </p:sp>
      <p:sp>
        <p:nvSpPr>
          <p:cNvPr id="6" name="AutoShape 6"/>
          <p:cNvSpPr/>
          <p:nvPr/>
        </p:nvSpPr>
        <p:spPr>
          <a:xfrm rot="-5400000">
            <a:off x="1901989" y="5125931"/>
            <a:ext cx="6873170" cy="0"/>
          </a:xfrm>
          <a:prstGeom prst="line">
            <a:avLst/>
          </a:prstGeom>
          <a:ln w="9525" cap="flat">
            <a:solidFill>
              <a:srgbClr val="3D291F"/>
            </a:solidFill>
            <a:prstDash val="solid"/>
            <a:headEnd type="none" w="sm" len="sm"/>
            <a:tailEnd type="none" w="sm" len="sm"/>
          </a:ln>
        </p:spPr>
      </p:sp>
      <p:sp>
        <p:nvSpPr>
          <p:cNvPr id="9" name="TextBox 9"/>
          <p:cNvSpPr txBox="1"/>
          <p:nvPr/>
        </p:nvSpPr>
        <p:spPr>
          <a:xfrm>
            <a:off x="3239416" y="579285"/>
            <a:ext cx="4641441" cy="939804"/>
          </a:xfrm>
          <a:prstGeom prst="rect">
            <a:avLst/>
          </a:prstGeom>
        </p:spPr>
        <p:txBody>
          <a:bodyPr lIns="0" tIns="0" rIns="0" bIns="0" rtlCol="0" anchor="t">
            <a:spAutoFit/>
          </a:bodyPr>
          <a:lstStyle/>
          <a:p>
            <a:pPr>
              <a:lnSpc>
                <a:spcPts val="7000"/>
              </a:lnSpc>
            </a:pPr>
            <a:r>
              <a:rPr lang="en-US" sz="7000" dirty="0">
                <a:solidFill>
                  <a:srgbClr val="3D291F"/>
                </a:solidFill>
                <a:latin typeface="HK Grotesk Bold"/>
              </a:rPr>
              <a:t>Love Canal</a:t>
            </a:r>
          </a:p>
        </p:txBody>
      </p:sp>
      <p:sp>
        <p:nvSpPr>
          <p:cNvPr id="10" name="TextBox 10"/>
          <p:cNvSpPr txBox="1"/>
          <p:nvPr/>
        </p:nvSpPr>
        <p:spPr>
          <a:xfrm>
            <a:off x="8686800" y="1154354"/>
            <a:ext cx="7750728" cy="6883423"/>
          </a:xfrm>
          <a:prstGeom prst="rect">
            <a:avLst/>
          </a:prstGeom>
        </p:spPr>
        <p:txBody>
          <a:bodyPr lIns="0" tIns="0" rIns="0" bIns="0" rtlCol="0" anchor="t">
            <a:spAutoFit/>
          </a:bodyPr>
          <a:lstStyle/>
          <a:p>
            <a:pPr marL="342900" indent="-342900">
              <a:lnSpc>
                <a:spcPts val="3000"/>
              </a:lnSpc>
              <a:buFontTx/>
              <a:buChar char="-"/>
            </a:pPr>
            <a:r>
              <a:rPr lang="en-US" sz="2000" b="0" i="0" dirty="0">
                <a:solidFill>
                  <a:srgbClr val="373D3F"/>
                </a:solidFill>
                <a:effectLst/>
                <a:latin typeface="Lora" pitchFamily="2" charset="77"/>
              </a:rPr>
              <a:t>From the 1950s to the late 1970s, residents repeatedly complained of strange odors and substances that surfaced in their yards. City officials investigated the area, but did not act to solve the problem. </a:t>
            </a:r>
          </a:p>
          <a:p>
            <a:pPr marL="342900" indent="-342900">
              <a:lnSpc>
                <a:spcPts val="3000"/>
              </a:lnSpc>
              <a:buFontTx/>
              <a:buChar char="-"/>
            </a:pPr>
            <a:r>
              <a:rPr lang="en-US" sz="2000" b="0" i="0" dirty="0">
                <a:solidFill>
                  <a:srgbClr val="373D3F"/>
                </a:solidFill>
                <a:effectLst/>
                <a:latin typeface="Lora" pitchFamily="2" charset="77"/>
              </a:rPr>
              <a:t>Local residents allegedly experienced major health problems including high rates of miscarriages, birth defects, and chromosome damage, but studies by the New York State Health Department disputed that. </a:t>
            </a:r>
          </a:p>
          <a:p>
            <a:pPr marL="342900" indent="-342900">
              <a:lnSpc>
                <a:spcPts val="3000"/>
              </a:lnSpc>
              <a:buFontTx/>
              <a:buChar char="-"/>
            </a:pPr>
            <a:r>
              <a:rPr lang="en-US" sz="2000" b="0" i="0" dirty="0">
                <a:solidFill>
                  <a:srgbClr val="373D3F"/>
                </a:solidFill>
                <a:effectLst/>
                <a:latin typeface="Lora" pitchFamily="2" charset="77"/>
              </a:rPr>
              <a:t>Finally, in 1978 President Carter declared a state of emergency at Love Canal, making it the first human-caused environmental problem to be designated that way.</a:t>
            </a:r>
          </a:p>
          <a:p>
            <a:pPr marL="342900" indent="-342900">
              <a:lnSpc>
                <a:spcPts val="3000"/>
              </a:lnSpc>
              <a:buFontTx/>
              <a:buChar char="-"/>
            </a:pPr>
            <a:r>
              <a:rPr lang="en-US" sz="2000" b="0" i="0" dirty="0">
                <a:solidFill>
                  <a:srgbClr val="373D3F"/>
                </a:solidFill>
                <a:effectLst/>
                <a:latin typeface="Lora" pitchFamily="2" charset="77"/>
              </a:rPr>
              <a:t>The Love Canal tragedy helped to create Superfund, which has analyzed tens of thousands of hazardous waste sites in the U.S. and cleaned up hundreds of the worst ones. </a:t>
            </a:r>
          </a:p>
          <a:p>
            <a:pPr marL="342900" indent="-342900">
              <a:lnSpc>
                <a:spcPts val="3000"/>
              </a:lnSpc>
              <a:buFontTx/>
              <a:buChar char="-"/>
            </a:pPr>
            <a:r>
              <a:rPr lang="en-US" sz="2000" b="0" i="0" dirty="0">
                <a:solidFill>
                  <a:srgbClr val="373D3F"/>
                </a:solidFill>
                <a:effectLst/>
                <a:latin typeface="Lora" pitchFamily="2" charset="77"/>
              </a:rPr>
              <a:t>Nevertheless, over 1,000 major hazardous waste sites with a significant risk to human health or the environment are still in the process of being cleaned.</a:t>
            </a:r>
          </a:p>
          <a:p>
            <a:pPr marL="342900" indent="-342900">
              <a:lnSpc>
                <a:spcPts val="3000"/>
              </a:lnSpc>
              <a:buFontTx/>
              <a:buChar char="-"/>
            </a:pPr>
            <a:endParaRPr lang="en-US" sz="2000" dirty="0">
              <a:solidFill>
                <a:srgbClr val="3D291F"/>
              </a:solidFill>
              <a:latin typeface="Lato"/>
            </a:endParaRPr>
          </a:p>
        </p:txBody>
      </p:sp>
      <p:pic>
        <p:nvPicPr>
          <p:cNvPr id="1026" name="Picture 2">
            <a:extLst>
              <a:ext uri="{FF2B5EF4-FFF2-40B4-BE49-F238E27FC236}">
                <a16:creationId xmlns:a16="http://schemas.microsoft.com/office/drawing/2014/main" id="{15E30453-60D6-D1AA-EC21-ECFFCA2D3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9416" y="1950931"/>
            <a:ext cx="4318000" cy="635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AC658893-578F-B2F6-E19F-DC72D3D34235}"/>
              </a:ext>
            </a:extLst>
          </p:cNvPr>
          <p:cNvSpPr txBox="1"/>
          <p:nvPr/>
        </p:nvSpPr>
        <p:spPr>
          <a:xfrm>
            <a:off x="9512311" y="8105620"/>
            <a:ext cx="6576768" cy="1678601"/>
          </a:xfrm>
          <a:prstGeom prst="rect">
            <a:avLst/>
          </a:prstGeom>
        </p:spPr>
        <p:txBody>
          <a:bodyPr wrap="square" lIns="0" tIns="0" rIns="0" bIns="0" rtlCol="0" anchor="t">
            <a:spAutoFit/>
          </a:bodyPr>
          <a:lstStyle/>
          <a:p>
            <a:pPr>
              <a:lnSpc>
                <a:spcPts val="7000"/>
              </a:lnSpc>
            </a:pPr>
            <a:r>
              <a:rPr lang="en-US" sz="2800" dirty="0">
                <a:solidFill>
                  <a:srgbClr val="3D291F"/>
                </a:solidFill>
                <a:latin typeface="HK Grotesk Bold"/>
              </a:rPr>
              <a:t>Who lived there? (Think race and class…)</a:t>
            </a:r>
          </a:p>
          <a:p>
            <a:pPr>
              <a:lnSpc>
                <a:spcPts val="7000"/>
              </a:lnSpc>
            </a:pPr>
            <a:r>
              <a:rPr lang="en-US" sz="2800" dirty="0">
                <a:solidFill>
                  <a:srgbClr val="3D291F"/>
                </a:solidFill>
                <a:latin typeface="HK Grotesk Bold"/>
              </a:rPr>
              <a:t>How did they organize? </a:t>
            </a:r>
          </a:p>
        </p:txBody>
      </p:sp>
    </p:spTree>
    <p:extLst>
      <p:ext uri="{BB962C8B-B14F-4D97-AF65-F5344CB8AC3E}">
        <p14:creationId xmlns:p14="http://schemas.microsoft.com/office/powerpoint/2010/main" val="32974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4" name="TextBox 4"/>
          <p:cNvSpPr txBox="1"/>
          <p:nvPr/>
        </p:nvSpPr>
        <p:spPr>
          <a:xfrm>
            <a:off x="887543" y="2857500"/>
            <a:ext cx="6532171" cy="2984600"/>
          </a:xfrm>
          <a:prstGeom prst="rect">
            <a:avLst/>
          </a:prstGeom>
        </p:spPr>
        <p:txBody>
          <a:bodyPr wrap="square" lIns="0" tIns="0" rIns="0" bIns="0" rtlCol="0" anchor="t">
            <a:spAutoFit/>
          </a:bodyPr>
          <a:lstStyle/>
          <a:p>
            <a:pPr>
              <a:lnSpc>
                <a:spcPts val="7700"/>
              </a:lnSpc>
            </a:pPr>
            <a:r>
              <a:rPr lang="en-US" sz="7000" dirty="0">
                <a:solidFill>
                  <a:srgbClr val="3D291F"/>
                </a:solidFill>
                <a:latin typeface="HK Grotesk Bold"/>
              </a:rPr>
              <a:t>Geosphere –&gt; Biosphere –&gt;</a:t>
            </a:r>
          </a:p>
          <a:p>
            <a:pPr>
              <a:lnSpc>
                <a:spcPts val="7700"/>
              </a:lnSpc>
            </a:pPr>
            <a:r>
              <a:rPr lang="en-US" sz="7000" dirty="0">
                <a:solidFill>
                  <a:srgbClr val="3D291F"/>
                </a:solidFill>
                <a:latin typeface="HK Grotesk Bold"/>
              </a:rPr>
              <a:t>Anthroposphere</a:t>
            </a:r>
          </a:p>
        </p:txBody>
      </p:sp>
      <p:sp>
        <p:nvSpPr>
          <p:cNvPr id="7" name="AutoShape 7"/>
          <p:cNvSpPr/>
          <p:nvPr/>
        </p:nvSpPr>
        <p:spPr>
          <a:xfrm rot="-5400000">
            <a:off x="15126088" y="4718425"/>
            <a:ext cx="4408265" cy="0"/>
          </a:xfrm>
          <a:prstGeom prst="line">
            <a:avLst/>
          </a:prstGeom>
          <a:ln w="9525" cap="flat">
            <a:solidFill>
              <a:srgbClr val="3D291F"/>
            </a:solidFill>
            <a:prstDash val="solid"/>
            <a:headEnd type="none" w="sm" len="sm"/>
            <a:tailEnd type="none" w="sm" len="sm"/>
          </a:ln>
        </p:spPr>
      </p:sp>
      <p:sp>
        <p:nvSpPr>
          <p:cNvPr id="11" name="TextBox 11"/>
          <p:cNvSpPr txBox="1"/>
          <p:nvPr/>
        </p:nvSpPr>
        <p:spPr>
          <a:xfrm>
            <a:off x="901959" y="6612005"/>
            <a:ext cx="6237267" cy="727892"/>
          </a:xfrm>
          <a:prstGeom prst="rect">
            <a:avLst/>
          </a:prstGeom>
        </p:spPr>
        <p:txBody>
          <a:bodyPr lIns="0" tIns="0" rIns="0" bIns="0" rtlCol="0" anchor="t">
            <a:spAutoFit/>
          </a:bodyPr>
          <a:lstStyle/>
          <a:p>
            <a:pPr>
              <a:lnSpc>
                <a:spcPts val="3000"/>
              </a:lnSpc>
            </a:pPr>
            <a:r>
              <a:rPr lang="en-US" sz="2000" dirty="0">
                <a:solidFill>
                  <a:srgbClr val="3D291F"/>
                </a:solidFill>
                <a:latin typeface="Lato"/>
              </a:rPr>
              <a:t>Environmental conditions determine the health of ecosystems and human populations </a:t>
            </a:r>
          </a:p>
        </p:txBody>
      </p:sp>
      <p:sp>
        <p:nvSpPr>
          <p:cNvPr id="14" name="TextBox 13">
            <a:extLst>
              <a:ext uri="{FF2B5EF4-FFF2-40B4-BE49-F238E27FC236}">
                <a16:creationId xmlns:a16="http://schemas.microsoft.com/office/drawing/2014/main" id="{2EBDF02B-C400-5197-30EC-C31444610005}"/>
              </a:ext>
            </a:extLst>
          </p:cNvPr>
          <p:cNvSpPr txBox="1"/>
          <p:nvPr/>
        </p:nvSpPr>
        <p:spPr>
          <a:xfrm>
            <a:off x="8034540" y="2075457"/>
            <a:ext cx="8077193" cy="2308324"/>
          </a:xfrm>
          <a:prstGeom prst="rect">
            <a:avLst/>
          </a:prstGeom>
          <a:noFill/>
        </p:spPr>
        <p:txBody>
          <a:bodyPr wrap="square" rtlCol="0">
            <a:spAutoFit/>
          </a:bodyPr>
          <a:lstStyle/>
          <a:p>
            <a:pPr marL="285750" indent="-285750">
              <a:buFontTx/>
              <a:buChar char="-"/>
            </a:pPr>
            <a:r>
              <a:rPr lang="en-US" b="0" i="0" dirty="0">
                <a:solidFill>
                  <a:srgbClr val="373D3F"/>
                </a:solidFill>
                <a:effectLst/>
                <a:latin typeface="Lora" pitchFamily="2" charset="77"/>
              </a:rPr>
              <a:t>For most of human history, </a:t>
            </a:r>
            <a:r>
              <a:rPr lang="en-US" b="1" i="0" dirty="0">
                <a:solidFill>
                  <a:srgbClr val="373D3F"/>
                </a:solidFill>
                <a:effectLst/>
                <a:latin typeface="Lora" pitchFamily="2" charset="77"/>
              </a:rPr>
              <a:t>biological agents </a:t>
            </a:r>
            <a:r>
              <a:rPr lang="en-US" b="0" i="0" dirty="0">
                <a:solidFill>
                  <a:srgbClr val="373D3F"/>
                </a:solidFill>
                <a:effectLst/>
                <a:latin typeface="Lora" pitchFamily="2" charset="77"/>
              </a:rPr>
              <a:t>were the most significant factor in health. </a:t>
            </a:r>
          </a:p>
          <a:p>
            <a:pPr marL="285750" indent="-285750">
              <a:buFontTx/>
              <a:buChar char="-"/>
            </a:pPr>
            <a:r>
              <a:rPr lang="en-US" b="0" i="0" dirty="0">
                <a:solidFill>
                  <a:srgbClr val="373D3F"/>
                </a:solidFill>
                <a:effectLst/>
                <a:latin typeface="Lora" pitchFamily="2" charset="77"/>
              </a:rPr>
              <a:t>These included pathogenic (disease causing) organisms such as bacteria, viruses, protozoa, and internal parasites. </a:t>
            </a:r>
          </a:p>
          <a:p>
            <a:pPr marL="285750" indent="-285750">
              <a:buFontTx/>
              <a:buChar char="-"/>
            </a:pPr>
            <a:r>
              <a:rPr lang="en-US" b="0" i="0" dirty="0">
                <a:solidFill>
                  <a:srgbClr val="373D3F"/>
                </a:solidFill>
                <a:effectLst/>
                <a:latin typeface="Lora" pitchFamily="2" charset="77"/>
              </a:rPr>
              <a:t>In modern times, cardiovascular diseases, cancer, and accidents are the leading killers in most parts of the world. </a:t>
            </a:r>
          </a:p>
          <a:p>
            <a:pPr marL="285750" indent="-285750">
              <a:buFontTx/>
              <a:buChar char="-"/>
            </a:pPr>
            <a:r>
              <a:rPr lang="en-US" b="0" i="0" dirty="0">
                <a:solidFill>
                  <a:srgbClr val="373D3F"/>
                </a:solidFill>
                <a:effectLst/>
                <a:latin typeface="Lora" pitchFamily="2" charset="77"/>
              </a:rPr>
              <a:t>However, infectious diseases still cause about 22 million deaths a year, mostly in developing countries.</a:t>
            </a:r>
            <a:endParaRPr lang="en-US" dirty="0"/>
          </a:p>
        </p:txBody>
      </p:sp>
      <p:sp>
        <p:nvSpPr>
          <p:cNvPr id="15" name="TextBox 14">
            <a:extLst>
              <a:ext uri="{FF2B5EF4-FFF2-40B4-BE49-F238E27FC236}">
                <a16:creationId xmlns:a16="http://schemas.microsoft.com/office/drawing/2014/main" id="{8736F0D5-4C71-0281-7BB8-C9EE4E294649}"/>
              </a:ext>
            </a:extLst>
          </p:cNvPr>
          <p:cNvSpPr txBox="1"/>
          <p:nvPr/>
        </p:nvSpPr>
        <p:spPr>
          <a:xfrm>
            <a:off x="8029615" y="6922558"/>
            <a:ext cx="8760941" cy="2031325"/>
          </a:xfrm>
          <a:prstGeom prst="rect">
            <a:avLst/>
          </a:prstGeom>
          <a:noFill/>
        </p:spPr>
        <p:txBody>
          <a:bodyPr wrap="square" rtlCol="0">
            <a:spAutoFit/>
          </a:bodyPr>
          <a:lstStyle/>
          <a:p>
            <a:pPr marL="285750" indent="-285750">
              <a:buFontTx/>
              <a:buChar char="-"/>
            </a:pPr>
            <a:r>
              <a:rPr lang="en-US" b="1" i="0" dirty="0">
                <a:solidFill>
                  <a:srgbClr val="373D3F"/>
                </a:solidFill>
                <a:effectLst/>
                <a:latin typeface="Lora" pitchFamily="2" charset="77"/>
              </a:rPr>
              <a:t>Chemical agents</a:t>
            </a:r>
            <a:r>
              <a:rPr lang="en-US" b="0" i="0" dirty="0">
                <a:solidFill>
                  <a:srgbClr val="373D3F"/>
                </a:solidFill>
                <a:effectLst/>
                <a:latin typeface="Lora" pitchFamily="2" charset="77"/>
              </a:rPr>
              <a:t> also have significant effects on human health. </a:t>
            </a:r>
          </a:p>
          <a:p>
            <a:pPr marL="285750" indent="-285750">
              <a:buFontTx/>
              <a:buChar char="-"/>
            </a:pPr>
            <a:r>
              <a:rPr lang="en-US" b="0" i="0" dirty="0">
                <a:solidFill>
                  <a:srgbClr val="373D3F"/>
                </a:solidFill>
                <a:effectLst/>
                <a:latin typeface="Lora" pitchFamily="2" charset="77"/>
              </a:rPr>
              <a:t>Toxic heavy metals, dioxins, pesticides, and endocrine disrupters are examples of these chemical agents. </a:t>
            </a:r>
          </a:p>
          <a:p>
            <a:pPr marL="285750" indent="-285750">
              <a:buFontTx/>
              <a:buChar char="-"/>
            </a:pPr>
            <a:r>
              <a:rPr lang="en-US" b="0" i="0" dirty="0">
                <a:solidFill>
                  <a:srgbClr val="373D3F"/>
                </a:solidFill>
                <a:effectLst/>
                <a:latin typeface="Lora" pitchFamily="2" charset="77"/>
              </a:rPr>
              <a:t>Heavy metals (e.g., mercury, lead, &amp; cadmium) are typically produced as by-products of mining and manufacturing processes. </a:t>
            </a:r>
          </a:p>
          <a:p>
            <a:pPr marL="285750" indent="-285750">
              <a:buFontTx/>
              <a:buChar char="-"/>
            </a:pPr>
            <a:r>
              <a:rPr lang="en-US" b="0" i="0" dirty="0">
                <a:solidFill>
                  <a:srgbClr val="373D3F"/>
                </a:solidFill>
                <a:effectLst/>
                <a:latin typeface="Lora" pitchFamily="2" charset="77"/>
              </a:rPr>
              <a:t>All of them </a:t>
            </a:r>
            <a:r>
              <a:rPr lang="en-US" b="0" i="0" dirty="0" err="1">
                <a:solidFill>
                  <a:srgbClr val="373D3F"/>
                </a:solidFill>
                <a:effectLst/>
                <a:latin typeface="Lora" pitchFamily="2" charset="77"/>
              </a:rPr>
              <a:t>biomagnify</a:t>
            </a:r>
            <a:r>
              <a:rPr lang="en-US" b="0" i="0" dirty="0">
                <a:solidFill>
                  <a:srgbClr val="373D3F"/>
                </a:solidFill>
                <a:effectLst/>
                <a:latin typeface="Lora" pitchFamily="2" charset="77"/>
              </a:rPr>
              <a:t> (become more concentrated in species with increasing food chain level).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4" name="TextBox 4"/>
          <p:cNvSpPr txBox="1"/>
          <p:nvPr/>
        </p:nvSpPr>
        <p:spPr>
          <a:xfrm>
            <a:off x="678007" y="2945650"/>
            <a:ext cx="6265842" cy="1997150"/>
          </a:xfrm>
          <a:prstGeom prst="rect">
            <a:avLst/>
          </a:prstGeom>
        </p:spPr>
        <p:txBody>
          <a:bodyPr lIns="0" tIns="0" rIns="0" bIns="0" rtlCol="0" anchor="t">
            <a:spAutoFit/>
          </a:bodyPr>
          <a:lstStyle/>
          <a:p>
            <a:pPr>
              <a:lnSpc>
                <a:spcPts val="7700"/>
              </a:lnSpc>
            </a:pPr>
            <a:r>
              <a:rPr lang="en-US" sz="7000" dirty="0">
                <a:solidFill>
                  <a:srgbClr val="3D291F"/>
                </a:solidFill>
                <a:latin typeface="HK Grotesk Bold"/>
              </a:rPr>
              <a:t>Environmental Health</a:t>
            </a:r>
          </a:p>
        </p:txBody>
      </p:sp>
      <p:sp>
        <p:nvSpPr>
          <p:cNvPr id="7" name="AutoShape 7"/>
          <p:cNvSpPr/>
          <p:nvPr/>
        </p:nvSpPr>
        <p:spPr>
          <a:xfrm rot="-5400000">
            <a:off x="10205954" y="3922814"/>
            <a:ext cx="4408265" cy="0"/>
          </a:xfrm>
          <a:prstGeom prst="line">
            <a:avLst/>
          </a:prstGeom>
          <a:ln w="9525" cap="flat">
            <a:solidFill>
              <a:srgbClr val="3D291F"/>
            </a:solidFill>
            <a:prstDash val="solid"/>
            <a:headEnd type="none" w="sm" len="sm"/>
            <a:tailEnd type="none" w="sm" len="sm"/>
          </a:ln>
        </p:spPr>
      </p:sp>
      <p:sp>
        <p:nvSpPr>
          <p:cNvPr id="11" name="TextBox 11"/>
          <p:cNvSpPr txBox="1"/>
          <p:nvPr/>
        </p:nvSpPr>
        <p:spPr>
          <a:xfrm>
            <a:off x="678007" y="6549837"/>
            <a:ext cx="5646593" cy="1112612"/>
          </a:xfrm>
          <a:prstGeom prst="rect">
            <a:avLst/>
          </a:prstGeom>
        </p:spPr>
        <p:txBody>
          <a:bodyPr wrap="square" lIns="0" tIns="0" rIns="0" bIns="0" rtlCol="0" anchor="t">
            <a:spAutoFit/>
          </a:bodyPr>
          <a:lstStyle/>
          <a:p>
            <a:pPr>
              <a:lnSpc>
                <a:spcPts val="3000"/>
              </a:lnSpc>
            </a:pPr>
            <a:r>
              <a:rPr lang="en-US" sz="2000" dirty="0">
                <a:solidFill>
                  <a:srgbClr val="3D291F"/>
                </a:solidFill>
                <a:latin typeface="Lato"/>
              </a:rPr>
              <a:t>Concerned with preventing disease, death and disability by reducing exposure to adverse environmental conditions. </a:t>
            </a:r>
          </a:p>
        </p:txBody>
      </p:sp>
      <p:pic>
        <p:nvPicPr>
          <p:cNvPr id="13" name="Picture 12" descr="Table&#10;&#10;Description automatically generated">
            <a:extLst>
              <a:ext uri="{FF2B5EF4-FFF2-40B4-BE49-F238E27FC236}">
                <a16:creationId xmlns:a16="http://schemas.microsoft.com/office/drawing/2014/main" id="{6492E75B-594D-65AE-BDE9-D97D61B5B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849" y="810150"/>
            <a:ext cx="10932473" cy="8265301"/>
          </a:xfrm>
          <a:prstGeom prst="rect">
            <a:avLst/>
          </a:prstGeom>
        </p:spPr>
      </p:pic>
    </p:spTree>
    <p:extLst>
      <p:ext uri="{BB962C8B-B14F-4D97-AF65-F5344CB8AC3E}">
        <p14:creationId xmlns:p14="http://schemas.microsoft.com/office/powerpoint/2010/main" val="255427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542618"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4" name="AutoShape 4"/>
          <p:cNvSpPr/>
          <p:nvPr/>
        </p:nvSpPr>
        <p:spPr>
          <a:xfrm rot="-5400000">
            <a:off x="3647579" y="6371190"/>
            <a:ext cx="4408265" cy="0"/>
          </a:xfrm>
          <a:prstGeom prst="line">
            <a:avLst/>
          </a:prstGeom>
          <a:ln w="9525" cap="flat">
            <a:solidFill>
              <a:srgbClr val="3D291F"/>
            </a:solidFill>
            <a:prstDash val="solid"/>
            <a:headEnd type="none" w="sm" len="sm"/>
            <a:tailEnd type="none" w="sm" len="sm"/>
          </a:ln>
        </p:spPr>
      </p:sp>
      <p:sp>
        <p:nvSpPr>
          <p:cNvPr id="8" name="TextBox 8"/>
          <p:cNvSpPr txBox="1"/>
          <p:nvPr/>
        </p:nvSpPr>
        <p:spPr>
          <a:xfrm>
            <a:off x="2600999" y="9172417"/>
            <a:ext cx="5544998" cy="255263"/>
          </a:xfrm>
          <a:prstGeom prst="rect">
            <a:avLst/>
          </a:prstGeom>
        </p:spPr>
        <p:txBody>
          <a:bodyPr lIns="0" tIns="0" rIns="0" bIns="0" rtlCol="0" anchor="t">
            <a:spAutoFit/>
          </a:bodyPr>
          <a:lstStyle/>
          <a:p>
            <a:pPr algn="ctr">
              <a:lnSpc>
                <a:spcPts val="2239"/>
              </a:lnSpc>
            </a:pPr>
            <a:r>
              <a:rPr lang="en-US" sz="1599" spc="79" dirty="0">
                <a:solidFill>
                  <a:srgbClr val="3D291F"/>
                </a:solidFill>
                <a:latin typeface="Lato"/>
              </a:rPr>
              <a:t>Classification of Contaminants </a:t>
            </a:r>
          </a:p>
        </p:txBody>
      </p:sp>
      <p:sp>
        <p:nvSpPr>
          <p:cNvPr id="9" name="TextBox 9"/>
          <p:cNvSpPr txBox="1"/>
          <p:nvPr/>
        </p:nvSpPr>
        <p:spPr>
          <a:xfrm>
            <a:off x="2576100" y="1540906"/>
            <a:ext cx="6541698" cy="1009700"/>
          </a:xfrm>
          <a:prstGeom prst="rect">
            <a:avLst/>
          </a:prstGeom>
        </p:spPr>
        <p:txBody>
          <a:bodyPr lIns="0" tIns="0" rIns="0" bIns="0" rtlCol="0" anchor="t">
            <a:spAutoFit/>
          </a:bodyPr>
          <a:lstStyle/>
          <a:p>
            <a:pPr algn="ctr">
              <a:lnSpc>
                <a:spcPts val="7700"/>
              </a:lnSpc>
            </a:pPr>
            <a:r>
              <a:rPr lang="en-US" sz="7000" dirty="0">
                <a:solidFill>
                  <a:srgbClr val="3D291F"/>
                </a:solidFill>
                <a:latin typeface="HK Grotesk Bold"/>
              </a:rPr>
              <a:t>Contaminants</a:t>
            </a:r>
          </a:p>
        </p:txBody>
      </p:sp>
      <p:pic>
        <p:nvPicPr>
          <p:cNvPr id="12" name="Picture 11" descr="Text, letter&#10;&#10;Description automatically generated">
            <a:extLst>
              <a:ext uri="{FF2B5EF4-FFF2-40B4-BE49-F238E27FC236}">
                <a16:creationId xmlns:a16="http://schemas.microsoft.com/office/drawing/2014/main" id="{AD3B4849-2FE9-9705-1183-14EE02287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91" y="3314700"/>
            <a:ext cx="9548615" cy="5665674"/>
          </a:xfrm>
          <a:prstGeom prst="rect">
            <a:avLst/>
          </a:prstGeom>
        </p:spPr>
      </p:pic>
      <p:pic>
        <p:nvPicPr>
          <p:cNvPr id="3074" name="Picture 2" descr="Main routes of lead exposure and health effects - ARBR">
            <a:extLst>
              <a:ext uri="{FF2B5EF4-FFF2-40B4-BE49-F238E27FC236}">
                <a16:creationId xmlns:a16="http://schemas.microsoft.com/office/drawing/2014/main" id="{90264368-5539-A0BB-64F2-08A93BF2F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04232" y="1107085"/>
            <a:ext cx="6119943" cy="61199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D8216D-17A9-37FD-DBDF-A37D34E80BF0}"/>
              </a:ext>
            </a:extLst>
          </p:cNvPr>
          <p:cNvSpPr txBox="1"/>
          <p:nvPr/>
        </p:nvSpPr>
        <p:spPr>
          <a:xfrm>
            <a:off x="13346057" y="7581900"/>
            <a:ext cx="1740541" cy="369332"/>
          </a:xfrm>
          <a:prstGeom prst="rect">
            <a:avLst/>
          </a:prstGeom>
          <a:noFill/>
        </p:spPr>
        <p:txBody>
          <a:bodyPr wrap="none" rtlCol="0">
            <a:spAutoFit/>
          </a:bodyPr>
          <a:lstStyle/>
          <a:p>
            <a:r>
              <a:rPr lang="en-US" dirty="0"/>
              <a:t>Exposure Routes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300134">
            <a:off x="16301127" y="7663779"/>
            <a:ext cx="1916345" cy="28233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486" y="684452"/>
            <a:ext cx="392848" cy="97855"/>
          </a:xfrm>
          <a:prstGeom prst="rect">
            <a:avLst/>
          </a:prstGeom>
        </p:spPr>
      </p:pic>
      <p:sp>
        <p:nvSpPr>
          <p:cNvPr id="4" name="AutoShape 4"/>
          <p:cNvSpPr/>
          <p:nvPr/>
        </p:nvSpPr>
        <p:spPr>
          <a:xfrm rot="-10800000">
            <a:off x="2695759" y="4987925"/>
            <a:ext cx="1631167" cy="0"/>
          </a:xfrm>
          <a:prstGeom prst="line">
            <a:avLst/>
          </a:prstGeom>
          <a:ln w="9525" cap="flat">
            <a:solidFill>
              <a:srgbClr val="3D291F"/>
            </a:solidFill>
            <a:prstDash val="solid"/>
            <a:headEnd type="none" w="sm" len="sm"/>
            <a:tailEnd type="none" w="sm" len="sm"/>
          </a:ln>
        </p:spPr>
      </p:sp>
      <p:grpSp>
        <p:nvGrpSpPr>
          <p:cNvPr id="5" name="Group 5"/>
          <p:cNvGrpSpPr/>
          <p:nvPr/>
        </p:nvGrpSpPr>
        <p:grpSpPr>
          <a:xfrm>
            <a:off x="6468856" y="4910129"/>
            <a:ext cx="533214" cy="155592"/>
            <a:chOff x="0" y="0"/>
            <a:chExt cx="6350000" cy="1852930"/>
          </a:xfrm>
        </p:grpSpPr>
        <p:sp>
          <p:nvSpPr>
            <p:cNvPr id="6" name="Freeform 6"/>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D9D9D9"/>
            </a:solidFill>
          </p:spPr>
        </p:sp>
      </p:grpSp>
      <p:sp>
        <p:nvSpPr>
          <p:cNvPr id="11" name="AutoShape 11"/>
          <p:cNvSpPr/>
          <p:nvPr/>
        </p:nvSpPr>
        <p:spPr>
          <a:xfrm rot="10799999">
            <a:off x="13710297" y="4987925"/>
            <a:ext cx="1881944" cy="0"/>
          </a:xfrm>
          <a:prstGeom prst="line">
            <a:avLst/>
          </a:prstGeom>
          <a:ln w="9525" cap="flat">
            <a:solidFill>
              <a:srgbClr val="3D291F"/>
            </a:solidFill>
            <a:prstDash val="solid"/>
            <a:headEnd type="none" w="sm" len="sm"/>
            <a:tailEnd type="none" w="sm" len="sm"/>
          </a:ln>
        </p:spPr>
      </p:sp>
      <p:grpSp>
        <p:nvGrpSpPr>
          <p:cNvPr id="15" name="Group 15"/>
          <p:cNvGrpSpPr/>
          <p:nvPr/>
        </p:nvGrpSpPr>
        <p:grpSpPr>
          <a:xfrm>
            <a:off x="11285930" y="4910129"/>
            <a:ext cx="533214" cy="155592"/>
            <a:chOff x="0" y="0"/>
            <a:chExt cx="6350000" cy="1852930"/>
          </a:xfrm>
        </p:grpSpPr>
        <p:sp>
          <p:nvSpPr>
            <p:cNvPr id="16" name="Freeform 16"/>
            <p:cNvSpPr/>
            <p:nvPr/>
          </p:nvSpPr>
          <p:spPr>
            <a:xfrm>
              <a:off x="0" y="0"/>
              <a:ext cx="6350000" cy="1854200"/>
            </a:xfrm>
            <a:custGeom>
              <a:avLst/>
              <a:gdLst/>
              <a:ahLst/>
              <a:cxnLst/>
              <a:rect l="l" t="t" r="r" b="b"/>
              <a:pathLst>
                <a:path w="6350000" h="1854200">
                  <a:moveTo>
                    <a:pt x="6249670" y="739140"/>
                  </a:moveTo>
                  <a:lnTo>
                    <a:pt x="5328920" y="49530"/>
                  </a:lnTo>
                  <a:cubicBezTo>
                    <a:pt x="5284470" y="16510"/>
                    <a:pt x="5236210" y="0"/>
                    <a:pt x="5186680" y="0"/>
                  </a:cubicBezTo>
                  <a:cubicBezTo>
                    <a:pt x="5081270" y="0"/>
                    <a:pt x="5003800" y="81280"/>
                    <a:pt x="5003800" y="194310"/>
                  </a:cubicBezTo>
                  <a:lnTo>
                    <a:pt x="5003800" y="605790"/>
                  </a:lnTo>
                  <a:lnTo>
                    <a:pt x="313690" y="605790"/>
                  </a:lnTo>
                  <a:cubicBezTo>
                    <a:pt x="139700" y="609600"/>
                    <a:pt x="0" y="751840"/>
                    <a:pt x="0" y="927100"/>
                  </a:cubicBezTo>
                  <a:cubicBezTo>
                    <a:pt x="0" y="1102360"/>
                    <a:pt x="139700" y="1244600"/>
                    <a:pt x="313690" y="1248410"/>
                  </a:cubicBezTo>
                  <a:lnTo>
                    <a:pt x="5003800" y="1248410"/>
                  </a:lnTo>
                  <a:lnTo>
                    <a:pt x="5003800" y="1659890"/>
                  </a:lnTo>
                  <a:cubicBezTo>
                    <a:pt x="5003800" y="1772920"/>
                    <a:pt x="5081270" y="1854200"/>
                    <a:pt x="5186680" y="1854200"/>
                  </a:cubicBezTo>
                  <a:cubicBezTo>
                    <a:pt x="5236210" y="1854200"/>
                    <a:pt x="5284470" y="1836420"/>
                    <a:pt x="5328920" y="1803400"/>
                  </a:cubicBezTo>
                  <a:lnTo>
                    <a:pt x="6249670" y="1115060"/>
                  </a:lnTo>
                  <a:cubicBezTo>
                    <a:pt x="6313170" y="1066800"/>
                    <a:pt x="6350000" y="998220"/>
                    <a:pt x="6350000" y="927100"/>
                  </a:cubicBezTo>
                  <a:cubicBezTo>
                    <a:pt x="6350000" y="854710"/>
                    <a:pt x="6313170" y="787400"/>
                    <a:pt x="6249670" y="739140"/>
                  </a:cubicBezTo>
                  <a:close/>
                </a:path>
              </a:pathLst>
            </a:custGeom>
            <a:solidFill>
              <a:srgbClr val="D9D9D9"/>
            </a:solidFill>
          </p:spPr>
        </p:sp>
      </p:grpSp>
      <p:sp>
        <p:nvSpPr>
          <p:cNvPr id="24" name="TextBox 24"/>
          <p:cNvSpPr txBox="1"/>
          <p:nvPr/>
        </p:nvSpPr>
        <p:spPr>
          <a:xfrm>
            <a:off x="5722391" y="393605"/>
            <a:ext cx="7368774" cy="1086580"/>
          </a:xfrm>
          <a:prstGeom prst="rect">
            <a:avLst/>
          </a:prstGeom>
        </p:spPr>
        <p:txBody>
          <a:bodyPr lIns="0" tIns="0" rIns="0" bIns="0" rtlCol="0" anchor="t">
            <a:spAutoFit/>
          </a:bodyPr>
          <a:lstStyle/>
          <a:p>
            <a:pPr algn="ctr">
              <a:lnSpc>
                <a:spcPts val="8250"/>
              </a:lnSpc>
            </a:pPr>
            <a:r>
              <a:rPr lang="en-US" sz="7500" dirty="0">
                <a:solidFill>
                  <a:srgbClr val="3D291F"/>
                </a:solidFill>
                <a:latin typeface="HK Grotesk Bold"/>
              </a:rPr>
              <a:t>Bioremediation</a:t>
            </a:r>
          </a:p>
        </p:txBody>
      </p:sp>
      <p:pic>
        <p:nvPicPr>
          <p:cNvPr id="4098" name="Picture 2">
            <a:extLst>
              <a:ext uri="{FF2B5EF4-FFF2-40B4-BE49-F238E27FC236}">
                <a16:creationId xmlns:a16="http://schemas.microsoft.com/office/drawing/2014/main" id="{DF971AD9-FF33-E30D-738D-A7078FDFC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21" y="1989425"/>
            <a:ext cx="9818590" cy="392743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FC9BB-BC43-27CD-0A8A-1F34785C1BC1}"/>
              </a:ext>
            </a:extLst>
          </p:cNvPr>
          <p:cNvSpPr txBox="1"/>
          <p:nvPr/>
        </p:nvSpPr>
        <p:spPr>
          <a:xfrm>
            <a:off x="2271388" y="6387580"/>
            <a:ext cx="5302927" cy="369332"/>
          </a:xfrm>
          <a:prstGeom prst="rect">
            <a:avLst/>
          </a:prstGeom>
          <a:noFill/>
        </p:spPr>
        <p:txBody>
          <a:bodyPr wrap="none" rtlCol="0">
            <a:spAutoFit/>
          </a:bodyPr>
          <a:lstStyle/>
          <a:p>
            <a:r>
              <a:rPr lang="en-US" dirty="0"/>
              <a:t>https://</a:t>
            </a:r>
            <a:r>
              <a:rPr lang="en-US" dirty="0" err="1"/>
              <a:t>pubs.acs.org</a:t>
            </a:r>
            <a:r>
              <a:rPr lang="en-US" dirty="0"/>
              <a:t>/</a:t>
            </a:r>
            <a:r>
              <a:rPr lang="en-US" dirty="0" err="1"/>
              <a:t>doi</a:t>
            </a:r>
            <a:r>
              <a:rPr lang="en-US" dirty="0"/>
              <a:t>/10.1021/acsestengg.0c00217</a:t>
            </a:r>
          </a:p>
        </p:txBody>
      </p:sp>
      <p:pic>
        <p:nvPicPr>
          <p:cNvPr id="4102" name="Picture 6" descr="Picture">
            <a:extLst>
              <a:ext uri="{FF2B5EF4-FFF2-40B4-BE49-F238E27FC236}">
                <a16:creationId xmlns:a16="http://schemas.microsoft.com/office/drawing/2014/main" id="{879DCC3D-97CB-A127-191E-5FE87E046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7165" y="4651021"/>
            <a:ext cx="8128000" cy="421178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908023F-CF41-5144-69FB-4DB41F5E8706}"/>
              </a:ext>
            </a:extLst>
          </p:cNvPr>
          <p:cNvSpPr txBox="1"/>
          <p:nvPr/>
        </p:nvSpPr>
        <p:spPr>
          <a:xfrm>
            <a:off x="10515600" y="9121911"/>
            <a:ext cx="5802614" cy="369332"/>
          </a:xfrm>
          <a:prstGeom prst="rect">
            <a:avLst/>
          </a:prstGeom>
          <a:noFill/>
        </p:spPr>
        <p:txBody>
          <a:bodyPr wrap="none" rtlCol="0">
            <a:spAutoFit/>
          </a:bodyPr>
          <a:lstStyle/>
          <a:p>
            <a:r>
              <a:rPr lang="en-US" dirty="0"/>
              <a:t>https://</a:t>
            </a:r>
            <a:r>
              <a:rPr lang="en-US" dirty="0" err="1"/>
              <a:t>energytoday.energysociety.org</a:t>
            </a:r>
            <a:r>
              <a:rPr lang="en-US" dirty="0"/>
              <a:t>/</a:t>
            </a:r>
            <a:r>
              <a:rPr lang="en-US" dirty="0" err="1"/>
              <a:t>bioremediation.html</a:t>
            </a:r>
            <a:endParaRPr lang="en-US" dirty="0"/>
          </a:p>
        </p:txBody>
      </p:sp>
      <p:sp>
        <p:nvSpPr>
          <p:cNvPr id="27" name="TextBox 26">
            <a:extLst>
              <a:ext uri="{FF2B5EF4-FFF2-40B4-BE49-F238E27FC236}">
                <a16:creationId xmlns:a16="http://schemas.microsoft.com/office/drawing/2014/main" id="{F9D56C25-D82F-9433-D20E-D5CE9FEE7060}"/>
              </a:ext>
            </a:extLst>
          </p:cNvPr>
          <p:cNvSpPr txBox="1"/>
          <p:nvPr/>
        </p:nvSpPr>
        <p:spPr>
          <a:xfrm>
            <a:off x="10764560" y="1854145"/>
            <a:ext cx="5891473" cy="2031325"/>
          </a:xfrm>
          <a:prstGeom prst="rect">
            <a:avLst/>
          </a:prstGeom>
          <a:noFill/>
        </p:spPr>
        <p:txBody>
          <a:bodyPr wrap="square" rtlCol="0">
            <a:spAutoFit/>
          </a:bodyPr>
          <a:lstStyle/>
          <a:p>
            <a:r>
              <a:rPr lang="en-US" b="0" i="0" dirty="0">
                <a:solidFill>
                  <a:srgbClr val="373D3F"/>
                </a:solidFill>
                <a:effectLst/>
                <a:latin typeface="Lora" pitchFamily="2" charset="77"/>
              </a:rPr>
              <a:t>A “treatment that uses naturally occurring organisms to break down hazardous substances into less toxic or non toxic substances.”</a:t>
            </a:r>
          </a:p>
          <a:p>
            <a:endParaRPr lang="en-US" dirty="0">
              <a:solidFill>
                <a:srgbClr val="373D3F"/>
              </a:solidFill>
              <a:latin typeface="Lora" pitchFamily="2" charset="77"/>
            </a:endParaRPr>
          </a:p>
          <a:p>
            <a:r>
              <a:rPr lang="en-US" dirty="0">
                <a:solidFill>
                  <a:srgbClr val="373D3F"/>
                </a:solidFill>
                <a:latin typeface="Lora" pitchFamily="2" charset="77"/>
              </a:rPr>
              <a:t>Note: not every substance can be effectively transformed or removed from a given environment …</a:t>
            </a:r>
            <a:endParaRPr lang="en-US" dirty="0"/>
          </a:p>
          <a:p>
            <a:endParaRPr lang="en-US" dirty="0"/>
          </a:p>
        </p:txBody>
      </p:sp>
      <p:sp>
        <p:nvSpPr>
          <p:cNvPr id="28" name="TextBox 27">
            <a:extLst>
              <a:ext uri="{FF2B5EF4-FFF2-40B4-BE49-F238E27FC236}">
                <a16:creationId xmlns:a16="http://schemas.microsoft.com/office/drawing/2014/main" id="{B86159AA-CFC9-8085-088D-3F7E9305894D}"/>
              </a:ext>
            </a:extLst>
          </p:cNvPr>
          <p:cNvSpPr txBox="1"/>
          <p:nvPr/>
        </p:nvSpPr>
        <p:spPr>
          <a:xfrm>
            <a:off x="1655805" y="8476735"/>
            <a:ext cx="6397392" cy="369332"/>
          </a:xfrm>
          <a:prstGeom prst="rect">
            <a:avLst/>
          </a:prstGeom>
          <a:noFill/>
        </p:spPr>
        <p:txBody>
          <a:bodyPr wrap="none" rtlCol="0">
            <a:spAutoFit/>
          </a:bodyPr>
          <a:lstStyle/>
          <a:p>
            <a:r>
              <a:rPr lang="en-US" dirty="0"/>
              <a:t>“Why do some communities get ‘dumped on’ and others escape?”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2724</Words>
  <Application>Microsoft Macintosh PowerPoint</Application>
  <PresentationFormat>Custom</PresentationFormat>
  <Paragraphs>183</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HK Grotesk Medium</vt:lpstr>
      <vt:lpstr>Roboto</vt:lpstr>
      <vt:lpstr>HK Grotesk Bold</vt:lpstr>
      <vt:lpstr>Calibri Light</vt:lpstr>
      <vt:lpstr>Arial</vt:lpstr>
      <vt:lpstr>Lato</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Restrictive Covenant: Seattle, WA</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Fieldwork Practices in Environmental Science: Approaches and Ethics</dc:title>
  <cp:lastModifiedBy>Sara Perl Egendorf</cp:lastModifiedBy>
  <cp:revision>7</cp:revision>
  <dcterms:created xsi:type="dcterms:W3CDTF">2006-08-16T00:00:00Z</dcterms:created>
  <dcterms:modified xsi:type="dcterms:W3CDTF">2023-02-27T04:00:07Z</dcterms:modified>
  <dc:identifier>DAFbs004pjk</dc:identifier>
</cp:coreProperties>
</file>