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1"/>
  </p:sldMasterIdLst>
  <p:sldIdLst>
    <p:sldId id="256" r:id="rId2"/>
    <p:sldId id="302" r:id="rId3"/>
    <p:sldId id="303" r:id="rId4"/>
    <p:sldId id="258" r:id="rId5"/>
    <p:sldId id="259" r:id="rId6"/>
    <p:sldId id="260" r:id="rId7"/>
    <p:sldId id="261" r:id="rId8"/>
    <p:sldId id="262" r:id="rId9"/>
    <p:sldId id="264" r:id="rId10"/>
    <p:sldId id="265" r:id="rId11"/>
    <p:sldId id="266" r:id="rId12"/>
    <p:sldId id="268" r:id="rId13"/>
    <p:sldId id="269" r:id="rId14"/>
    <p:sldId id="273" r:id="rId15"/>
    <p:sldId id="275"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5"/>
    <p:restoredTop sz="95976"/>
  </p:normalViewPr>
  <p:slideViewPr>
    <p:cSldViewPr snapToGrid="0">
      <p:cViewPr varScale="1">
        <p:scale>
          <a:sx n="90" d="100"/>
          <a:sy n="90" d="100"/>
        </p:scale>
        <p:origin x="208"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C09559-AF6F-4E94-8114-2C9443A201DD}" type="doc">
      <dgm:prSet loTypeId="urn:microsoft.com/office/officeart/2005/8/layout/vList5" loCatId="list" qsTypeId="urn:microsoft.com/office/officeart/2005/8/quickstyle/simple4" qsCatId="simple" csTypeId="urn:microsoft.com/office/officeart/2005/8/colors/colorful5" csCatId="colorful"/>
      <dgm:spPr/>
      <dgm:t>
        <a:bodyPr/>
        <a:lstStyle/>
        <a:p>
          <a:endParaRPr lang="en-US"/>
        </a:p>
      </dgm:t>
    </dgm:pt>
    <dgm:pt modelId="{7A249686-2D75-4B19-8122-401125584374}">
      <dgm:prSet/>
      <dgm:spPr/>
      <dgm:t>
        <a:bodyPr/>
        <a:lstStyle/>
        <a:p>
          <a:r>
            <a:rPr lang="en-US" b="0" i="0"/>
            <a:t>2.1 Matter</a:t>
          </a:r>
          <a:endParaRPr lang="en-US"/>
        </a:p>
      </dgm:t>
    </dgm:pt>
    <dgm:pt modelId="{439C2B2F-B3E4-4580-AD62-06046B6382BD}" type="parTrans" cxnId="{B91C0C3D-988E-4700-AAD0-4D0CDCB8E535}">
      <dgm:prSet/>
      <dgm:spPr/>
      <dgm:t>
        <a:bodyPr/>
        <a:lstStyle/>
        <a:p>
          <a:endParaRPr lang="en-US"/>
        </a:p>
      </dgm:t>
    </dgm:pt>
    <dgm:pt modelId="{BEB34D2D-2EC2-4536-992F-83590E123916}" type="sibTrans" cxnId="{B91C0C3D-988E-4700-AAD0-4D0CDCB8E535}">
      <dgm:prSet/>
      <dgm:spPr/>
      <dgm:t>
        <a:bodyPr/>
        <a:lstStyle/>
        <a:p>
          <a:endParaRPr lang="en-US"/>
        </a:p>
      </dgm:t>
    </dgm:pt>
    <dgm:pt modelId="{9F800CEA-8D82-4D87-B5E3-CAB5D16818CB}">
      <dgm:prSet/>
      <dgm:spPr/>
      <dgm:t>
        <a:bodyPr/>
        <a:lstStyle/>
        <a:p>
          <a:r>
            <a:rPr lang="en-US" b="0" i="0"/>
            <a:t>2.2 Energy</a:t>
          </a:r>
          <a:endParaRPr lang="en-US"/>
        </a:p>
      </dgm:t>
    </dgm:pt>
    <dgm:pt modelId="{A189E202-685B-42E6-86B3-930548121EBC}" type="parTrans" cxnId="{5B0E6EB3-FD38-450E-8B8B-1F8460AE4BE1}">
      <dgm:prSet/>
      <dgm:spPr/>
      <dgm:t>
        <a:bodyPr/>
        <a:lstStyle/>
        <a:p>
          <a:endParaRPr lang="en-US"/>
        </a:p>
      </dgm:t>
    </dgm:pt>
    <dgm:pt modelId="{7F748FCA-4257-44FD-BADF-D22DCF6D9EAD}" type="sibTrans" cxnId="{5B0E6EB3-FD38-450E-8B8B-1F8460AE4BE1}">
      <dgm:prSet/>
      <dgm:spPr/>
      <dgm:t>
        <a:bodyPr/>
        <a:lstStyle/>
        <a:p>
          <a:endParaRPr lang="en-US"/>
        </a:p>
      </dgm:t>
    </dgm:pt>
    <dgm:pt modelId="{0E3360C9-C154-4D4E-9F69-9F6221CF5923}">
      <dgm:prSet/>
      <dgm:spPr/>
      <dgm:t>
        <a:bodyPr/>
        <a:lstStyle/>
        <a:p>
          <a:r>
            <a:rPr lang="en-US" b="0" i="0"/>
            <a:t>2.3 A Cell is the Smallest Unit of Life</a:t>
          </a:r>
          <a:endParaRPr lang="en-US"/>
        </a:p>
      </dgm:t>
    </dgm:pt>
    <dgm:pt modelId="{549B2524-7473-4AFD-804E-AE59A34E831C}" type="parTrans" cxnId="{A6028D98-DE29-4221-97E6-C4F039EA4A61}">
      <dgm:prSet/>
      <dgm:spPr/>
      <dgm:t>
        <a:bodyPr/>
        <a:lstStyle/>
        <a:p>
          <a:endParaRPr lang="en-US"/>
        </a:p>
      </dgm:t>
    </dgm:pt>
    <dgm:pt modelId="{F7E22C01-6209-45D4-843B-82C71BAD4ECF}" type="sibTrans" cxnId="{A6028D98-DE29-4221-97E6-C4F039EA4A61}">
      <dgm:prSet/>
      <dgm:spPr/>
      <dgm:t>
        <a:bodyPr/>
        <a:lstStyle/>
        <a:p>
          <a:endParaRPr lang="en-US"/>
        </a:p>
      </dgm:t>
    </dgm:pt>
    <dgm:pt modelId="{36FF30DC-CFAF-4EA8-8605-731C456441B5}">
      <dgm:prSet/>
      <dgm:spPr/>
      <dgm:t>
        <a:bodyPr/>
        <a:lstStyle/>
        <a:p>
          <a:r>
            <a:rPr lang="en-US" b="0" i="0"/>
            <a:t>2.4 Energy Enters Ecosystems Through Photosynthesis</a:t>
          </a:r>
          <a:endParaRPr lang="en-US"/>
        </a:p>
      </dgm:t>
    </dgm:pt>
    <dgm:pt modelId="{E8D87D4B-5840-45B6-A3E7-6E837B92374A}" type="parTrans" cxnId="{6BBE4213-BCD8-4EF7-838F-44EC29392441}">
      <dgm:prSet/>
      <dgm:spPr/>
      <dgm:t>
        <a:bodyPr/>
        <a:lstStyle/>
        <a:p>
          <a:endParaRPr lang="en-US"/>
        </a:p>
      </dgm:t>
    </dgm:pt>
    <dgm:pt modelId="{5543E8D8-8670-4869-9978-F0C1EBCFA5A5}" type="sibTrans" cxnId="{6BBE4213-BCD8-4EF7-838F-44EC29392441}">
      <dgm:prSet/>
      <dgm:spPr/>
      <dgm:t>
        <a:bodyPr/>
        <a:lstStyle/>
        <a:p>
          <a:endParaRPr lang="en-US"/>
        </a:p>
      </dgm:t>
    </dgm:pt>
    <dgm:pt modelId="{68AF0D23-B011-4736-BD3E-7EF2658D0A39}">
      <dgm:prSet/>
      <dgm:spPr/>
      <dgm:t>
        <a:bodyPr/>
        <a:lstStyle/>
        <a:p>
          <a:r>
            <a:rPr lang="en-US" b="0" i="0"/>
            <a:t>3.1 Energy Flow through Ecosystems</a:t>
          </a:r>
          <a:endParaRPr lang="en-US"/>
        </a:p>
      </dgm:t>
    </dgm:pt>
    <dgm:pt modelId="{E2528C0D-C06B-4CEC-A71B-F23EF53D95DA}" type="parTrans" cxnId="{20EBED05-3EE9-4DBB-9875-5308996F6666}">
      <dgm:prSet/>
      <dgm:spPr/>
      <dgm:t>
        <a:bodyPr/>
        <a:lstStyle/>
        <a:p>
          <a:endParaRPr lang="en-US"/>
        </a:p>
      </dgm:t>
    </dgm:pt>
    <dgm:pt modelId="{E03007EC-6ADD-49F3-A7CF-ADF52B2511F2}" type="sibTrans" cxnId="{20EBED05-3EE9-4DBB-9875-5308996F6666}">
      <dgm:prSet/>
      <dgm:spPr/>
      <dgm:t>
        <a:bodyPr/>
        <a:lstStyle/>
        <a:p>
          <a:endParaRPr lang="en-US"/>
        </a:p>
      </dgm:t>
    </dgm:pt>
    <dgm:pt modelId="{E0F2616B-5629-4451-8F3A-99C837B3C789}">
      <dgm:prSet/>
      <dgm:spPr/>
      <dgm:t>
        <a:bodyPr/>
        <a:lstStyle/>
        <a:p>
          <a:r>
            <a:rPr lang="en-US" b="0" i="0"/>
            <a:t>3.2 Biogeochemical Cycles</a:t>
          </a:r>
          <a:endParaRPr lang="en-US"/>
        </a:p>
      </dgm:t>
    </dgm:pt>
    <dgm:pt modelId="{65282AD0-DE8C-43A0-B015-A85C473D90E9}" type="parTrans" cxnId="{2702A62C-5407-4B3E-AD80-A7AEDCE1367D}">
      <dgm:prSet/>
      <dgm:spPr/>
      <dgm:t>
        <a:bodyPr/>
        <a:lstStyle/>
        <a:p>
          <a:endParaRPr lang="en-US"/>
        </a:p>
      </dgm:t>
    </dgm:pt>
    <dgm:pt modelId="{BEEBAEE9-3628-430B-9875-0DDDDCDE409C}" type="sibTrans" cxnId="{2702A62C-5407-4B3E-AD80-A7AEDCE1367D}">
      <dgm:prSet/>
      <dgm:spPr/>
      <dgm:t>
        <a:bodyPr/>
        <a:lstStyle/>
        <a:p>
          <a:endParaRPr lang="en-US"/>
        </a:p>
      </dgm:t>
    </dgm:pt>
    <dgm:pt modelId="{4571C22C-F211-694C-A847-9018B3F0E627}" type="pres">
      <dgm:prSet presAssocID="{34C09559-AF6F-4E94-8114-2C9443A201DD}" presName="Name0" presStyleCnt="0">
        <dgm:presLayoutVars>
          <dgm:dir/>
          <dgm:animLvl val="lvl"/>
          <dgm:resizeHandles val="exact"/>
        </dgm:presLayoutVars>
      </dgm:prSet>
      <dgm:spPr/>
    </dgm:pt>
    <dgm:pt modelId="{A56B083E-6653-7842-A092-BDAC502D9A88}" type="pres">
      <dgm:prSet presAssocID="{7A249686-2D75-4B19-8122-401125584374}" presName="linNode" presStyleCnt="0"/>
      <dgm:spPr/>
    </dgm:pt>
    <dgm:pt modelId="{53558A39-DA69-2D4D-9663-A181DE8D5EF3}" type="pres">
      <dgm:prSet presAssocID="{7A249686-2D75-4B19-8122-401125584374}" presName="parentText" presStyleLbl="node1" presStyleIdx="0" presStyleCnt="6">
        <dgm:presLayoutVars>
          <dgm:chMax val="1"/>
          <dgm:bulletEnabled val="1"/>
        </dgm:presLayoutVars>
      </dgm:prSet>
      <dgm:spPr/>
    </dgm:pt>
    <dgm:pt modelId="{DDDD7E3F-EDE8-1F46-AA4D-7BDE67383217}" type="pres">
      <dgm:prSet presAssocID="{BEB34D2D-2EC2-4536-992F-83590E123916}" presName="sp" presStyleCnt="0"/>
      <dgm:spPr/>
    </dgm:pt>
    <dgm:pt modelId="{6765EA64-7616-6E4C-AA63-1AFDE435C57C}" type="pres">
      <dgm:prSet presAssocID="{9F800CEA-8D82-4D87-B5E3-CAB5D16818CB}" presName="linNode" presStyleCnt="0"/>
      <dgm:spPr/>
    </dgm:pt>
    <dgm:pt modelId="{6955F50D-9212-7540-8151-18627F98E47A}" type="pres">
      <dgm:prSet presAssocID="{9F800CEA-8D82-4D87-B5E3-CAB5D16818CB}" presName="parentText" presStyleLbl="node1" presStyleIdx="1" presStyleCnt="6">
        <dgm:presLayoutVars>
          <dgm:chMax val="1"/>
          <dgm:bulletEnabled val="1"/>
        </dgm:presLayoutVars>
      </dgm:prSet>
      <dgm:spPr/>
    </dgm:pt>
    <dgm:pt modelId="{BBDE5218-49EA-8A4B-85F7-139DA0497CDA}" type="pres">
      <dgm:prSet presAssocID="{7F748FCA-4257-44FD-BADF-D22DCF6D9EAD}" presName="sp" presStyleCnt="0"/>
      <dgm:spPr/>
    </dgm:pt>
    <dgm:pt modelId="{0A9A7A74-9A0C-BF4B-8CAC-FB37DFF9EF78}" type="pres">
      <dgm:prSet presAssocID="{0E3360C9-C154-4D4E-9F69-9F6221CF5923}" presName="linNode" presStyleCnt="0"/>
      <dgm:spPr/>
    </dgm:pt>
    <dgm:pt modelId="{1D7547DB-5CB3-5941-B618-72E4970BC85D}" type="pres">
      <dgm:prSet presAssocID="{0E3360C9-C154-4D4E-9F69-9F6221CF5923}" presName="parentText" presStyleLbl="node1" presStyleIdx="2" presStyleCnt="6">
        <dgm:presLayoutVars>
          <dgm:chMax val="1"/>
          <dgm:bulletEnabled val="1"/>
        </dgm:presLayoutVars>
      </dgm:prSet>
      <dgm:spPr/>
    </dgm:pt>
    <dgm:pt modelId="{EE51FB8C-2C1F-5A4F-9A29-AB578612D360}" type="pres">
      <dgm:prSet presAssocID="{F7E22C01-6209-45D4-843B-82C71BAD4ECF}" presName="sp" presStyleCnt="0"/>
      <dgm:spPr/>
    </dgm:pt>
    <dgm:pt modelId="{32AC4939-0D97-7C44-88D7-30256C00F547}" type="pres">
      <dgm:prSet presAssocID="{36FF30DC-CFAF-4EA8-8605-731C456441B5}" presName="linNode" presStyleCnt="0"/>
      <dgm:spPr/>
    </dgm:pt>
    <dgm:pt modelId="{53434FD7-615E-A94D-A7BE-A0970CEFA72F}" type="pres">
      <dgm:prSet presAssocID="{36FF30DC-CFAF-4EA8-8605-731C456441B5}" presName="parentText" presStyleLbl="node1" presStyleIdx="3" presStyleCnt="6">
        <dgm:presLayoutVars>
          <dgm:chMax val="1"/>
          <dgm:bulletEnabled val="1"/>
        </dgm:presLayoutVars>
      </dgm:prSet>
      <dgm:spPr/>
    </dgm:pt>
    <dgm:pt modelId="{3585974F-FEE2-1346-A0CE-FA3048805E75}" type="pres">
      <dgm:prSet presAssocID="{5543E8D8-8670-4869-9978-F0C1EBCFA5A5}" presName="sp" presStyleCnt="0"/>
      <dgm:spPr/>
    </dgm:pt>
    <dgm:pt modelId="{5BF947EF-FFBA-E044-9012-253B9D57267F}" type="pres">
      <dgm:prSet presAssocID="{68AF0D23-B011-4736-BD3E-7EF2658D0A39}" presName="linNode" presStyleCnt="0"/>
      <dgm:spPr/>
    </dgm:pt>
    <dgm:pt modelId="{543B07DC-59D8-9E43-9A50-EF5D468F98EC}" type="pres">
      <dgm:prSet presAssocID="{68AF0D23-B011-4736-BD3E-7EF2658D0A39}" presName="parentText" presStyleLbl="node1" presStyleIdx="4" presStyleCnt="6">
        <dgm:presLayoutVars>
          <dgm:chMax val="1"/>
          <dgm:bulletEnabled val="1"/>
        </dgm:presLayoutVars>
      </dgm:prSet>
      <dgm:spPr/>
    </dgm:pt>
    <dgm:pt modelId="{8EB682AA-EFE7-394D-9C49-64B4FC0D8AE5}" type="pres">
      <dgm:prSet presAssocID="{E03007EC-6ADD-49F3-A7CF-ADF52B2511F2}" presName="sp" presStyleCnt="0"/>
      <dgm:spPr/>
    </dgm:pt>
    <dgm:pt modelId="{B2DA16E2-378C-BD4F-85C9-151FD87F52A4}" type="pres">
      <dgm:prSet presAssocID="{E0F2616B-5629-4451-8F3A-99C837B3C789}" presName="linNode" presStyleCnt="0"/>
      <dgm:spPr/>
    </dgm:pt>
    <dgm:pt modelId="{FD864985-DFA7-634C-9B7A-A5424FD12173}" type="pres">
      <dgm:prSet presAssocID="{E0F2616B-5629-4451-8F3A-99C837B3C789}" presName="parentText" presStyleLbl="node1" presStyleIdx="5" presStyleCnt="6">
        <dgm:presLayoutVars>
          <dgm:chMax val="1"/>
          <dgm:bulletEnabled val="1"/>
        </dgm:presLayoutVars>
      </dgm:prSet>
      <dgm:spPr/>
    </dgm:pt>
  </dgm:ptLst>
  <dgm:cxnLst>
    <dgm:cxn modelId="{20EBED05-3EE9-4DBB-9875-5308996F6666}" srcId="{34C09559-AF6F-4E94-8114-2C9443A201DD}" destId="{68AF0D23-B011-4736-BD3E-7EF2658D0A39}" srcOrd="4" destOrd="0" parTransId="{E2528C0D-C06B-4CEC-A71B-F23EF53D95DA}" sibTransId="{E03007EC-6ADD-49F3-A7CF-ADF52B2511F2}"/>
    <dgm:cxn modelId="{6BBE4213-BCD8-4EF7-838F-44EC29392441}" srcId="{34C09559-AF6F-4E94-8114-2C9443A201DD}" destId="{36FF30DC-CFAF-4EA8-8605-731C456441B5}" srcOrd="3" destOrd="0" parTransId="{E8D87D4B-5840-45B6-A3E7-6E837B92374A}" sibTransId="{5543E8D8-8670-4869-9978-F0C1EBCFA5A5}"/>
    <dgm:cxn modelId="{2702A62C-5407-4B3E-AD80-A7AEDCE1367D}" srcId="{34C09559-AF6F-4E94-8114-2C9443A201DD}" destId="{E0F2616B-5629-4451-8F3A-99C837B3C789}" srcOrd="5" destOrd="0" parTransId="{65282AD0-DE8C-43A0-B015-A85C473D90E9}" sibTransId="{BEEBAEE9-3628-430B-9875-0DDDDCDE409C}"/>
    <dgm:cxn modelId="{D0B9EC32-C456-1740-980E-10CB04425237}" type="presOf" srcId="{68AF0D23-B011-4736-BD3E-7EF2658D0A39}" destId="{543B07DC-59D8-9E43-9A50-EF5D468F98EC}" srcOrd="0" destOrd="0" presId="urn:microsoft.com/office/officeart/2005/8/layout/vList5"/>
    <dgm:cxn modelId="{B91C0C3D-988E-4700-AAD0-4D0CDCB8E535}" srcId="{34C09559-AF6F-4E94-8114-2C9443A201DD}" destId="{7A249686-2D75-4B19-8122-401125584374}" srcOrd="0" destOrd="0" parTransId="{439C2B2F-B3E4-4580-AD62-06046B6382BD}" sibTransId="{BEB34D2D-2EC2-4536-992F-83590E123916}"/>
    <dgm:cxn modelId="{5F79AA60-416B-E741-A789-C7A0F73ADC20}" type="presOf" srcId="{9F800CEA-8D82-4D87-B5E3-CAB5D16818CB}" destId="{6955F50D-9212-7540-8151-18627F98E47A}" srcOrd="0" destOrd="0" presId="urn:microsoft.com/office/officeart/2005/8/layout/vList5"/>
    <dgm:cxn modelId="{D798BF60-EA1D-8848-863F-71841D0BA68F}" type="presOf" srcId="{7A249686-2D75-4B19-8122-401125584374}" destId="{53558A39-DA69-2D4D-9663-A181DE8D5EF3}" srcOrd="0" destOrd="0" presId="urn:microsoft.com/office/officeart/2005/8/layout/vList5"/>
    <dgm:cxn modelId="{E5078D77-EDF1-0145-816E-7AEDB890BC2B}" type="presOf" srcId="{36FF30DC-CFAF-4EA8-8605-731C456441B5}" destId="{53434FD7-615E-A94D-A7BE-A0970CEFA72F}" srcOrd="0" destOrd="0" presId="urn:microsoft.com/office/officeart/2005/8/layout/vList5"/>
    <dgm:cxn modelId="{A6028D98-DE29-4221-97E6-C4F039EA4A61}" srcId="{34C09559-AF6F-4E94-8114-2C9443A201DD}" destId="{0E3360C9-C154-4D4E-9F69-9F6221CF5923}" srcOrd="2" destOrd="0" parTransId="{549B2524-7473-4AFD-804E-AE59A34E831C}" sibTransId="{F7E22C01-6209-45D4-843B-82C71BAD4ECF}"/>
    <dgm:cxn modelId="{5B0E6EB3-FD38-450E-8B8B-1F8460AE4BE1}" srcId="{34C09559-AF6F-4E94-8114-2C9443A201DD}" destId="{9F800CEA-8D82-4D87-B5E3-CAB5D16818CB}" srcOrd="1" destOrd="0" parTransId="{A189E202-685B-42E6-86B3-930548121EBC}" sibTransId="{7F748FCA-4257-44FD-BADF-D22DCF6D9EAD}"/>
    <dgm:cxn modelId="{482091BA-C9AF-7E48-A96E-3ED50BDC27B6}" type="presOf" srcId="{E0F2616B-5629-4451-8F3A-99C837B3C789}" destId="{FD864985-DFA7-634C-9B7A-A5424FD12173}" srcOrd="0" destOrd="0" presId="urn:microsoft.com/office/officeart/2005/8/layout/vList5"/>
    <dgm:cxn modelId="{C13DACD1-3741-3F42-8012-FAD636161989}" type="presOf" srcId="{0E3360C9-C154-4D4E-9F69-9F6221CF5923}" destId="{1D7547DB-5CB3-5941-B618-72E4970BC85D}" srcOrd="0" destOrd="0" presId="urn:microsoft.com/office/officeart/2005/8/layout/vList5"/>
    <dgm:cxn modelId="{9CDCDCEF-0557-3C47-8461-938BEAD27FB1}" type="presOf" srcId="{34C09559-AF6F-4E94-8114-2C9443A201DD}" destId="{4571C22C-F211-694C-A847-9018B3F0E627}" srcOrd="0" destOrd="0" presId="urn:microsoft.com/office/officeart/2005/8/layout/vList5"/>
    <dgm:cxn modelId="{B0F1BBA7-F19C-A04A-A34D-040278ECD2C7}" type="presParOf" srcId="{4571C22C-F211-694C-A847-9018B3F0E627}" destId="{A56B083E-6653-7842-A092-BDAC502D9A88}" srcOrd="0" destOrd="0" presId="urn:microsoft.com/office/officeart/2005/8/layout/vList5"/>
    <dgm:cxn modelId="{A6EB46C5-6319-9C49-984B-066521E67E51}" type="presParOf" srcId="{A56B083E-6653-7842-A092-BDAC502D9A88}" destId="{53558A39-DA69-2D4D-9663-A181DE8D5EF3}" srcOrd="0" destOrd="0" presId="urn:microsoft.com/office/officeart/2005/8/layout/vList5"/>
    <dgm:cxn modelId="{6F57E05A-08C8-B64A-8B94-ABD92E84754A}" type="presParOf" srcId="{4571C22C-F211-694C-A847-9018B3F0E627}" destId="{DDDD7E3F-EDE8-1F46-AA4D-7BDE67383217}" srcOrd="1" destOrd="0" presId="urn:microsoft.com/office/officeart/2005/8/layout/vList5"/>
    <dgm:cxn modelId="{2A9617BF-A5A9-9746-9763-D44F7658A39D}" type="presParOf" srcId="{4571C22C-F211-694C-A847-9018B3F0E627}" destId="{6765EA64-7616-6E4C-AA63-1AFDE435C57C}" srcOrd="2" destOrd="0" presId="urn:microsoft.com/office/officeart/2005/8/layout/vList5"/>
    <dgm:cxn modelId="{D9BE1758-8095-8748-9259-A01DFD76367E}" type="presParOf" srcId="{6765EA64-7616-6E4C-AA63-1AFDE435C57C}" destId="{6955F50D-9212-7540-8151-18627F98E47A}" srcOrd="0" destOrd="0" presId="urn:microsoft.com/office/officeart/2005/8/layout/vList5"/>
    <dgm:cxn modelId="{E6AA8C85-7DE0-6340-AB66-9A455F131CCF}" type="presParOf" srcId="{4571C22C-F211-694C-A847-9018B3F0E627}" destId="{BBDE5218-49EA-8A4B-85F7-139DA0497CDA}" srcOrd="3" destOrd="0" presId="urn:microsoft.com/office/officeart/2005/8/layout/vList5"/>
    <dgm:cxn modelId="{B00CCA58-0DB1-8849-B994-FEC2ED2C0000}" type="presParOf" srcId="{4571C22C-F211-694C-A847-9018B3F0E627}" destId="{0A9A7A74-9A0C-BF4B-8CAC-FB37DFF9EF78}" srcOrd="4" destOrd="0" presId="urn:microsoft.com/office/officeart/2005/8/layout/vList5"/>
    <dgm:cxn modelId="{C34FB130-740E-7141-90BA-1611211ED6CD}" type="presParOf" srcId="{0A9A7A74-9A0C-BF4B-8CAC-FB37DFF9EF78}" destId="{1D7547DB-5CB3-5941-B618-72E4970BC85D}" srcOrd="0" destOrd="0" presId="urn:microsoft.com/office/officeart/2005/8/layout/vList5"/>
    <dgm:cxn modelId="{AA5F66BB-8D8D-704A-9512-A993DA4AFBB8}" type="presParOf" srcId="{4571C22C-F211-694C-A847-9018B3F0E627}" destId="{EE51FB8C-2C1F-5A4F-9A29-AB578612D360}" srcOrd="5" destOrd="0" presId="urn:microsoft.com/office/officeart/2005/8/layout/vList5"/>
    <dgm:cxn modelId="{85B62F17-0CB7-874C-8805-74AFA8220D65}" type="presParOf" srcId="{4571C22C-F211-694C-A847-9018B3F0E627}" destId="{32AC4939-0D97-7C44-88D7-30256C00F547}" srcOrd="6" destOrd="0" presId="urn:microsoft.com/office/officeart/2005/8/layout/vList5"/>
    <dgm:cxn modelId="{19C8480D-BDD7-EF4A-8D67-2DA35364CFEA}" type="presParOf" srcId="{32AC4939-0D97-7C44-88D7-30256C00F547}" destId="{53434FD7-615E-A94D-A7BE-A0970CEFA72F}" srcOrd="0" destOrd="0" presId="urn:microsoft.com/office/officeart/2005/8/layout/vList5"/>
    <dgm:cxn modelId="{8AE4E07D-3E6C-D748-BDD2-69CB05102769}" type="presParOf" srcId="{4571C22C-F211-694C-A847-9018B3F0E627}" destId="{3585974F-FEE2-1346-A0CE-FA3048805E75}" srcOrd="7" destOrd="0" presId="urn:microsoft.com/office/officeart/2005/8/layout/vList5"/>
    <dgm:cxn modelId="{5580AEEA-E964-0E4F-B65A-17D8030B757C}" type="presParOf" srcId="{4571C22C-F211-694C-A847-9018B3F0E627}" destId="{5BF947EF-FFBA-E044-9012-253B9D57267F}" srcOrd="8" destOrd="0" presId="urn:microsoft.com/office/officeart/2005/8/layout/vList5"/>
    <dgm:cxn modelId="{2C528995-1D23-B141-AE3D-433543F64B8F}" type="presParOf" srcId="{5BF947EF-FFBA-E044-9012-253B9D57267F}" destId="{543B07DC-59D8-9E43-9A50-EF5D468F98EC}" srcOrd="0" destOrd="0" presId="urn:microsoft.com/office/officeart/2005/8/layout/vList5"/>
    <dgm:cxn modelId="{0940CDB0-A292-8D42-944C-E7547B51DBC2}" type="presParOf" srcId="{4571C22C-F211-694C-A847-9018B3F0E627}" destId="{8EB682AA-EFE7-394D-9C49-64B4FC0D8AE5}" srcOrd="9" destOrd="0" presId="urn:microsoft.com/office/officeart/2005/8/layout/vList5"/>
    <dgm:cxn modelId="{698D31C0-3A15-4B49-AE2D-41584DDC3F04}" type="presParOf" srcId="{4571C22C-F211-694C-A847-9018B3F0E627}" destId="{B2DA16E2-378C-BD4F-85C9-151FD87F52A4}" srcOrd="10" destOrd="0" presId="urn:microsoft.com/office/officeart/2005/8/layout/vList5"/>
    <dgm:cxn modelId="{139AAC3C-1755-074F-878D-68FFE3E52125}" type="presParOf" srcId="{B2DA16E2-378C-BD4F-85C9-151FD87F52A4}" destId="{FD864985-DFA7-634C-9B7A-A5424FD12173}"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0E39E3-1718-4038-A41B-3D0A4F487AE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80D6C3A-55F6-45CB-AAB2-FC6CF5D145AA}">
      <dgm:prSet/>
      <dgm:spPr/>
      <dgm:t>
        <a:bodyPr/>
        <a:lstStyle/>
        <a:p>
          <a:r>
            <a:rPr lang="en-US" b="0" i="0" dirty="0"/>
            <a:t>Matter is something that occupies space and has mass. </a:t>
          </a:r>
          <a:endParaRPr lang="en-US" dirty="0"/>
        </a:p>
      </dgm:t>
    </dgm:pt>
    <dgm:pt modelId="{C1D9F5C5-1DA1-4BE5-90E3-9FE1E562C9FB}" type="parTrans" cxnId="{95DB8345-BCA1-4F51-B5AD-DC6D87AB1D87}">
      <dgm:prSet/>
      <dgm:spPr/>
      <dgm:t>
        <a:bodyPr/>
        <a:lstStyle/>
        <a:p>
          <a:endParaRPr lang="en-US"/>
        </a:p>
      </dgm:t>
    </dgm:pt>
    <dgm:pt modelId="{60A812D4-2AEF-42C8-A329-549ADD7C8070}" type="sibTrans" cxnId="{95DB8345-BCA1-4F51-B5AD-DC6D87AB1D87}">
      <dgm:prSet/>
      <dgm:spPr/>
      <dgm:t>
        <a:bodyPr/>
        <a:lstStyle/>
        <a:p>
          <a:endParaRPr lang="en-US"/>
        </a:p>
      </dgm:t>
    </dgm:pt>
    <dgm:pt modelId="{A3FF4093-95F8-4AE7-B590-EC61E3F0B5E8}">
      <dgm:prSet/>
      <dgm:spPr/>
      <dgm:t>
        <a:bodyPr/>
        <a:lstStyle/>
        <a:p>
          <a:r>
            <a:rPr lang="en-US" b="0" i="0" dirty="0"/>
            <a:t>All matter is composed of </a:t>
          </a:r>
          <a:r>
            <a:rPr lang="en-US" b="1" i="0" dirty="0"/>
            <a:t>elements</a:t>
          </a:r>
          <a:r>
            <a:rPr lang="en-US" b="0" i="0" dirty="0"/>
            <a:t>, </a:t>
          </a:r>
          <a:endParaRPr lang="en-US" dirty="0"/>
        </a:p>
      </dgm:t>
    </dgm:pt>
    <dgm:pt modelId="{EF547559-C737-4E8B-A662-4F354EF2372F}" type="parTrans" cxnId="{BD7D5537-677F-4A0E-9FA8-15B2A07E5DF9}">
      <dgm:prSet/>
      <dgm:spPr/>
      <dgm:t>
        <a:bodyPr/>
        <a:lstStyle/>
        <a:p>
          <a:endParaRPr lang="en-US"/>
        </a:p>
      </dgm:t>
    </dgm:pt>
    <dgm:pt modelId="{75933508-A162-4933-9F53-C0EB3BA40AA0}" type="sibTrans" cxnId="{BD7D5537-677F-4A0E-9FA8-15B2A07E5DF9}">
      <dgm:prSet/>
      <dgm:spPr/>
      <dgm:t>
        <a:bodyPr/>
        <a:lstStyle/>
        <a:p>
          <a:endParaRPr lang="en-US"/>
        </a:p>
      </dgm:t>
    </dgm:pt>
    <dgm:pt modelId="{79B668E7-CBB2-4CFF-8E10-BD13728EF376}">
      <dgm:prSet/>
      <dgm:spPr/>
      <dgm:t>
        <a:bodyPr/>
        <a:lstStyle/>
        <a:p>
          <a:r>
            <a:rPr lang="en-US" b="0" i="0" dirty="0"/>
            <a:t>cannot be broken down or transformed chemically into other substances. </a:t>
          </a:r>
          <a:endParaRPr lang="en-US" dirty="0"/>
        </a:p>
      </dgm:t>
    </dgm:pt>
    <dgm:pt modelId="{B8EEEB80-DAA9-4495-AF17-0F529191EE11}" type="parTrans" cxnId="{E712CCE5-542E-4C29-BC01-2D73B4E7856A}">
      <dgm:prSet/>
      <dgm:spPr/>
      <dgm:t>
        <a:bodyPr/>
        <a:lstStyle/>
        <a:p>
          <a:endParaRPr lang="en-US"/>
        </a:p>
      </dgm:t>
    </dgm:pt>
    <dgm:pt modelId="{70A90CED-FCBE-4800-BF63-64D54E5051B9}" type="sibTrans" cxnId="{E712CCE5-542E-4C29-BC01-2D73B4E7856A}">
      <dgm:prSet/>
      <dgm:spPr/>
      <dgm:t>
        <a:bodyPr/>
        <a:lstStyle/>
        <a:p>
          <a:endParaRPr lang="en-US"/>
        </a:p>
      </dgm:t>
    </dgm:pt>
    <dgm:pt modelId="{9F1F615E-83AC-44FB-BDF3-54C291403AA5}">
      <dgm:prSet/>
      <dgm:spPr/>
      <dgm:t>
        <a:bodyPr/>
        <a:lstStyle/>
        <a:p>
          <a:r>
            <a:rPr lang="en-US" b="0" i="0" dirty="0"/>
            <a:t>Each element is made of atoms</a:t>
          </a:r>
          <a:endParaRPr lang="en-US" dirty="0"/>
        </a:p>
      </dgm:t>
    </dgm:pt>
    <dgm:pt modelId="{131EDB7F-EBFB-41C3-8492-7D09C620D195}" type="parTrans" cxnId="{33A6E971-3EC7-478E-84B2-FB220E5BD71A}">
      <dgm:prSet/>
      <dgm:spPr/>
      <dgm:t>
        <a:bodyPr/>
        <a:lstStyle/>
        <a:p>
          <a:endParaRPr lang="en-US"/>
        </a:p>
      </dgm:t>
    </dgm:pt>
    <dgm:pt modelId="{61700566-05F8-49E6-8C34-C8875E8186FE}" type="sibTrans" cxnId="{33A6E971-3EC7-478E-84B2-FB220E5BD71A}">
      <dgm:prSet/>
      <dgm:spPr/>
      <dgm:t>
        <a:bodyPr/>
        <a:lstStyle/>
        <a:p>
          <a:endParaRPr lang="en-US"/>
        </a:p>
      </dgm:t>
    </dgm:pt>
    <dgm:pt modelId="{9D19D408-79B3-46FC-A89D-35DF8DA2E0AA}">
      <dgm:prSet/>
      <dgm:spPr/>
      <dgm:t>
        <a:bodyPr/>
        <a:lstStyle/>
        <a:p>
          <a:r>
            <a:rPr lang="en-US" b="0" i="0" dirty="0"/>
            <a:t>each with a constant number of protons and unique properties. </a:t>
          </a:r>
          <a:endParaRPr lang="en-US" dirty="0"/>
        </a:p>
      </dgm:t>
    </dgm:pt>
    <dgm:pt modelId="{9E105D41-6798-4B1F-A89A-43EE2080F6DF}" type="parTrans" cxnId="{0261DB5D-824D-424E-9D2A-358ECA4563AD}">
      <dgm:prSet/>
      <dgm:spPr/>
      <dgm:t>
        <a:bodyPr/>
        <a:lstStyle/>
        <a:p>
          <a:endParaRPr lang="en-US"/>
        </a:p>
      </dgm:t>
    </dgm:pt>
    <dgm:pt modelId="{076F1346-4C81-4884-AE0B-994261B7DE1B}" type="sibTrans" cxnId="{0261DB5D-824D-424E-9D2A-358ECA4563AD}">
      <dgm:prSet/>
      <dgm:spPr/>
      <dgm:t>
        <a:bodyPr/>
        <a:lstStyle/>
        <a:p>
          <a:endParaRPr lang="en-US"/>
        </a:p>
      </dgm:t>
    </dgm:pt>
    <dgm:pt modelId="{BAF77D7D-5047-43EE-B494-0DFEA17C82CB}">
      <dgm:prSet/>
      <dgm:spPr/>
      <dgm:t>
        <a:bodyPr/>
        <a:lstStyle/>
        <a:p>
          <a:r>
            <a:rPr lang="en-US" b="0" i="0" dirty="0"/>
            <a:t>A total of 118 elements have been defined; however, only 92 occur naturally and fewer than 30 are found in living cells. </a:t>
          </a:r>
          <a:endParaRPr lang="en-US" dirty="0"/>
        </a:p>
      </dgm:t>
    </dgm:pt>
    <dgm:pt modelId="{5CA24069-85D4-4896-8ED1-D750B108FE10}" type="parTrans" cxnId="{EF6EAD1F-E678-40D3-B056-CDE8FB40B0CF}">
      <dgm:prSet/>
      <dgm:spPr/>
      <dgm:t>
        <a:bodyPr/>
        <a:lstStyle/>
        <a:p>
          <a:endParaRPr lang="en-US"/>
        </a:p>
      </dgm:t>
    </dgm:pt>
    <dgm:pt modelId="{11B2FFAE-4F44-4AAD-9BDA-D3D33F1FFC0A}" type="sibTrans" cxnId="{EF6EAD1F-E678-40D3-B056-CDE8FB40B0CF}">
      <dgm:prSet/>
      <dgm:spPr/>
      <dgm:t>
        <a:bodyPr/>
        <a:lstStyle/>
        <a:p>
          <a:endParaRPr lang="en-US"/>
        </a:p>
      </dgm:t>
    </dgm:pt>
    <dgm:pt modelId="{E906CD54-D8AE-428A-9370-0C82547242A0}">
      <dgm:prSet/>
      <dgm:spPr/>
      <dgm:t>
        <a:bodyPr/>
        <a:lstStyle/>
        <a:p>
          <a:r>
            <a:rPr lang="en-US" b="0" i="0" dirty="0"/>
            <a:t>The remaining 26 elements are unstable and therefore do not exist for very long or are theoretical and have yet to be detected. </a:t>
          </a:r>
          <a:endParaRPr lang="en-US" dirty="0"/>
        </a:p>
      </dgm:t>
    </dgm:pt>
    <dgm:pt modelId="{3D60A734-65E0-447A-BCCE-42DD18161260}" type="parTrans" cxnId="{E614FEE1-CB03-4BF6-8F4F-652562AA57FA}">
      <dgm:prSet/>
      <dgm:spPr/>
      <dgm:t>
        <a:bodyPr/>
        <a:lstStyle/>
        <a:p>
          <a:endParaRPr lang="en-US"/>
        </a:p>
      </dgm:t>
    </dgm:pt>
    <dgm:pt modelId="{32491C23-EC22-410A-BF46-A2B92EEB9BA1}" type="sibTrans" cxnId="{E614FEE1-CB03-4BF6-8F4F-652562AA57FA}">
      <dgm:prSet/>
      <dgm:spPr/>
      <dgm:t>
        <a:bodyPr/>
        <a:lstStyle/>
        <a:p>
          <a:endParaRPr lang="en-US"/>
        </a:p>
      </dgm:t>
    </dgm:pt>
    <dgm:pt modelId="{353BA695-D615-4C01-BD31-E9168F0962AB}">
      <dgm:prSet/>
      <dgm:spPr/>
      <dgm:t>
        <a:bodyPr/>
        <a:lstStyle/>
        <a:p>
          <a:r>
            <a:rPr lang="en-US" b="0" i="0" dirty="0"/>
            <a:t>Each element is designated by its chemical symbol (such as H, N, O, C, and Na), and possesses unique properties. </a:t>
          </a:r>
          <a:endParaRPr lang="en-US" dirty="0"/>
        </a:p>
      </dgm:t>
    </dgm:pt>
    <dgm:pt modelId="{8B23BE16-0524-4612-8217-B6CFAEE84390}" type="parTrans" cxnId="{0DC54859-C7E7-41CE-9515-574523A8EE20}">
      <dgm:prSet/>
      <dgm:spPr/>
      <dgm:t>
        <a:bodyPr/>
        <a:lstStyle/>
        <a:p>
          <a:endParaRPr lang="en-US"/>
        </a:p>
      </dgm:t>
    </dgm:pt>
    <dgm:pt modelId="{951C654B-4C13-481E-A7CB-91121EFF4653}" type="sibTrans" cxnId="{0DC54859-C7E7-41CE-9515-574523A8EE20}">
      <dgm:prSet/>
      <dgm:spPr/>
      <dgm:t>
        <a:bodyPr/>
        <a:lstStyle/>
        <a:p>
          <a:endParaRPr lang="en-US"/>
        </a:p>
      </dgm:t>
    </dgm:pt>
    <dgm:pt modelId="{BAB05D06-4C44-4DB5-9DDA-8A00320223A0}">
      <dgm:prSet/>
      <dgm:spPr/>
      <dgm:t>
        <a:bodyPr/>
        <a:lstStyle/>
        <a:p>
          <a:r>
            <a:rPr lang="en-US" b="0" i="0" dirty="0"/>
            <a:t>These unique properties allow elements to combine and to bond with each other in specific ways.</a:t>
          </a:r>
          <a:endParaRPr lang="en-US" dirty="0"/>
        </a:p>
      </dgm:t>
    </dgm:pt>
    <dgm:pt modelId="{B85953AA-92FF-4879-A76D-99436D91D10B}" type="parTrans" cxnId="{BBB0BC0F-4EA3-4C71-BC7B-737E2D92AA0E}">
      <dgm:prSet/>
      <dgm:spPr/>
      <dgm:t>
        <a:bodyPr/>
        <a:lstStyle/>
        <a:p>
          <a:endParaRPr lang="en-US"/>
        </a:p>
      </dgm:t>
    </dgm:pt>
    <dgm:pt modelId="{146A5A19-C990-48F4-93AD-AFDAF6473A9A}" type="sibTrans" cxnId="{BBB0BC0F-4EA3-4C71-BC7B-737E2D92AA0E}">
      <dgm:prSet/>
      <dgm:spPr/>
      <dgm:t>
        <a:bodyPr/>
        <a:lstStyle/>
        <a:p>
          <a:endParaRPr lang="en-US"/>
        </a:p>
      </dgm:t>
    </dgm:pt>
    <dgm:pt modelId="{FAFB41A4-7B46-6C49-A76C-3C9304FAFCAB}" type="pres">
      <dgm:prSet presAssocID="{D00E39E3-1718-4038-A41B-3D0A4F487AEC}" presName="linear" presStyleCnt="0">
        <dgm:presLayoutVars>
          <dgm:animLvl val="lvl"/>
          <dgm:resizeHandles val="exact"/>
        </dgm:presLayoutVars>
      </dgm:prSet>
      <dgm:spPr/>
    </dgm:pt>
    <dgm:pt modelId="{ED058A49-4A1E-2644-9007-C117084E81DE}" type="pres">
      <dgm:prSet presAssocID="{E80D6C3A-55F6-45CB-AAB2-FC6CF5D145AA}" presName="parentText" presStyleLbl="node1" presStyleIdx="0" presStyleCnt="4">
        <dgm:presLayoutVars>
          <dgm:chMax val="0"/>
          <dgm:bulletEnabled val="1"/>
        </dgm:presLayoutVars>
      </dgm:prSet>
      <dgm:spPr/>
    </dgm:pt>
    <dgm:pt modelId="{DB4693D9-84CE-4C40-9A93-ABE213AFB508}" type="pres">
      <dgm:prSet presAssocID="{60A812D4-2AEF-42C8-A329-549ADD7C8070}" presName="spacer" presStyleCnt="0"/>
      <dgm:spPr/>
    </dgm:pt>
    <dgm:pt modelId="{19756817-3035-934C-8F43-ED552723AF4A}" type="pres">
      <dgm:prSet presAssocID="{A3FF4093-95F8-4AE7-B590-EC61E3F0B5E8}" presName="parentText" presStyleLbl="node1" presStyleIdx="1" presStyleCnt="4">
        <dgm:presLayoutVars>
          <dgm:chMax val="0"/>
          <dgm:bulletEnabled val="1"/>
        </dgm:presLayoutVars>
      </dgm:prSet>
      <dgm:spPr/>
    </dgm:pt>
    <dgm:pt modelId="{60C1231C-6989-2241-B02F-B26C25A23F33}" type="pres">
      <dgm:prSet presAssocID="{A3FF4093-95F8-4AE7-B590-EC61E3F0B5E8}" presName="childText" presStyleLbl="revTx" presStyleIdx="0" presStyleCnt="3">
        <dgm:presLayoutVars>
          <dgm:bulletEnabled val="1"/>
        </dgm:presLayoutVars>
      </dgm:prSet>
      <dgm:spPr/>
    </dgm:pt>
    <dgm:pt modelId="{7C96228D-DBCF-6744-8649-C4D53B3C1B33}" type="pres">
      <dgm:prSet presAssocID="{9F1F615E-83AC-44FB-BDF3-54C291403AA5}" presName="parentText" presStyleLbl="node1" presStyleIdx="2" presStyleCnt="4">
        <dgm:presLayoutVars>
          <dgm:chMax val="0"/>
          <dgm:bulletEnabled val="1"/>
        </dgm:presLayoutVars>
      </dgm:prSet>
      <dgm:spPr/>
    </dgm:pt>
    <dgm:pt modelId="{D6CEDCD8-9131-C945-AAF0-589125CE9553}" type="pres">
      <dgm:prSet presAssocID="{9F1F615E-83AC-44FB-BDF3-54C291403AA5}" presName="childText" presStyleLbl="revTx" presStyleIdx="1" presStyleCnt="3">
        <dgm:presLayoutVars>
          <dgm:bulletEnabled val="1"/>
        </dgm:presLayoutVars>
      </dgm:prSet>
      <dgm:spPr/>
    </dgm:pt>
    <dgm:pt modelId="{46AE05D8-786B-4945-AA9A-409F5A837540}" type="pres">
      <dgm:prSet presAssocID="{BAF77D7D-5047-43EE-B494-0DFEA17C82CB}" presName="parentText" presStyleLbl="node1" presStyleIdx="3" presStyleCnt="4">
        <dgm:presLayoutVars>
          <dgm:chMax val="0"/>
          <dgm:bulletEnabled val="1"/>
        </dgm:presLayoutVars>
      </dgm:prSet>
      <dgm:spPr/>
    </dgm:pt>
    <dgm:pt modelId="{B52746FD-B1AE-0447-9067-01E4C2D1447F}" type="pres">
      <dgm:prSet presAssocID="{BAF77D7D-5047-43EE-B494-0DFEA17C82CB}" presName="childText" presStyleLbl="revTx" presStyleIdx="2" presStyleCnt="3">
        <dgm:presLayoutVars>
          <dgm:bulletEnabled val="1"/>
        </dgm:presLayoutVars>
      </dgm:prSet>
      <dgm:spPr/>
    </dgm:pt>
  </dgm:ptLst>
  <dgm:cxnLst>
    <dgm:cxn modelId="{BBB0BC0F-4EA3-4C71-BC7B-737E2D92AA0E}" srcId="{BAF77D7D-5047-43EE-B494-0DFEA17C82CB}" destId="{BAB05D06-4C44-4DB5-9DDA-8A00320223A0}" srcOrd="2" destOrd="0" parTransId="{B85953AA-92FF-4879-A76D-99436D91D10B}" sibTransId="{146A5A19-C990-48F4-93AD-AFDAF6473A9A}"/>
    <dgm:cxn modelId="{EF6EAD1F-E678-40D3-B056-CDE8FB40B0CF}" srcId="{D00E39E3-1718-4038-A41B-3D0A4F487AEC}" destId="{BAF77D7D-5047-43EE-B494-0DFEA17C82CB}" srcOrd="3" destOrd="0" parTransId="{5CA24069-85D4-4896-8ED1-D750B108FE10}" sibTransId="{11B2FFAE-4F44-4AAD-9BDA-D3D33F1FFC0A}"/>
    <dgm:cxn modelId="{BD7D5537-677F-4A0E-9FA8-15B2A07E5DF9}" srcId="{D00E39E3-1718-4038-A41B-3D0A4F487AEC}" destId="{A3FF4093-95F8-4AE7-B590-EC61E3F0B5E8}" srcOrd="1" destOrd="0" parTransId="{EF547559-C737-4E8B-A662-4F354EF2372F}" sibTransId="{75933508-A162-4933-9F53-C0EB3BA40AA0}"/>
    <dgm:cxn modelId="{95DB8345-BCA1-4F51-B5AD-DC6D87AB1D87}" srcId="{D00E39E3-1718-4038-A41B-3D0A4F487AEC}" destId="{E80D6C3A-55F6-45CB-AAB2-FC6CF5D145AA}" srcOrd="0" destOrd="0" parTransId="{C1D9F5C5-1DA1-4BE5-90E3-9FE1E562C9FB}" sibTransId="{60A812D4-2AEF-42C8-A329-549ADD7C8070}"/>
    <dgm:cxn modelId="{8740A258-1B21-9249-9F4C-B66B1C0F8A3D}" type="presOf" srcId="{BAB05D06-4C44-4DB5-9DDA-8A00320223A0}" destId="{B52746FD-B1AE-0447-9067-01E4C2D1447F}" srcOrd="0" destOrd="2" presId="urn:microsoft.com/office/officeart/2005/8/layout/vList2"/>
    <dgm:cxn modelId="{0DC54859-C7E7-41CE-9515-574523A8EE20}" srcId="{BAF77D7D-5047-43EE-B494-0DFEA17C82CB}" destId="{353BA695-D615-4C01-BD31-E9168F0962AB}" srcOrd="1" destOrd="0" parTransId="{8B23BE16-0524-4612-8217-B6CFAEE84390}" sibTransId="{951C654B-4C13-481E-A7CB-91121EFF4653}"/>
    <dgm:cxn modelId="{0261DB5D-824D-424E-9D2A-358ECA4563AD}" srcId="{9F1F615E-83AC-44FB-BDF3-54C291403AA5}" destId="{9D19D408-79B3-46FC-A89D-35DF8DA2E0AA}" srcOrd="0" destOrd="0" parTransId="{9E105D41-6798-4B1F-A89A-43EE2080F6DF}" sibTransId="{076F1346-4C81-4884-AE0B-994261B7DE1B}"/>
    <dgm:cxn modelId="{57F3C85E-94D1-F44A-96E5-37FE9809332A}" type="presOf" srcId="{9D19D408-79B3-46FC-A89D-35DF8DA2E0AA}" destId="{D6CEDCD8-9131-C945-AAF0-589125CE9553}" srcOrd="0" destOrd="0" presId="urn:microsoft.com/office/officeart/2005/8/layout/vList2"/>
    <dgm:cxn modelId="{33A6E971-3EC7-478E-84B2-FB220E5BD71A}" srcId="{D00E39E3-1718-4038-A41B-3D0A4F487AEC}" destId="{9F1F615E-83AC-44FB-BDF3-54C291403AA5}" srcOrd="2" destOrd="0" parTransId="{131EDB7F-EBFB-41C3-8492-7D09C620D195}" sibTransId="{61700566-05F8-49E6-8C34-C8875E8186FE}"/>
    <dgm:cxn modelId="{E020558C-A04E-C244-A356-C54CD25C6FB5}" type="presOf" srcId="{353BA695-D615-4C01-BD31-E9168F0962AB}" destId="{B52746FD-B1AE-0447-9067-01E4C2D1447F}" srcOrd="0" destOrd="1" presId="urn:microsoft.com/office/officeart/2005/8/layout/vList2"/>
    <dgm:cxn modelId="{94EB7A8C-4957-B44D-92A7-269F380A1381}" type="presOf" srcId="{A3FF4093-95F8-4AE7-B590-EC61E3F0B5E8}" destId="{19756817-3035-934C-8F43-ED552723AF4A}" srcOrd="0" destOrd="0" presId="urn:microsoft.com/office/officeart/2005/8/layout/vList2"/>
    <dgm:cxn modelId="{29B65294-EEA5-A34A-8949-D67FD8D7EBFE}" type="presOf" srcId="{D00E39E3-1718-4038-A41B-3D0A4F487AEC}" destId="{FAFB41A4-7B46-6C49-A76C-3C9304FAFCAB}" srcOrd="0" destOrd="0" presId="urn:microsoft.com/office/officeart/2005/8/layout/vList2"/>
    <dgm:cxn modelId="{33CE7099-00D2-0D46-93C6-A98BF438FF01}" type="presOf" srcId="{E906CD54-D8AE-428A-9370-0C82547242A0}" destId="{B52746FD-B1AE-0447-9067-01E4C2D1447F}" srcOrd="0" destOrd="0" presId="urn:microsoft.com/office/officeart/2005/8/layout/vList2"/>
    <dgm:cxn modelId="{61441C9A-4473-CD40-9FC1-B43BA8CCA84F}" type="presOf" srcId="{9F1F615E-83AC-44FB-BDF3-54C291403AA5}" destId="{7C96228D-DBCF-6744-8649-C4D53B3C1B33}" srcOrd="0" destOrd="0" presId="urn:microsoft.com/office/officeart/2005/8/layout/vList2"/>
    <dgm:cxn modelId="{4D1734D9-6F82-0843-86C4-064A29AA2A06}" type="presOf" srcId="{BAF77D7D-5047-43EE-B494-0DFEA17C82CB}" destId="{46AE05D8-786B-4945-AA9A-409F5A837540}" srcOrd="0" destOrd="0" presId="urn:microsoft.com/office/officeart/2005/8/layout/vList2"/>
    <dgm:cxn modelId="{E614FEE1-CB03-4BF6-8F4F-652562AA57FA}" srcId="{BAF77D7D-5047-43EE-B494-0DFEA17C82CB}" destId="{E906CD54-D8AE-428A-9370-0C82547242A0}" srcOrd="0" destOrd="0" parTransId="{3D60A734-65E0-447A-BCCE-42DD18161260}" sibTransId="{32491C23-EC22-410A-BF46-A2B92EEB9BA1}"/>
    <dgm:cxn modelId="{E712CCE5-542E-4C29-BC01-2D73B4E7856A}" srcId="{A3FF4093-95F8-4AE7-B590-EC61E3F0B5E8}" destId="{79B668E7-CBB2-4CFF-8E10-BD13728EF376}" srcOrd="0" destOrd="0" parTransId="{B8EEEB80-DAA9-4495-AF17-0F529191EE11}" sibTransId="{70A90CED-FCBE-4800-BF63-64D54E5051B9}"/>
    <dgm:cxn modelId="{C2D16AFA-F67A-6F4A-A6C2-BAA9AE3CFA0C}" type="presOf" srcId="{E80D6C3A-55F6-45CB-AAB2-FC6CF5D145AA}" destId="{ED058A49-4A1E-2644-9007-C117084E81DE}" srcOrd="0" destOrd="0" presId="urn:microsoft.com/office/officeart/2005/8/layout/vList2"/>
    <dgm:cxn modelId="{3E9168FB-8B96-874C-BB31-D98F455F944A}" type="presOf" srcId="{79B668E7-CBB2-4CFF-8E10-BD13728EF376}" destId="{60C1231C-6989-2241-B02F-B26C25A23F33}" srcOrd="0" destOrd="0" presId="urn:microsoft.com/office/officeart/2005/8/layout/vList2"/>
    <dgm:cxn modelId="{3EFEF0E8-6A0D-CB4E-AF3C-E0280C5E9C61}" type="presParOf" srcId="{FAFB41A4-7B46-6C49-A76C-3C9304FAFCAB}" destId="{ED058A49-4A1E-2644-9007-C117084E81DE}" srcOrd="0" destOrd="0" presId="urn:microsoft.com/office/officeart/2005/8/layout/vList2"/>
    <dgm:cxn modelId="{12DCF1AD-94FA-904B-A4D8-7B5D6098128E}" type="presParOf" srcId="{FAFB41A4-7B46-6C49-A76C-3C9304FAFCAB}" destId="{DB4693D9-84CE-4C40-9A93-ABE213AFB508}" srcOrd="1" destOrd="0" presId="urn:microsoft.com/office/officeart/2005/8/layout/vList2"/>
    <dgm:cxn modelId="{F901FF50-3A2D-BA44-AA98-3E467458C5E2}" type="presParOf" srcId="{FAFB41A4-7B46-6C49-A76C-3C9304FAFCAB}" destId="{19756817-3035-934C-8F43-ED552723AF4A}" srcOrd="2" destOrd="0" presId="urn:microsoft.com/office/officeart/2005/8/layout/vList2"/>
    <dgm:cxn modelId="{3C80FDD0-07F6-E040-8741-1098D9147233}" type="presParOf" srcId="{FAFB41A4-7B46-6C49-A76C-3C9304FAFCAB}" destId="{60C1231C-6989-2241-B02F-B26C25A23F33}" srcOrd="3" destOrd="0" presId="urn:microsoft.com/office/officeart/2005/8/layout/vList2"/>
    <dgm:cxn modelId="{35BDE78E-D6F7-D246-83BA-DAD23DBB8187}" type="presParOf" srcId="{FAFB41A4-7B46-6C49-A76C-3C9304FAFCAB}" destId="{7C96228D-DBCF-6744-8649-C4D53B3C1B33}" srcOrd="4" destOrd="0" presId="urn:microsoft.com/office/officeart/2005/8/layout/vList2"/>
    <dgm:cxn modelId="{E61A8713-C20E-E14D-861E-CAF77FE24324}" type="presParOf" srcId="{FAFB41A4-7B46-6C49-A76C-3C9304FAFCAB}" destId="{D6CEDCD8-9131-C945-AAF0-589125CE9553}" srcOrd="5" destOrd="0" presId="urn:microsoft.com/office/officeart/2005/8/layout/vList2"/>
    <dgm:cxn modelId="{5731333E-97FF-614D-89E8-CCEDB5A6C17D}" type="presParOf" srcId="{FAFB41A4-7B46-6C49-A76C-3C9304FAFCAB}" destId="{46AE05D8-786B-4945-AA9A-409F5A837540}" srcOrd="6" destOrd="0" presId="urn:microsoft.com/office/officeart/2005/8/layout/vList2"/>
    <dgm:cxn modelId="{DC1C7FD0-0DE2-D449-828B-94FAE1C33A73}" type="presParOf" srcId="{FAFB41A4-7B46-6C49-A76C-3C9304FAFCAB}" destId="{B52746FD-B1AE-0447-9067-01E4C2D1447F}"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58A39-DA69-2D4D-9663-A181DE8D5EF3}">
      <dsp:nvSpPr>
        <dsp:cNvPr id="0" name=""/>
        <dsp:cNvSpPr/>
      </dsp:nvSpPr>
      <dsp:spPr>
        <a:xfrm>
          <a:off x="3364992" y="1195"/>
          <a:ext cx="3785616" cy="69583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0" i="0" kern="1200"/>
            <a:t>2.1 Matter</a:t>
          </a:r>
          <a:endParaRPr lang="en-US" sz="1900" kern="1200"/>
        </a:p>
      </dsp:txBody>
      <dsp:txXfrm>
        <a:off x="3398960" y="35163"/>
        <a:ext cx="3717680" cy="627895"/>
      </dsp:txXfrm>
    </dsp:sp>
    <dsp:sp modelId="{6955F50D-9212-7540-8151-18627F98E47A}">
      <dsp:nvSpPr>
        <dsp:cNvPr id="0" name=""/>
        <dsp:cNvSpPr/>
      </dsp:nvSpPr>
      <dsp:spPr>
        <a:xfrm>
          <a:off x="3364992" y="731818"/>
          <a:ext cx="3785616" cy="695831"/>
        </a:xfrm>
        <a:prstGeom prst="round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0" i="0" kern="1200"/>
            <a:t>2.2 Energy</a:t>
          </a:r>
          <a:endParaRPr lang="en-US" sz="1900" kern="1200"/>
        </a:p>
      </dsp:txBody>
      <dsp:txXfrm>
        <a:off x="3398960" y="765786"/>
        <a:ext cx="3717680" cy="627895"/>
      </dsp:txXfrm>
    </dsp:sp>
    <dsp:sp modelId="{1D7547DB-5CB3-5941-B618-72E4970BC85D}">
      <dsp:nvSpPr>
        <dsp:cNvPr id="0" name=""/>
        <dsp:cNvSpPr/>
      </dsp:nvSpPr>
      <dsp:spPr>
        <a:xfrm>
          <a:off x="3364992" y="1462441"/>
          <a:ext cx="3785616" cy="695831"/>
        </a:xfrm>
        <a:prstGeom prst="round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0" i="0" kern="1200"/>
            <a:t>2.3 A Cell is the Smallest Unit of Life</a:t>
          </a:r>
          <a:endParaRPr lang="en-US" sz="1900" kern="1200"/>
        </a:p>
      </dsp:txBody>
      <dsp:txXfrm>
        <a:off x="3398960" y="1496409"/>
        <a:ext cx="3717680" cy="627895"/>
      </dsp:txXfrm>
    </dsp:sp>
    <dsp:sp modelId="{53434FD7-615E-A94D-A7BE-A0970CEFA72F}">
      <dsp:nvSpPr>
        <dsp:cNvPr id="0" name=""/>
        <dsp:cNvSpPr/>
      </dsp:nvSpPr>
      <dsp:spPr>
        <a:xfrm>
          <a:off x="3364992" y="2193064"/>
          <a:ext cx="3785616" cy="695831"/>
        </a:xfrm>
        <a:prstGeom prst="round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0" i="0" kern="1200"/>
            <a:t>2.4 Energy Enters Ecosystems Through Photosynthesis</a:t>
          </a:r>
          <a:endParaRPr lang="en-US" sz="1900" kern="1200"/>
        </a:p>
      </dsp:txBody>
      <dsp:txXfrm>
        <a:off x="3398960" y="2227032"/>
        <a:ext cx="3717680" cy="627895"/>
      </dsp:txXfrm>
    </dsp:sp>
    <dsp:sp modelId="{543B07DC-59D8-9E43-9A50-EF5D468F98EC}">
      <dsp:nvSpPr>
        <dsp:cNvPr id="0" name=""/>
        <dsp:cNvSpPr/>
      </dsp:nvSpPr>
      <dsp:spPr>
        <a:xfrm>
          <a:off x="3364992" y="2923688"/>
          <a:ext cx="3785616" cy="695831"/>
        </a:xfrm>
        <a:prstGeom prst="round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0" i="0" kern="1200"/>
            <a:t>3.1 Energy Flow through Ecosystems</a:t>
          </a:r>
          <a:endParaRPr lang="en-US" sz="1900" kern="1200"/>
        </a:p>
      </dsp:txBody>
      <dsp:txXfrm>
        <a:off x="3398960" y="2957656"/>
        <a:ext cx="3717680" cy="627895"/>
      </dsp:txXfrm>
    </dsp:sp>
    <dsp:sp modelId="{FD864985-DFA7-634C-9B7A-A5424FD12173}">
      <dsp:nvSpPr>
        <dsp:cNvPr id="0" name=""/>
        <dsp:cNvSpPr/>
      </dsp:nvSpPr>
      <dsp:spPr>
        <a:xfrm>
          <a:off x="3364992" y="3654311"/>
          <a:ext cx="3785616" cy="695831"/>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0" i="0" kern="1200"/>
            <a:t>3.2 Biogeochemical Cycles</a:t>
          </a:r>
          <a:endParaRPr lang="en-US" sz="1900" kern="1200"/>
        </a:p>
      </dsp:txBody>
      <dsp:txXfrm>
        <a:off x="3398960" y="3688279"/>
        <a:ext cx="3717680" cy="6278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58A49-4A1E-2644-9007-C117084E81DE}">
      <dsp:nvSpPr>
        <dsp:cNvPr id="0" name=""/>
        <dsp:cNvSpPr/>
      </dsp:nvSpPr>
      <dsp:spPr>
        <a:xfrm>
          <a:off x="0" y="58278"/>
          <a:ext cx="10515600" cy="7150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Matter is something that occupies space and has mass. </a:t>
          </a:r>
          <a:endParaRPr lang="en-US" sz="1800" kern="1200" dirty="0"/>
        </a:p>
      </dsp:txBody>
      <dsp:txXfrm>
        <a:off x="34906" y="93184"/>
        <a:ext cx="10445788" cy="645240"/>
      </dsp:txXfrm>
    </dsp:sp>
    <dsp:sp modelId="{19756817-3035-934C-8F43-ED552723AF4A}">
      <dsp:nvSpPr>
        <dsp:cNvPr id="0" name=""/>
        <dsp:cNvSpPr/>
      </dsp:nvSpPr>
      <dsp:spPr>
        <a:xfrm>
          <a:off x="0" y="825171"/>
          <a:ext cx="10515600" cy="715052"/>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All matter is composed of </a:t>
          </a:r>
          <a:r>
            <a:rPr lang="en-US" sz="1800" b="1" i="0" kern="1200" dirty="0"/>
            <a:t>elements</a:t>
          </a:r>
          <a:r>
            <a:rPr lang="en-US" sz="1800" b="0" i="0" kern="1200" dirty="0"/>
            <a:t>, </a:t>
          </a:r>
          <a:endParaRPr lang="en-US" sz="1800" kern="1200" dirty="0"/>
        </a:p>
      </dsp:txBody>
      <dsp:txXfrm>
        <a:off x="34906" y="860077"/>
        <a:ext cx="10445788" cy="645240"/>
      </dsp:txXfrm>
    </dsp:sp>
    <dsp:sp modelId="{60C1231C-6989-2241-B02F-B26C25A23F33}">
      <dsp:nvSpPr>
        <dsp:cNvPr id="0" name=""/>
        <dsp:cNvSpPr/>
      </dsp:nvSpPr>
      <dsp:spPr>
        <a:xfrm>
          <a:off x="0" y="1540224"/>
          <a:ext cx="1051560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0" i="0" kern="1200" dirty="0"/>
            <a:t>cannot be broken down or transformed chemically into other substances. </a:t>
          </a:r>
          <a:endParaRPr lang="en-US" sz="1400" kern="1200" dirty="0"/>
        </a:p>
      </dsp:txBody>
      <dsp:txXfrm>
        <a:off x="0" y="1540224"/>
        <a:ext cx="10515600" cy="298080"/>
      </dsp:txXfrm>
    </dsp:sp>
    <dsp:sp modelId="{7C96228D-DBCF-6744-8649-C4D53B3C1B33}">
      <dsp:nvSpPr>
        <dsp:cNvPr id="0" name=""/>
        <dsp:cNvSpPr/>
      </dsp:nvSpPr>
      <dsp:spPr>
        <a:xfrm>
          <a:off x="0" y="1838304"/>
          <a:ext cx="10515600" cy="715052"/>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Each element is made of atoms</a:t>
          </a:r>
          <a:endParaRPr lang="en-US" sz="1800" kern="1200" dirty="0"/>
        </a:p>
      </dsp:txBody>
      <dsp:txXfrm>
        <a:off x="34906" y="1873210"/>
        <a:ext cx="10445788" cy="645240"/>
      </dsp:txXfrm>
    </dsp:sp>
    <dsp:sp modelId="{D6CEDCD8-9131-C945-AAF0-589125CE9553}">
      <dsp:nvSpPr>
        <dsp:cNvPr id="0" name=""/>
        <dsp:cNvSpPr/>
      </dsp:nvSpPr>
      <dsp:spPr>
        <a:xfrm>
          <a:off x="0" y="2553356"/>
          <a:ext cx="1051560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0" i="0" kern="1200" dirty="0"/>
            <a:t>each with a constant number of protons and unique properties. </a:t>
          </a:r>
          <a:endParaRPr lang="en-US" sz="1400" kern="1200" dirty="0"/>
        </a:p>
      </dsp:txBody>
      <dsp:txXfrm>
        <a:off x="0" y="2553356"/>
        <a:ext cx="10515600" cy="298080"/>
      </dsp:txXfrm>
    </dsp:sp>
    <dsp:sp modelId="{46AE05D8-786B-4945-AA9A-409F5A837540}">
      <dsp:nvSpPr>
        <dsp:cNvPr id="0" name=""/>
        <dsp:cNvSpPr/>
      </dsp:nvSpPr>
      <dsp:spPr>
        <a:xfrm>
          <a:off x="0" y="2851436"/>
          <a:ext cx="10515600" cy="71505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A total of 118 elements have been defined; however, only 92 occur naturally and fewer than 30 are found in living cells. </a:t>
          </a:r>
          <a:endParaRPr lang="en-US" sz="1800" kern="1200" dirty="0"/>
        </a:p>
      </dsp:txBody>
      <dsp:txXfrm>
        <a:off x="34906" y="2886342"/>
        <a:ext cx="10445788" cy="645240"/>
      </dsp:txXfrm>
    </dsp:sp>
    <dsp:sp modelId="{B52746FD-B1AE-0447-9067-01E4C2D1447F}">
      <dsp:nvSpPr>
        <dsp:cNvPr id="0" name=""/>
        <dsp:cNvSpPr/>
      </dsp:nvSpPr>
      <dsp:spPr>
        <a:xfrm>
          <a:off x="0" y="3566489"/>
          <a:ext cx="10515600"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b="0" i="0" kern="1200" dirty="0"/>
            <a:t>The remaining 26 elements are unstable and therefore do not exist for very long or are theoretical and have yet to be detected. </a:t>
          </a:r>
          <a:endParaRPr lang="en-US" sz="1400" kern="1200" dirty="0"/>
        </a:p>
        <a:p>
          <a:pPr marL="114300" lvl="1" indent="-114300" algn="l" defTabSz="622300">
            <a:lnSpc>
              <a:spcPct val="90000"/>
            </a:lnSpc>
            <a:spcBef>
              <a:spcPct val="0"/>
            </a:spcBef>
            <a:spcAft>
              <a:spcPct val="20000"/>
            </a:spcAft>
            <a:buChar char="•"/>
          </a:pPr>
          <a:r>
            <a:rPr lang="en-US" sz="1400" b="0" i="0" kern="1200" dirty="0"/>
            <a:t>Each element is designated by its chemical symbol (such as H, N, O, C, and Na), and possesses unique properties. </a:t>
          </a:r>
          <a:endParaRPr lang="en-US" sz="1400" kern="1200" dirty="0"/>
        </a:p>
        <a:p>
          <a:pPr marL="114300" lvl="1" indent="-114300" algn="l" defTabSz="622300">
            <a:lnSpc>
              <a:spcPct val="90000"/>
            </a:lnSpc>
            <a:spcBef>
              <a:spcPct val="0"/>
            </a:spcBef>
            <a:spcAft>
              <a:spcPct val="20000"/>
            </a:spcAft>
            <a:buChar char="•"/>
          </a:pPr>
          <a:r>
            <a:rPr lang="en-US" sz="1400" b="0" i="0" kern="1200" dirty="0"/>
            <a:t>These unique properties allow elements to combine and to bond with each other in specific ways.</a:t>
          </a:r>
          <a:endParaRPr lang="en-US" sz="1400" kern="1200" dirty="0"/>
        </a:p>
      </dsp:txBody>
      <dsp:txXfrm>
        <a:off x="0" y="3566489"/>
        <a:ext cx="10515600" cy="72657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2A979-6B80-18FF-0177-3EC4217531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038CE9-5BEC-5A78-2A85-BBE464DD5D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F00F0-532A-2128-AC5A-E4F2D430C6F7}"/>
              </a:ext>
            </a:extLst>
          </p:cNvPr>
          <p:cNvSpPr>
            <a:spLocks noGrp="1"/>
          </p:cNvSpPr>
          <p:nvPr>
            <p:ph type="dt" sz="half" idx="10"/>
          </p:nvPr>
        </p:nvSpPr>
        <p:spPr/>
        <p:txBody>
          <a:bodyPr/>
          <a:lstStyle/>
          <a:p>
            <a:fld id="{065AE2AB-11B7-6043-A266-2CBCE8654CD7}" type="datetimeFigureOut">
              <a:rPr lang="en-US" smtClean="0"/>
              <a:t>2/14/23</a:t>
            </a:fld>
            <a:endParaRPr lang="en-US"/>
          </a:p>
        </p:txBody>
      </p:sp>
      <p:sp>
        <p:nvSpPr>
          <p:cNvPr id="5" name="Footer Placeholder 4">
            <a:extLst>
              <a:ext uri="{FF2B5EF4-FFF2-40B4-BE49-F238E27FC236}">
                <a16:creationId xmlns:a16="http://schemas.microsoft.com/office/drawing/2014/main" id="{F3CD7DF7-6106-925D-5674-BF4CB2081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A8CFF-C739-8C98-7FA6-4D26A1A8BD5D}"/>
              </a:ext>
            </a:extLst>
          </p:cNvPr>
          <p:cNvSpPr>
            <a:spLocks noGrp="1"/>
          </p:cNvSpPr>
          <p:nvPr>
            <p:ph type="sldNum" sz="quarter" idx="12"/>
          </p:nvPr>
        </p:nvSpPr>
        <p:spPr/>
        <p:txBody>
          <a:bodyPr/>
          <a:lstStyle/>
          <a:p>
            <a:fld id="{67E5E1AA-8FD9-314F-BB67-320A23A853E5}" type="slidenum">
              <a:rPr lang="en-US" smtClean="0"/>
              <a:t>‹#›</a:t>
            </a:fld>
            <a:endParaRPr lang="en-US"/>
          </a:p>
        </p:txBody>
      </p:sp>
    </p:spTree>
    <p:extLst>
      <p:ext uri="{BB962C8B-B14F-4D97-AF65-F5344CB8AC3E}">
        <p14:creationId xmlns:p14="http://schemas.microsoft.com/office/powerpoint/2010/main" val="13811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33FB-5973-FE25-09A4-92BFA8B36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35A69A-D4D7-ACFC-85CB-657A755968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4CDAC-7893-F94E-372F-995BCB5A556B}"/>
              </a:ext>
            </a:extLst>
          </p:cNvPr>
          <p:cNvSpPr>
            <a:spLocks noGrp="1"/>
          </p:cNvSpPr>
          <p:nvPr>
            <p:ph type="dt" sz="half" idx="10"/>
          </p:nvPr>
        </p:nvSpPr>
        <p:spPr/>
        <p:txBody>
          <a:bodyPr/>
          <a:lstStyle/>
          <a:p>
            <a:fld id="{065AE2AB-11B7-6043-A266-2CBCE8654CD7}" type="datetimeFigureOut">
              <a:rPr lang="en-US" smtClean="0"/>
              <a:t>2/14/23</a:t>
            </a:fld>
            <a:endParaRPr lang="en-US"/>
          </a:p>
        </p:txBody>
      </p:sp>
      <p:sp>
        <p:nvSpPr>
          <p:cNvPr id="5" name="Footer Placeholder 4">
            <a:extLst>
              <a:ext uri="{FF2B5EF4-FFF2-40B4-BE49-F238E27FC236}">
                <a16:creationId xmlns:a16="http://schemas.microsoft.com/office/drawing/2014/main" id="{B8E927B0-5764-4758-819B-FB3575DD9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350AAD-85B8-86A1-66F0-942260D154BD}"/>
              </a:ext>
            </a:extLst>
          </p:cNvPr>
          <p:cNvSpPr>
            <a:spLocks noGrp="1"/>
          </p:cNvSpPr>
          <p:nvPr>
            <p:ph type="sldNum" sz="quarter" idx="12"/>
          </p:nvPr>
        </p:nvSpPr>
        <p:spPr/>
        <p:txBody>
          <a:bodyPr/>
          <a:lstStyle/>
          <a:p>
            <a:fld id="{67E5E1AA-8FD9-314F-BB67-320A23A853E5}" type="slidenum">
              <a:rPr lang="en-US" smtClean="0"/>
              <a:t>‹#›</a:t>
            </a:fld>
            <a:endParaRPr lang="en-US"/>
          </a:p>
        </p:txBody>
      </p:sp>
    </p:spTree>
    <p:extLst>
      <p:ext uri="{BB962C8B-B14F-4D97-AF65-F5344CB8AC3E}">
        <p14:creationId xmlns:p14="http://schemas.microsoft.com/office/powerpoint/2010/main" val="1995520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4F220D-8E6B-92DE-B8D2-0701787E6C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7F3D80-4ECF-F233-B705-A32F7C4A75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428A59-F68F-CBB6-48DC-C15A2AA5D45C}"/>
              </a:ext>
            </a:extLst>
          </p:cNvPr>
          <p:cNvSpPr>
            <a:spLocks noGrp="1"/>
          </p:cNvSpPr>
          <p:nvPr>
            <p:ph type="dt" sz="half" idx="10"/>
          </p:nvPr>
        </p:nvSpPr>
        <p:spPr/>
        <p:txBody>
          <a:bodyPr/>
          <a:lstStyle/>
          <a:p>
            <a:fld id="{065AE2AB-11B7-6043-A266-2CBCE8654CD7}" type="datetimeFigureOut">
              <a:rPr lang="en-US" smtClean="0"/>
              <a:t>2/14/23</a:t>
            </a:fld>
            <a:endParaRPr lang="en-US"/>
          </a:p>
        </p:txBody>
      </p:sp>
      <p:sp>
        <p:nvSpPr>
          <p:cNvPr id="5" name="Footer Placeholder 4">
            <a:extLst>
              <a:ext uri="{FF2B5EF4-FFF2-40B4-BE49-F238E27FC236}">
                <a16:creationId xmlns:a16="http://schemas.microsoft.com/office/drawing/2014/main" id="{FC12EA72-4921-8B5C-6DC6-4B429D654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2EBF4-03AE-CAD4-4EEC-AEF708EA6B17}"/>
              </a:ext>
            </a:extLst>
          </p:cNvPr>
          <p:cNvSpPr>
            <a:spLocks noGrp="1"/>
          </p:cNvSpPr>
          <p:nvPr>
            <p:ph type="sldNum" sz="quarter" idx="12"/>
          </p:nvPr>
        </p:nvSpPr>
        <p:spPr/>
        <p:txBody>
          <a:bodyPr/>
          <a:lstStyle/>
          <a:p>
            <a:fld id="{67E5E1AA-8FD9-314F-BB67-320A23A853E5}" type="slidenum">
              <a:rPr lang="en-US" smtClean="0"/>
              <a:t>‹#›</a:t>
            </a:fld>
            <a:endParaRPr lang="en-US"/>
          </a:p>
        </p:txBody>
      </p:sp>
    </p:spTree>
    <p:extLst>
      <p:ext uri="{BB962C8B-B14F-4D97-AF65-F5344CB8AC3E}">
        <p14:creationId xmlns:p14="http://schemas.microsoft.com/office/powerpoint/2010/main" val="128238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6EE8-7F83-024B-50DA-DF942BACD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CC7DB-D1C4-0975-ECC7-735317A6A4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6780F-B0D3-2FEC-BC58-AF0199EB6D08}"/>
              </a:ext>
            </a:extLst>
          </p:cNvPr>
          <p:cNvSpPr>
            <a:spLocks noGrp="1"/>
          </p:cNvSpPr>
          <p:nvPr>
            <p:ph type="dt" sz="half" idx="10"/>
          </p:nvPr>
        </p:nvSpPr>
        <p:spPr/>
        <p:txBody>
          <a:bodyPr/>
          <a:lstStyle/>
          <a:p>
            <a:fld id="{065AE2AB-11B7-6043-A266-2CBCE8654CD7}" type="datetimeFigureOut">
              <a:rPr lang="en-US" smtClean="0"/>
              <a:t>2/14/23</a:t>
            </a:fld>
            <a:endParaRPr lang="en-US"/>
          </a:p>
        </p:txBody>
      </p:sp>
      <p:sp>
        <p:nvSpPr>
          <p:cNvPr id="5" name="Footer Placeholder 4">
            <a:extLst>
              <a:ext uri="{FF2B5EF4-FFF2-40B4-BE49-F238E27FC236}">
                <a16:creationId xmlns:a16="http://schemas.microsoft.com/office/drawing/2014/main" id="{3544FDE1-5814-EBF5-791D-3A4ADD1D5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50A12-9E55-9AE8-D946-818710FC0E42}"/>
              </a:ext>
            </a:extLst>
          </p:cNvPr>
          <p:cNvSpPr>
            <a:spLocks noGrp="1"/>
          </p:cNvSpPr>
          <p:nvPr>
            <p:ph type="sldNum" sz="quarter" idx="12"/>
          </p:nvPr>
        </p:nvSpPr>
        <p:spPr/>
        <p:txBody>
          <a:bodyPr/>
          <a:lstStyle/>
          <a:p>
            <a:fld id="{67E5E1AA-8FD9-314F-BB67-320A23A853E5}" type="slidenum">
              <a:rPr lang="en-US" smtClean="0"/>
              <a:t>‹#›</a:t>
            </a:fld>
            <a:endParaRPr lang="en-US"/>
          </a:p>
        </p:txBody>
      </p:sp>
    </p:spTree>
    <p:extLst>
      <p:ext uri="{BB962C8B-B14F-4D97-AF65-F5344CB8AC3E}">
        <p14:creationId xmlns:p14="http://schemas.microsoft.com/office/powerpoint/2010/main" val="2177349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DF33F-6D25-CDB3-D5C0-77ACB02A7E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B3D8D-EBD0-A72C-B98D-D52EBA60AF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31442-A6F8-D5F4-1FDD-EAE641038BCE}"/>
              </a:ext>
            </a:extLst>
          </p:cNvPr>
          <p:cNvSpPr>
            <a:spLocks noGrp="1"/>
          </p:cNvSpPr>
          <p:nvPr>
            <p:ph type="dt" sz="half" idx="10"/>
          </p:nvPr>
        </p:nvSpPr>
        <p:spPr/>
        <p:txBody>
          <a:bodyPr/>
          <a:lstStyle/>
          <a:p>
            <a:fld id="{065AE2AB-11B7-6043-A266-2CBCE8654CD7}" type="datetimeFigureOut">
              <a:rPr lang="en-US" smtClean="0"/>
              <a:t>2/14/23</a:t>
            </a:fld>
            <a:endParaRPr lang="en-US"/>
          </a:p>
        </p:txBody>
      </p:sp>
      <p:sp>
        <p:nvSpPr>
          <p:cNvPr id="5" name="Footer Placeholder 4">
            <a:extLst>
              <a:ext uri="{FF2B5EF4-FFF2-40B4-BE49-F238E27FC236}">
                <a16:creationId xmlns:a16="http://schemas.microsoft.com/office/drawing/2014/main" id="{925D1D29-FDE1-2498-3F56-12E43A60A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E2AA85-1356-3297-5F0B-C43318BAF42A}"/>
              </a:ext>
            </a:extLst>
          </p:cNvPr>
          <p:cNvSpPr>
            <a:spLocks noGrp="1"/>
          </p:cNvSpPr>
          <p:nvPr>
            <p:ph type="sldNum" sz="quarter" idx="12"/>
          </p:nvPr>
        </p:nvSpPr>
        <p:spPr/>
        <p:txBody>
          <a:bodyPr/>
          <a:lstStyle/>
          <a:p>
            <a:fld id="{67E5E1AA-8FD9-314F-BB67-320A23A853E5}" type="slidenum">
              <a:rPr lang="en-US" smtClean="0"/>
              <a:t>‹#›</a:t>
            </a:fld>
            <a:endParaRPr lang="en-US"/>
          </a:p>
        </p:txBody>
      </p:sp>
    </p:spTree>
    <p:extLst>
      <p:ext uri="{BB962C8B-B14F-4D97-AF65-F5344CB8AC3E}">
        <p14:creationId xmlns:p14="http://schemas.microsoft.com/office/powerpoint/2010/main" val="3992734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C6F52-AF21-5C08-C9A9-30536F3526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C8430F-3383-F23C-1FA1-05B743ABFD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AAA39-D21C-3398-4AAF-FF370327EC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A44CEF-AE04-CCAC-6E3A-C786F522170E}"/>
              </a:ext>
            </a:extLst>
          </p:cNvPr>
          <p:cNvSpPr>
            <a:spLocks noGrp="1"/>
          </p:cNvSpPr>
          <p:nvPr>
            <p:ph type="dt" sz="half" idx="10"/>
          </p:nvPr>
        </p:nvSpPr>
        <p:spPr/>
        <p:txBody>
          <a:bodyPr/>
          <a:lstStyle/>
          <a:p>
            <a:fld id="{065AE2AB-11B7-6043-A266-2CBCE8654CD7}" type="datetimeFigureOut">
              <a:rPr lang="en-US" smtClean="0"/>
              <a:t>2/14/23</a:t>
            </a:fld>
            <a:endParaRPr lang="en-US"/>
          </a:p>
        </p:txBody>
      </p:sp>
      <p:sp>
        <p:nvSpPr>
          <p:cNvPr id="6" name="Footer Placeholder 5">
            <a:extLst>
              <a:ext uri="{FF2B5EF4-FFF2-40B4-BE49-F238E27FC236}">
                <a16:creationId xmlns:a16="http://schemas.microsoft.com/office/drawing/2014/main" id="{D26F5370-5E5D-0AA3-F065-4E803822D5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45728-BB98-E295-91C0-901AF1000A80}"/>
              </a:ext>
            </a:extLst>
          </p:cNvPr>
          <p:cNvSpPr>
            <a:spLocks noGrp="1"/>
          </p:cNvSpPr>
          <p:nvPr>
            <p:ph type="sldNum" sz="quarter" idx="12"/>
          </p:nvPr>
        </p:nvSpPr>
        <p:spPr/>
        <p:txBody>
          <a:bodyPr/>
          <a:lstStyle/>
          <a:p>
            <a:fld id="{67E5E1AA-8FD9-314F-BB67-320A23A853E5}" type="slidenum">
              <a:rPr lang="en-US" smtClean="0"/>
              <a:t>‹#›</a:t>
            </a:fld>
            <a:endParaRPr lang="en-US"/>
          </a:p>
        </p:txBody>
      </p:sp>
    </p:spTree>
    <p:extLst>
      <p:ext uri="{BB962C8B-B14F-4D97-AF65-F5344CB8AC3E}">
        <p14:creationId xmlns:p14="http://schemas.microsoft.com/office/powerpoint/2010/main" val="3166759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F1867-B7E0-4DD0-4277-5BBDA67564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8B0187-2960-AE67-DE19-AB9CDDA5FF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D217A9-B2A6-F528-2F22-DC9482A43D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64B8AA-3959-CCD5-7DD9-3D6401E39A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76579-F6AA-439F-F73B-AC83E02F91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CB88AA-38DF-1EDC-7EC7-9CB190CF7D3F}"/>
              </a:ext>
            </a:extLst>
          </p:cNvPr>
          <p:cNvSpPr>
            <a:spLocks noGrp="1"/>
          </p:cNvSpPr>
          <p:nvPr>
            <p:ph type="dt" sz="half" idx="10"/>
          </p:nvPr>
        </p:nvSpPr>
        <p:spPr/>
        <p:txBody>
          <a:bodyPr/>
          <a:lstStyle/>
          <a:p>
            <a:fld id="{065AE2AB-11B7-6043-A266-2CBCE8654CD7}" type="datetimeFigureOut">
              <a:rPr lang="en-US" smtClean="0"/>
              <a:t>2/14/23</a:t>
            </a:fld>
            <a:endParaRPr lang="en-US"/>
          </a:p>
        </p:txBody>
      </p:sp>
      <p:sp>
        <p:nvSpPr>
          <p:cNvPr id="8" name="Footer Placeholder 7">
            <a:extLst>
              <a:ext uri="{FF2B5EF4-FFF2-40B4-BE49-F238E27FC236}">
                <a16:creationId xmlns:a16="http://schemas.microsoft.com/office/drawing/2014/main" id="{E908FC72-B346-6434-113F-D639C7342A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1B051E-7B4A-5855-05D5-B1D4D8F9715A}"/>
              </a:ext>
            </a:extLst>
          </p:cNvPr>
          <p:cNvSpPr>
            <a:spLocks noGrp="1"/>
          </p:cNvSpPr>
          <p:nvPr>
            <p:ph type="sldNum" sz="quarter" idx="12"/>
          </p:nvPr>
        </p:nvSpPr>
        <p:spPr/>
        <p:txBody>
          <a:bodyPr/>
          <a:lstStyle/>
          <a:p>
            <a:fld id="{67E5E1AA-8FD9-314F-BB67-320A23A853E5}" type="slidenum">
              <a:rPr lang="en-US" smtClean="0"/>
              <a:t>‹#›</a:t>
            </a:fld>
            <a:endParaRPr lang="en-US"/>
          </a:p>
        </p:txBody>
      </p:sp>
    </p:spTree>
    <p:extLst>
      <p:ext uri="{BB962C8B-B14F-4D97-AF65-F5344CB8AC3E}">
        <p14:creationId xmlns:p14="http://schemas.microsoft.com/office/powerpoint/2010/main" val="62893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09195-D8D1-FB3B-3D7E-6FB90066EE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EEE50-8F78-F7C0-383B-74B812E6D9A8}"/>
              </a:ext>
            </a:extLst>
          </p:cNvPr>
          <p:cNvSpPr>
            <a:spLocks noGrp="1"/>
          </p:cNvSpPr>
          <p:nvPr>
            <p:ph type="dt" sz="half" idx="10"/>
          </p:nvPr>
        </p:nvSpPr>
        <p:spPr/>
        <p:txBody>
          <a:bodyPr/>
          <a:lstStyle/>
          <a:p>
            <a:fld id="{065AE2AB-11B7-6043-A266-2CBCE8654CD7}" type="datetimeFigureOut">
              <a:rPr lang="en-US" smtClean="0"/>
              <a:t>2/14/23</a:t>
            </a:fld>
            <a:endParaRPr lang="en-US"/>
          </a:p>
        </p:txBody>
      </p:sp>
      <p:sp>
        <p:nvSpPr>
          <p:cNvPr id="4" name="Footer Placeholder 3">
            <a:extLst>
              <a:ext uri="{FF2B5EF4-FFF2-40B4-BE49-F238E27FC236}">
                <a16:creationId xmlns:a16="http://schemas.microsoft.com/office/drawing/2014/main" id="{D91B5385-D3A2-3B65-B941-51104C9E67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9A88CC-FF9D-1D56-A617-04CE7D77046C}"/>
              </a:ext>
            </a:extLst>
          </p:cNvPr>
          <p:cNvSpPr>
            <a:spLocks noGrp="1"/>
          </p:cNvSpPr>
          <p:nvPr>
            <p:ph type="sldNum" sz="quarter" idx="12"/>
          </p:nvPr>
        </p:nvSpPr>
        <p:spPr/>
        <p:txBody>
          <a:bodyPr/>
          <a:lstStyle/>
          <a:p>
            <a:fld id="{67E5E1AA-8FD9-314F-BB67-320A23A853E5}" type="slidenum">
              <a:rPr lang="en-US" smtClean="0"/>
              <a:t>‹#›</a:t>
            </a:fld>
            <a:endParaRPr lang="en-US"/>
          </a:p>
        </p:txBody>
      </p:sp>
    </p:spTree>
    <p:extLst>
      <p:ext uri="{BB962C8B-B14F-4D97-AF65-F5344CB8AC3E}">
        <p14:creationId xmlns:p14="http://schemas.microsoft.com/office/powerpoint/2010/main" val="247652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0E3DD9-B0B6-3A9F-BD95-3F5F8A50EDA4}"/>
              </a:ext>
            </a:extLst>
          </p:cNvPr>
          <p:cNvSpPr>
            <a:spLocks noGrp="1"/>
          </p:cNvSpPr>
          <p:nvPr>
            <p:ph type="dt" sz="half" idx="10"/>
          </p:nvPr>
        </p:nvSpPr>
        <p:spPr/>
        <p:txBody>
          <a:bodyPr/>
          <a:lstStyle/>
          <a:p>
            <a:fld id="{065AE2AB-11B7-6043-A266-2CBCE8654CD7}" type="datetimeFigureOut">
              <a:rPr lang="en-US" smtClean="0"/>
              <a:t>2/14/23</a:t>
            </a:fld>
            <a:endParaRPr lang="en-US"/>
          </a:p>
        </p:txBody>
      </p:sp>
      <p:sp>
        <p:nvSpPr>
          <p:cNvPr id="3" name="Footer Placeholder 2">
            <a:extLst>
              <a:ext uri="{FF2B5EF4-FFF2-40B4-BE49-F238E27FC236}">
                <a16:creationId xmlns:a16="http://schemas.microsoft.com/office/drawing/2014/main" id="{EE71B1DF-DD6C-52EA-9E37-B7B5EA51DB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98738-A8D2-FE52-3215-626E89D40F2E}"/>
              </a:ext>
            </a:extLst>
          </p:cNvPr>
          <p:cNvSpPr>
            <a:spLocks noGrp="1"/>
          </p:cNvSpPr>
          <p:nvPr>
            <p:ph type="sldNum" sz="quarter" idx="12"/>
          </p:nvPr>
        </p:nvSpPr>
        <p:spPr/>
        <p:txBody>
          <a:bodyPr/>
          <a:lstStyle/>
          <a:p>
            <a:fld id="{67E5E1AA-8FD9-314F-BB67-320A23A853E5}" type="slidenum">
              <a:rPr lang="en-US" smtClean="0"/>
              <a:t>‹#›</a:t>
            </a:fld>
            <a:endParaRPr lang="en-US"/>
          </a:p>
        </p:txBody>
      </p:sp>
    </p:spTree>
    <p:extLst>
      <p:ext uri="{BB962C8B-B14F-4D97-AF65-F5344CB8AC3E}">
        <p14:creationId xmlns:p14="http://schemas.microsoft.com/office/powerpoint/2010/main" val="3594915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B98C-50E7-5E21-4F41-1A3673BE96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78737B-277F-DAEB-1A20-6A078628F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8EEA39-69C3-17B4-AB15-158F616E7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BD68E-C785-93F0-85F1-E16BA4CB1959}"/>
              </a:ext>
            </a:extLst>
          </p:cNvPr>
          <p:cNvSpPr>
            <a:spLocks noGrp="1"/>
          </p:cNvSpPr>
          <p:nvPr>
            <p:ph type="dt" sz="half" idx="10"/>
          </p:nvPr>
        </p:nvSpPr>
        <p:spPr/>
        <p:txBody>
          <a:bodyPr/>
          <a:lstStyle/>
          <a:p>
            <a:fld id="{065AE2AB-11B7-6043-A266-2CBCE8654CD7}" type="datetimeFigureOut">
              <a:rPr lang="en-US" smtClean="0"/>
              <a:t>2/14/23</a:t>
            </a:fld>
            <a:endParaRPr lang="en-US"/>
          </a:p>
        </p:txBody>
      </p:sp>
      <p:sp>
        <p:nvSpPr>
          <p:cNvPr id="6" name="Footer Placeholder 5">
            <a:extLst>
              <a:ext uri="{FF2B5EF4-FFF2-40B4-BE49-F238E27FC236}">
                <a16:creationId xmlns:a16="http://schemas.microsoft.com/office/drawing/2014/main" id="{33D2B41A-6DD5-96C5-DDAF-5A024F9CB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F6CB20-19F7-CA21-3CFB-41F540446957}"/>
              </a:ext>
            </a:extLst>
          </p:cNvPr>
          <p:cNvSpPr>
            <a:spLocks noGrp="1"/>
          </p:cNvSpPr>
          <p:nvPr>
            <p:ph type="sldNum" sz="quarter" idx="12"/>
          </p:nvPr>
        </p:nvSpPr>
        <p:spPr/>
        <p:txBody>
          <a:bodyPr/>
          <a:lstStyle/>
          <a:p>
            <a:fld id="{67E5E1AA-8FD9-314F-BB67-320A23A853E5}" type="slidenum">
              <a:rPr lang="en-US" smtClean="0"/>
              <a:t>‹#›</a:t>
            </a:fld>
            <a:endParaRPr lang="en-US"/>
          </a:p>
        </p:txBody>
      </p:sp>
    </p:spTree>
    <p:extLst>
      <p:ext uri="{BB962C8B-B14F-4D97-AF65-F5344CB8AC3E}">
        <p14:creationId xmlns:p14="http://schemas.microsoft.com/office/powerpoint/2010/main" val="537838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2B17-BD9B-0BB0-B7DF-3CF2E52D05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FC54BA-769D-3D74-C07A-8FC1EB97C8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C76B4F-CCD4-93B1-052A-30D4311A7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97636E-3D0C-6B6F-911C-83001F073C93}"/>
              </a:ext>
            </a:extLst>
          </p:cNvPr>
          <p:cNvSpPr>
            <a:spLocks noGrp="1"/>
          </p:cNvSpPr>
          <p:nvPr>
            <p:ph type="dt" sz="half" idx="10"/>
          </p:nvPr>
        </p:nvSpPr>
        <p:spPr/>
        <p:txBody>
          <a:bodyPr/>
          <a:lstStyle/>
          <a:p>
            <a:fld id="{065AE2AB-11B7-6043-A266-2CBCE8654CD7}" type="datetimeFigureOut">
              <a:rPr lang="en-US" smtClean="0"/>
              <a:t>2/14/23</a:t>
            </a:fld>
            <a:endParaRPr lang="en-US"/>
          </a:p>
        </p:txBody>
      </p:sp>
      <p:sp>
        <p:nvSpPr>
          <p:cNvPr id="6" name="Footer Placeholder 5">
            <a:extLst>
              <a:ext uri="{FF2B5EF4-FFF2-40B4-BE49-F238E27FC236}">
                <a16:creationId xmlns:a16="http://schemas.microsoft.com/office/drawing/2014/main" id="{1D9E84F7-016F-30B4-5B51-854129D2C5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6C0DA9-360E-6286-BA5D-807DBD4164B3}"/>
              </a:ext>
            </a:extLst>
          </p:cNvPr>
          <p:cNvSpPr>
            <a:spLocks noGrp="1"/>
          </p:cNvSpPr>
          <p:nvPr>
            <p:ph type="sldNum" sz="quarter" idx="12"/>
          </p:nvPr>
        </p:nvSpPr>
        <p:spPr/>
        <p:txBody>
          <a:bodyPr/>
          <a:lstStyle/>
          <a:p>
            <a:fld id="{67E5E1AA-8FD9-314F-BB67-320A23A853E5}" type="slidenum">
              <a:rPr lang="en-US" smtClean="0"/>
              <a:t>‹#›</a:t>
            </a:fld>
            <a:endParaRPr lang="en-US"/>
          </a:p>
        </p:txBody>
      </p:sp>
    </p:spTree>
    <p:extLst>
      <p:ext uri="{BB962C8B-B14F-4D97-AF65-F5344CB8AC3E}">
        <p14:creationId xmlns:p14="http://schemas.microsoft.com/office/powerpoint/2010/main" val="250253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857D2-F36B-13D5-D5D4-A426D43A9E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DD62C8-FAAB-ED6A-BA7D-9B234966FD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C0AC87-7A0B-DFA9-8AB9-8C0CF41EC2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AE2AB-11B7-6043-A266-2CBCE8654CD7}" type="datetimeFigureOut">
              <a:rPr lang="en-US" smtClean="0"/>
              <a:t>2/14/23</a:t>
            </a:fld>
            <a:endParaRPr lang="en-US"/>
          </a:p>
        </p:txBody>
      </p:sp>
      <p:sp>
        <p:nvSpPr>
          <p:cNvPr id="5" name="Footer Placeholder 4">
            <a:extLst>
              <a:ext uri="{FF2B5EF4-FFF2-40B4-BE49-F238E27FC236}">
                <a16:creationId xmlns:a16="http://schemas.microsoft.com/office/drawing/2014/main" id="{7D054D16-AD22-AC8E-15C0-A525FFCFC5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171C4E-6F6A-4E6A-B438-4A2B5FB520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5E1AA-8FD9-314F-BB67-320A23A853E5}" type="slidenum">
              <a:rPr lang="en-US" smtClean="0"/>
              <a:t>‹#›</a:t>
            </a:fld>
            <a:endParaRPr lang="en-US"/>
          </a:p>
        </p:txBody>
      </p:sp>
    </p:spTree>
    <p:extLst>
      <p:ext uri="{BB962C8B-B14F-4D97-AF65-F5344CB8AC3E}">
        <p14:creationId xmlns:p14="http://schemas.microsoft.com/office/powerpoint/2010/main" val="25219141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ocs.google.com/forms/d/e/1FAIpQLSe3eF4EFi4-7a9ui3t0iKvRvk5H1zM5hc36lda0YLDwqXv0oA/viewform" TargetMode="External"/><Relationship Id="rId2" Type="http://schemas.openxmlformats.org/officeDocument/2006/relationships/hyperlink" Target="https://bit.ly/BCCompostin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B2031D8-1E36-3418-FB06-89D176038B0E}"/>
              </a:ext>
            </a:extLst>
          </p:cNvPr>
          <p:cNvPicPr>
            <a:picLocks noChangeAspect="1"/>
          </p:cNvPicPr>
          <p:nvPr/>
        </p:nvPicPr>
        <p:blipFill rotWithShape="1">
          <a:blip r:embed="rId2"/>
          <a:srcRect t="3726" r="19852" b="5366"/>
          <a:stretch/>
        </p:blipFill>
        <p:spPr>
          <a:xfrm>
            <a:off x="3523488" y="10"/>
            <a:ext cx="8668512" cy="6857990"/>
          </a:xfrm>
          <a:prstGeom prst="rect">
            <a:avLst/>
          </a:prstGeom>
        </p:spPr>
      </p:pic>
      <p:sp>
        <p:nvSpPr>
          <p:cNvPr id="8"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F566BE-8A59-941F-53E9-5BF37AAE3CFE}"/>
              </a:ext>
            </a:extLst>
          </p:cNvPr>
          <p:cNvSpPr>
            <a:spLocks noGrp="1"/>
          </p:cNvSpPr>
          <p:nvPr>
            <p:ph type="ctrTitle"/>
          </p:nvPr>
        </p:nvSpPr>
        <p:spPr>
          <a:xfrm>
            <a:off x="477981" y="1397671"/>
            <a:ext cx="3565382" cy="2928826"/>
          </a:xfrm>
        </p:spPr>
        <p:txBody>
          <a:bodyPr anchor="b">
            <a:noAutofit/>
          </a:bodyPr>
          <a:lstStyle/>
          <a:p>
            <a:pPr algn="l"/>
            <a:r>
              <a:rPr lang="en-US" sz="2800" b="0" i="0" cap="all" dirty="0">
                <a:effectLst/>
              </a:rPr>
              <a:t>CHAPTER 2: </a:t>
            </a:r>
            <a:br>
              <a:rPr lang="en-US" sz="2800" b="0" i="0" cap="all" dirty="0">
                <a:effectLst/>
              </a:rPr>
            </a:br>
            <a:r>
              <a:rPr lang="en-US" sz="2800" b="0" i="0" cap="all" dirty="0">
                <a:effectLst/>
              </a:rPr>
              <a:t>MATTER, </a:t>
            </a:r>
            <a:br>
              <a:rPr lang="en-US" sz="2800" b="0" i="0" cap="all" dirty="0">
                <a:effectLst/>
              </a:rPr>
            </a:br>
            <a:r>
              <a:rPr lang="en-US" sz="2800" b="0" i="0" cap="all" dirty="0">
                <a:effectLst/>
              </a:rPr>
              <a:t>ENERGY, </a:t>
            </a:r>
            <a:br>
              <a:rPr lang="en-US" sz="2800" b="0" i="0" cap="all" dirty="0">
                <a:effectLst/>
              </a:rPr>
            </a:br>
            <a:r>
              <a:rPr lang="en-US" sz="2800" b="0" i="0" cap="all" dirty="0">
                <a:effectLst/>
              </a:rPr>
              <a:t>&amp; LIFE</a:t>
            </a:r>
            <a:br>
              <a:rPr lang="en-US" sz="2800" b="0" i="0" cap="all" dirty="0">
                <a:effectLst/>
              </a:rPr>
            </a:br>
            <a:br>
              <a:rPr lang="en-US" sz="2800" b="0" i="0" cap="all" dirty="0">
                <a:effectLst/>
              </a:rPr>
            </a:br>
            <a:r>
              <a:rPr lang="en-US" sz="2800" b="0" i="0" cap="all" dirty="0">
                <a:effectLst/>
              </a:rPr>
              <a:t>CHAPTER 3: ECOSYSTEMS </a:t>
            </a:r>
            <a:br>
              <a:rPr lang="en-US" sz="2800" b="0" i="0" cap="all" dirty="0">
                <a:effectLst/>
              </a:rPr>
            </a:br>
            <a:r>
              <a:rPr lang="en-US" sz="2800" b="0" i="0" cap="all" dirty="0">
                <a:effectLst/>
              </a:rPr>
              <a:t>AND THE BIOSPHERE</a:t>
            </a:r>
            <a:endParaRPr lang="en-US" sz="2800" dirty="0"/>
          </a:p>
        </p:txBody>
      </p:sp>
      <p:sp>
        <p:nvSpPr>
          <p:cNvPr id="3" name="Subtitle 2">
            <a:extLst>
              <a:ext uri="{FF2B5EF4-FFF2-40B4-BE49-F238E27FC236}">
                <a16:creationId xmlns:a16="http://schemas.microsoft.com/office/drawing/2014/main" id="{E4D85A15-7454-4E82-8034-13A33A583257}"/>
              </a:ext>
            </a:extLst>
          </p:cNvPr>
          <p:cNvSpPr>
            <a:spLocks noGrp="1"/>
          </p:cNvSpPr>
          <p:nvPr>
            <p:ph type="subTitle" idx="1"/>
          </p:nvPr>
        </p:nvSpPr>
        <p:spPr>
          <a:xfrm>
            <a:off x="477980" y="4872922"/>
            <a:ext cx="4023359" cy="1208141"/>
          </a:xfrm>
        </p:spPr>
        <p:txBody>
          <a:bodyPr>
            <a:normAutofit/>
          </a:bodyPr>
          <a:lstStyle/>
          <a:p>
            <a:pPr algn="l">
              <a:spcAft>
                <a:spcPts val="600"/>
              </a:spcAft>
            </a:pPr>
            <a:r>
              <a:rPr lang="en-US" sz="1700" dirty="0">
                <a:latin typeface="+mj-lt"/>
              </a:rPr>
              <a:t>EESC 1201</a:t>
            </a:r>
          </a:p>
          <a:p>
            <a:pPr algn="l">
              <a:spcAft>
                <a:spcPts val="600"/>
              </a:spcAft>
            </a:pPr>
            <a:r>
              <a:rPr lang="en-US" sz="1700" dirty="0">
                <a:latin typeface="+mj-lt"/>
              </a:rPr>
              <a:t>Professor Perl</a:t>
            </a:r>
          </a:p>
          <a:p>
            <a:pPr algn="l">
              <a:spcAft>
                <a:spcPts val="600"/>
              </a:spcAft>
            </a:pPr>
            <a:r>
              <a:rPr lang="en-US" sz="1700" dirty="0">
                <a:latin typeface="+mj-lt"/>
              </a:rPr>
              <a:t>Class 3: 2/21/23</a:t>
            </a:r>
          </a:p>
        </p:txBody>
      </p:sp>
      <p:sp>
        <p:nvSpPr>
          <p:cNvPr id="10"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916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A1869-8560-82FA-D6D3-D974D51681DB}"/>
              </a:ext>
            </a:extLst>
          </p:cNvPr>
          <p:cNvSpPr>
            <a:spLocks noGrp="1"/>
          </p:cNvSpPr>
          <p:nvPr>
            <p:ph type="title"/>
          </p:nvPr>
        </p:nvSpPr>
        <p:spPr>
          <a:xfrm>
            <a:off x="630936" y="354330"/>
            <a:ext cx="5465064" cy="1481328"/>
          </a:xfrm>
        </p:spPr>
        <p:txBody>
          <a:bodyPr anchor="b">
            <a:normAutofit/>
          </a:bodyPr>
          <a:lstStyle/>
          <a:p>
            <a:r>
              <a:rPr lang="en-US" sz="3400" b="1" dirty="0">
                <a:effectLst/>
              </a:rPr>
              <a:t>Buffers, pH, Acids, and Bases</a:t>
            </a:r>
            <a:br>
              <a:rPr lang="en-US" sz="3400" b="0" dirty="0">
                <a:effectLst/>
              </a:rPr>
            </a:br>
            <a:endParaRPr lang="en-US" sz="3400" dirty="0"/>
          </a:p>
        </p:txBody>
      </p:sp>
      <p:sp>
        <p:nvSpPr>
          <p:cNvPr id="3" name="Content Placeholder 2">
            <a:extLst>
              <a:ext uri="{FF2B5EF4-FFF2-40B4-BE49-F238E27FC236}">
                <a16:creationId xmlns:a16="http://schemas.microsoft.com/office/drawing/2014/main" id="{3B93F258-C52B-D320-75A5-162F7DF4D493}"/>
              </a:ext>
            </a:extLst>
          </p:cNvPr>
          <p:cNvSpPr>
            <a:spLocks noGrp="1"/>
          </p:cNvSpPr>
          <p:nvPr>
            <p:ph idx="1"/>
          </p:nvPr>
        </p:nvSpPr>
        <p:spPr>
          <a:xfrm>
            <a:off x="630936" y="1835658"/>
            <a:ext cx="4818888" cy="3547872"/>
          </a:xfrm>
        </p:spPr>
        <p:txBody>
          <a:bodyPr anchor="t">
            <a:noAutofit/>
          </a:bodyPr>
          <a:lstStyle/>
          <a:p>
            <a:r>
              <a:rPr lang="en-US" sz="1600" b="0" i="0" dirty="0">
                <a:effectLst/>
                <a:latin typeface="+mj-lt"/>
              </a:rPr>
              <a:t>The </a:t>
            </a:r>
            <a:r>
              <a:rPr lang="en-US" sz="1600" b="1" i="0" dirty="0">
                <a:effectLst/>
                <a:latin typeface="+mj-lt"/>
              </a:rPr>
              <a:t>pH</a:t>
            </a:r>
            <a:r>
              <a:rPr lang="en-US" sz="1600" b="0" i="0" dirty="0">
                <a:effectLst/>
                <a:latin typeface="+mj-lt"/>
              </a:rPr>
              <a:t> of a solution is a measure of its </a:t>
            </a:r>
            <a:r>
              <a:rPr lang="en-US" sz="1600" b="1" i="0" dirty="0">
                <a:effectLst/>
                <a:latin typeface="+mj-lt"/>
              </a:rPr>
              <a:t>acidity</a:t>
            </a:r>
            <a:r>
              <a:rPr lang="en-US" sz="1600" b="0" i="0" dirty="0">
                <a:effectLst/>
                <a:latin typeface="+mj-lt"/>
              </a:rPr>
              <a:t> or </a:t>
            </a:r>
            <a:r>
              <a:rPr lang="en-US" sz="1600" b="1" i="0" dirty="0">
                <a:effectLst/>
                <a:latin typeface="+mj-lt"/>
              </a:rPr>
              <a:t>alkalinity</a:t>
            </a:r>
            <a:r>
              <a:rPr lang="en-US" sz="1600" b="0" i="0" dirty="0">
                <a:effectLst/>
                <a:latin typeface="+mj-lt"/>
              </a:rPr>
              <a:t>.</a:t>
            </a:r>
          </a:p>
          <a:p>
            <a:pPr lvl="1"/>
            <a:r>
              <a:rPr lang="en-US" sz="1600" b="0" i="0" dirty="0">
                <a:effectLst/>
                <a:latin typeface="+mj-lt"/>
              </a:rPr>
              <a:t>The pH scale ranges from 0 to 14. </a:t>
            </a:r>
          </a:p>
          <a:p>
            <a:pPr lvl="2"/>
            <a:r>
              <a:rPr lang="en-US" sz="1600" b="0" i="0" dirty="0">
                <a:effectLst/>
                <a:latin typeface="+mj-lt"/>
              </a:rPr>
              <a:t>A change of one unit = a change in the concentration of hydrogen ions by a factor of 10</a:t>
            </a:r>
          </a:p>
          <a:p>
            <a:pPr lvl="2"/>
            <a:r>
              <a:rPr lang="en-US" sz="1600" b="0" i="0" dirty="0">
                <a:effectLst/>
                <a:latin typeface="+mj-lt"/>
              </a:rPr>
              <a:t>A change in two units = change in the concentration of hydrogen ions by a factor of 100. </a:t>
            </a:r>
          </a:p>
          <a:p>
            <a:pPr lvl="1"/>
            <a:r>
              <a:rPr lang="en-US" sz="1600" b="0" i="0" dirty="0">
                <a:effectLst/>
                <a:latin typeface="+mj-lt"/>
              </a:rPr>
              <a:t>Pure water is neutral with a pH of 7.0. </a:t>
            </a:r>
          </a:p>
          <a:p>
            <a:pPr lvl="1"/>
            <a:r>
              <a:rPr lang="en-US" sz="1600" b="0" i="0" dirty="0">
                <a:effectLst/>
                <a:latin typeface="+mj-lt"/>
              </a:rPr>
              <a:t>Anything below 7.0 (ranging from 0.0 to 6.9) is acidic, and anything above 7.0 (from 7.1 to 14.0) is alkaline. </a:t>
            </a:r>
          </a:p>
          <a:p>
            <a:pPr lvl="2"/>
            <a:r>
              <a:rPr lang="en-US" sz="1600" b="0" i="0" dirty="0">
                <a:effectLst/>
                <a:latin typeface="+mj-lt"/>
              </a:rPr>
              <a:t>The blood in your veins is slightly alkaline (pH = 7.4). The environment in your stomach is highly acidic (pH = 1 to 2). </a:t>
            </a:r>
            <a:endParaRPr lang="en-US" sz="1600" dirty="0">
              <a:latin typeface="+mj-lt"/>
            </a:endParaRPr>
          </a:p>
        </p:txBody>
      </p:sp>
      <p:pic>
        <p:nvPicPr>
          <p:cNvPr id="6" name="Picture 5">
            <a:extLst>
              <a:ext uri="{FF2B5EF4-FFF2-40B4-BE49-F238E27FC236}">
                <a16:creationId xmlns:a16="http://schemas.microsoft.com/office/drawing/2014/main" id="{5403A19C-14C2-0BE3-C811-5861E8122A20}"/>
              </a:ext>
            </a:extLst>
          </p:cNvPr>
          <p:cNvPicPr>
            <a:picLocks noChangeAspect="1"/>
          </p:cNvPicPr>
          <p:nvPr/>
        </p:nvPicPr>
        <p:blipFill>
          <a:blip r:embed="rId2"/>
          <a:stretch>
            <a:fillRect/>
          </a:stretch>
        </p:blipFill>
        <p:spPr>
          <a:xfrm>
            <a:off x="6506756" y="640080"/>
            <a:ext cx="4643552" cy="5577840"/>
          </a:xfrm>
          <a:prstGeom prst="rect">
            <a:avLst/>
          </a:prstGeom>
        </p:spPr>
      </p:pic>
    </p:spTree>
    <p:extLst>
      <p:ext uri="{BB962C8B-B14F-4D97-AF65-F5344CB8AC3E}">
        <p14:creationId xmlns:p14="http://schemas.microsoft.com/office/powerpoint/2010/main" val="133175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37D9-55D8-B7C5-B4B1-61A2E61DC0CE}"/>
              </a:ext>
            </a:extLst>
          </p:cNvPr>
          <p:cNvSpPr>
            <a:spLocks noGrp="1"/>
          </p:cNvSpPr>
          <p:nvPr>
            <p:ph type="title"/>
          </p:nvPr>
        </p:nvSpPr>
        <p:spPr>
          <a:xfrm>
            <a:off x="363179" y="171450"/>
            <a:ext cx="3505495" cy="1622321"/>
          </a:xfrm>
        </p:spPr>
        <p:txBody>
          <a:bodyPr>
            <a:normAutofit/>
          </a:bodyPr>
          <a:lstStyle/>
          <a:p>
            <a:r>
              <a:rPr lang="en-US" b="1" dirty="0"/>
              <a:t>Acids, Bases and Buffers</a:t>
            </a:r>
          </a:p>
        </p:txBody>
      </p:sp>
      <p:sp>
        <p:nvSpPr>
          <p:cNvPr id="3" name="Content Placeholder 2">
            <a:extLst>
              <a:ext uri="{FF2B5EF4-FFF2-40B4-BE49-F238E27FC236}">
                <a16:creationId xmlns:a16="http://schemas.microsoft.com/office/drawing/2014/main" id="{04C734EC-3ED4-D0B2-66F9-B1E11ED4C10A}"/>
              </a:ext>
            </a:extLst>
          </p:cNvPr>
          <p:cNvSpPr>
            <a:spLocks noGrp="1"/>
          </p:cNvSpPr>
          <p:nvPr>
            <p:ph idx="1"/>
          </p:nvPr>
        </p:nvSpPr>
        <p:spPr>
          <a:xfrm>
            <a:off x="185738" y="2100264"/>
            <a:ext cx="4170725" cy="4586286"/>
          </a:xfrm>
        </p:spPr>
        <p:txBody>
          <a:bodyPr>
            <a:normAutofit lnSpcReduction="10000"/>
          </a:bodyPr>
          <a:lstStyle/>
          <a:p>
            <a:r>
              <a:rPr lang="en-US" sz="1600" b="1" i="0" dirty="0">
                <a:effectLst/>
                <a:latin typeface="+mj-lt"/>
              </a:rPr>
              <a:t>Acids</a:t>
            </a:r>
            <a:r>
              <a:rPr lang="en-US" sz="1600" b="0" i="0" dirty="0">
                <a:effectLst/>
                <a:latin typeface="+mj-lt"/>
              </a:rPr>
              <a:t> = substances that provide hydrogen ions (H+) and lower pH</a:t>
            </a:r>
          </a:p>
          <a:p>
            <a:r>
              <a:rPr lang="en-US" sz="1600" b="1" dirty="0">
                <a:latin typeface="+mj-lt"/>
              </a:rPr>
              <a:t>Ba</a:t>
            </a:r>
            <a:r>
              <a:rPr lang="en-US" sz="1600" b="1" i="0" dirty="0">
                <a:effectLst/>
                <a:latin typeface="+mj-lt"/>
              </a:rPr>
              <a:t>ses</a:t>
            </a:r>
            <a:r>
              <a:rPr lang="en-US" sz="1600" b="0" i="0" dirty="0">
                <a:effectLst/>
                <a:latin typeface="+mj-lt"/>
              </a:rPr>
              <a:t> = provide hydroxide ions (OH–) and raise pH</a:t>
            </a:r>
          </a:p>
          <a:p>
            <a:pPr lvl="1"/>
            <a:r>
              <a:rPr lang="en-US" sz="1600" b="0" i="0" dirty="0">
                <a:effectLst/>
                <a:latin typeface="+mj-lt"/>
              </a:rPr>
              <a:t>The stronger the acid, the more readily it donates H+. </a:t>
            </a:r>
          </a:p>
          <a:p>
            <a:pPr lvl="1"/>
            <a:r>
              <a:rPr lang="en-US" sz="1600" b="0" i="0" dirty="0">
                <a:effectLst/>
                <a:latin typeface="+mj-lt"/>
              </a:rPr>
              <a:t>Conversely, bases are those substances that readily donate OH–. The OH– ions combine with H+ to produce water, which raises a substance’s </a:t>
            </a:r>
            <a:r>
              <a:rPr lang="en-US" sz="1600" b="0" i="0" dirty="0" err="1">
                <a:effectLst/>
                <a:latin typeface="+mj-lt"/>
              </a:rPr>
              <a:t>pH.</a:t>
            </a:r>
            <a:r>
              <a:rPr lang="en-US" sz="1600" b="0" i="0" dirty="0">
                <a:effectLst/>
                <a:latin typeface="+mj-lt"/>
              </a:rPr>
              <a:t> </a:t>
            </a:r>
          </a:p>
          <a:p>
            <a:r>
              <a:rPr lang="en-US" sz="1600" b="0" i="0" dirty="0">
                <a:effectLst/>
                <a:latin typeface="+mj-lt"/>
              </a:rPr>
              <a:t>How is it that we can ingest or inhale acidic or basic substances and not die? </a:t>
            </a:r>
            <a:r>
              <a:rPr lang="en-US" sz="1600" b="1" i="0" dirty="0">
                <a:effectLst/>
                <a:latin typeface="+mj-lt"/>
              </a:rPr>
              <a:t>Buffers</a:t>
            </a:r>
            <a:r>
              <a:rPr lang="en-US" sz="1600" b="0" i="0" dirty="0">
                <a:effectLst/>
                <a:latin typeface="+mj-lt"/>
              </a:rPr>
              <a:t> are the key.</a:t>
            </a:r>
          </a:p>
          <a:p>
            <a:pPr lvl="1"/>
            <a:r>
              <a:rPr lang="en-US" sz="1600" b="0" i="0" dirty="0">
                <a:effectLst/>
                <a:latin typeface="+mj-lt"/>
              </a:rPr>
              <a:t>Buffers readily absorb excess H+ or OH–, keeping the pH of the body carefully maintained. </a:t>
            </a:r>
          </a:p>
          <a:p>
            <a:pPr lvl="1"/>
            <a:r>
              <a:rPr lang="en-US" sz="1600" b="0" i="0" dirty="0">
                <a:effectLst/>
                <a:latin typeface="+mj-lt"/>
              </a:rPr>
              <a:t>Without this buffer system, the pH in our bodies would fluctuate too much and we would fail to survive.</a:t>
            </a:r>
            <a:endParaRPr lang="en-US" sz="1600" dirty="0">
              <a:latin typeface="+mj-lt"/>
            </a:endParaRPr>
          </a:p>
          <a:p>
            <a:pPr lvl="1"/>
            <a:endParaRPr lang="en-US" sz="1100" dirty="0">
              <a:latin typeface="+mj-lt"/>
            </a:endParaRPr>
          </a:p>
        </p:txBody>
      </p:sp>
      <p:sp>
        <p:nvSpPr>
          <p:cNvPr id="5127" name="Rectangle 512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Buffers Flashcards | Quizlet">
            <a:extLst>
              <a:ext uri="{FF2B5EF4-FFF2-40B4-BE49-F238E27FC236}">
                <a16:creationId xmlns:a16="http://schemas.microsoft.com/office/drawing/2014/main" id="{E1A1B46A-77A7-2CC3-F3F8-80C4EBA8CA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461386"/>
            <a:ext cx="6019331" cy="393198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35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9755-9760-85F5-630E-BC24C19EBE0E}"/>
              </a:ext>
            </a:extLst>
          </p:cNvPr>
          <p:cNvSpPr>
            <a:spLocks noGrp="1"/>
          </p:cNvSpPr>
          <p:nvPr>
            <p:ph type="title"/>
          </p:nvPr>
        </p:nvSpPr>
        <p:spPr>
          <a:xfrm>
            <a:off x="566737" y="365126"/>
            <a:ext cx="10515600" cy="1325563"/>
          </a:xfrm>
        </p:spPr>
        <p:txBody>
          <a:bodyPr>
            <a:normAutofit/>
          </a:bodyPr>
          <a:lstStyle/>
          <a:p>
            <a:r>
              <a:rPr lang="en-US" b="1" dirty="0">
                <a:solidFill>
                  <a:srgbClr val="373D3F"/>
                </a:solidFill>
                <a:effectLst/>
              </a:rPr>
              <a:t>Biological Molecules</a:t>
            </a:r>
            <a:br>
              <a:rPr lang="en-US" b="1" dirty="0">
                <a:solidFill>
                  <a:srgbClr val="373D3F"/>
                </a:solidFill>
                <a:effectLst/>
              </a:rPr>
            </a:br>
            <a:endParaRPr lang="en-US" b="1" dirty="0"/>
          </a:p>
        </p:txBody>
      </p:sp>
      <p:sp>
        <p:nvSpPr>
          <p:cNvPr id="3" name="Content Placeholder 2">
            <a:extLst>
              <a:ext uri="{FF2B5EF4-FFF2-40B4-BE49-F238E27FC236}">
                <a16:creationId xmlns:a16="http://schemas.microsoft.com/office/drawing/2014/main" id="{E474DC4A-B6A9-9A59-CFEC-C2663986BF39}"/>
              </a:ext>
            </a:extLst>
          </p:cNvPr>
          <p:cNvSpPr>
            <a:spLocks noGrp="1"/>
          </p:cNvSpPr>
          <p:nvPr>
            <p:ph idx="1"/>
          </p:nvPr>
        </p:nvSpPr>
        <p:spPr>
          <a:xfrm>
            <a:off x="566737" y="1432720"/>
            <a:ext cx="7177088" cy="4351338"/>
          </a:xfrm>
        </p:spPr>
        <p:txBody>
          <a:bodyPr>
            <a:normAutofit fontScale="92500"/>
          </a:bodyPr>
          <a:lstStyle/>
          <a:p>
            <a:r>
              <a:rPr lang="en-US" b="0" i="0" dirty="0">
                <a:solidFill>
                  <a:srgbClr val="373D3F"/>
                </a:solidFill>
                <a:effectLst/>
                <a:latin typeface="+mj-lt"/>
              </a:rPr>
              <a:t>Besides water, the molecules necessary for life are organic. </a:t>
            </a:r>
          </a:p>
          <a:p>
            <a:r>
              <a:rPr lang="en-US" b="1" i="0" dirty="0">
                <a:solidFill>
                  <a:srgbClr val="373D3F"/>
                </a:solidFill>
                <a:effectLst/>
                <a:latin typeface="+mj-lt"/>
              </a:rPr>
              <a:t>Organic molecules </a:t>
            </a:r>
            <a:r>
              <a:rPr lang="en-US" b="0" i="0" dirty="0">
                <a:solidFill>
                  <a:srgbClr val="373D3F"/>
                </a:solidFill>
                <a:effectLst/>
                <a:latin typeface="+mj-lt"/>
              </a:rPr>
              <a:t>= contain carbon covalently bonded to hydrogen. </a:t>
            </a:r>
          </a:p>
          <a:p>
            <a:pPr lvl="1"/>
            <a:r>
              <a:rPr lang="en-US" b="0" i="0" dirty="0">
                <a:solidFill>
                  <a:srgbClr val="373D3F"/>
                </a:solidFill>
                <a:effectLst/>
                <a:latin typeface="+mj-lt"/>
              </a:rPr>
              <a:t>In addition, they may contain oxygen, nitrogen, phosphorus, sulfur, and additional elements. </a:t>
            </a:r>
          </a:p>
          <a:p>
            <a:r>
              <a:rPr lang="en-US" b="0" i="0" dirty="0">
                <a:solidFill>
                  <a:srgbClr val="373D3F"/>
                </a:solidFill>
                <a:effectLst/>
                <a:latin typeface="+mj-lt"/>
              </a:rPr>
              <a:t>There are four major classes of organic molecules: </a:t>
            </a:r>
          </a:p>
          <a:p>
            <a:pPr lvl="1"/>
            <a:r>
              <a:rPr lang="en-US" b="1" i="0" dirty="0">
                <a:solidFill>
                  <a:srgbClr val="373D3F"/>
                </a:solidFill>
                <a:effectLst/>
                <a:latin typeface="+mj-lt"/>
              </a:rPr>
              <a:t>Carbohydrates</a:t>
            </a:r>
            <a:endParaRPr lang="en-US" b="1" dirty="0">
              <a:solidFill>
                <a:srgbClr val="373D3F"/>
              </a:solidFill>
              <a:latin typeface="+mj-lt"/>
            </a:endParaRPr>
          </a:p>
          <a:p>
            <a:pPr lvl="1"/>
            <a:r>
              <a:rPr lang="en-US" b="1" i="0" dirty="0">
                <a:solidFill>
                  <a:srgbClr val="373D3F"/>
                </a:solidFill>
                <a:effectLst/>
                <a:latin typeface="+mj-lt"/>
              </a:rPr>
              <a:t>Lipids</a:t>
            </a:r>
          </a:p>
          <a:p>
            <a:pPr lvl="1"/>
            <a:r>
              <a:rPr lang="en-US" b="1" i="0" dirty="0">
                <a:solidFill>
                  <a:srgbClr val="373D3F"/>
                </a:solidFill>
                <a:effectLst/>
                <a:latin typeface="+mj-lt"/>
              </a:rPr>
              <a:t>Proteins</a:t>
            </a:r>
            <a:endParaRPr lang="en-US" b="1" dirty="0">
              <a:solidFill>
                <a:srgbClr val="373D3F"/>
              </a:solidFill>
              <a:latin typeface="+mj-lt"/>
            </a:endParaRPr>
          </a:p>
          <a:p>
            <a:pPr lvl="1"/>
            <a:r>
              <a:rPr lang="en-US" b="1" dirty="0">
                <a:solidFill>
                  <a:srgbClr val="373D3F"/>
                </a:solidFill>
                <a:latin typeface="+mj-lt"/>
              </a:rPr>
              <a:t>Nucleic a</a:t>
            </a:r>
            <a:r>
              <a:rPr lang="en-US" b="1" i="0" dirty="0">
                <a:solidFill>
                  <a:srgbClr val="373D3F"/>
                </a:solidFill>
                <a:effectLst/>
                <a:latin typeface="+mj-lt"/>
              </a:rPr>
              <a:t>cids</a:t>
            </a:r>
            <a:endParaRPr lang="en-US" b="1" dirty="0">
              <a:latin typeface="+mj-lt"/>
            </a:endParaRPr>
          </a:p>
        </p:txBody>
      </p:sp>
      <p:pic>
        <p:nvPicPr>
          <p:cNvPr id="5" name="Picture 4">
            <a:extLst>
              <a:ext uri="{FF2B5EF4-FFF2-40B4-BE49-F238E27FC236}">
                <a16:creationId xmlns:a16="http://schemas.microsoft.com/office/drawing/2014/main" id="{7368D3E8-66C5-9CBB-9652-48222DB1BE3B}"/>
              </a:ext>
            </a:extLst>
          </p:cNvPr>
          <p:cNvPicPr>
            <a:picLocks noChangeAspect="1"/>
          </p:cNvPicPr>
          <p:nvPr/>
        </p:nvPicPr>
        <p:blipFill>
          <a:blip r:embed="rId2"/>
          <a:stretch>
            <a:fillRect/>
          </a:stretch>
        </p:blipFill>
        <p:spPr>
          <a:xfrm>
            <a:off x="8434090" y="1934527"/>
            <a:ext cx="2802135" cy="2988945"/>
          </a:xfrm>
          <a:prstGeom prst="rect">
            <a:avLst/>
          </a:prstGeom>
        </p:spPr>
      </p:pic>
    </p:spTree>
    <p:extLst>
      <p:ext uri="{BB962C8B-B14F-4D97-AF65-F5344CB8AC3E}">
        <p14:creationId xmlns:p14="http://schemas.microsoft.com/office/powerpoint/2010/main" val="6979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2DD5-A381-650F-7D01-CD5F94E07296}"/>
              </a:ext>
            </a:extLst>
          </p:cNvPr>
          <p:cNvSpPr>
            <a:spLocks noGrp="1"/>
          </p:cNvSpPr>
          <p:nvPr>
            <p:ph type="title"/>
          </p:nvPr>
        </p:nvSpPr>
        <p:spPr>
          <a:xfrm>
            <a:off x="630936" y="28575"/>
            <a:ext cx="4818888" cy="1481328"/>
          </a:xfrm>
        </p:spPr>
        <p:txBody>
          <a:bodyPr anchor="b">
            <a:normAutofit/>
          </a:bodyPr>
          <a:lstStyle/>
          <a:p>
            <a:r>
              <a:rPr lang="en-US" sz="5400" b="1" dirty="0"/>
              <a:t>Carbon</a:t>
            </a:r>
          </a:p>
        </p:txBody>
      </p:sp>
      <p:sp>
        <p:nvSpPr>
          <p:cNvPr id="3" name="Content Placeholder 2">
            <a:extLst>
              <a:ext uri="{FF2B5EF4-FFF2-40B4-BE49-F238E27FC236}">
                <a16:creationId xmlns:a16="http://schemas.microsoft.com/office/drawing/2014/main" id="{71599216-EB19-2812-52EE-B6838067C4C1}"/>
              </a:ext>
            </a:extLst>
          </p:cNvPr>
          <p:cNvSpPr>
            <a:spLocks noGrp="1"/>
          </p:cNvSpPr>
          <p:nvPr>
            <p:ph idx="1"/>
          </p:nvPr>
        </p:nvSpPr>
        <p:spPr>
          <a:xfrm>
            <a:off x="630936" y="1628775"/>
            <a:ext cx="4818888" cy="4580001"/>
          </a:xfrm>
        </p:spPr>
        <p:txBody>
          <a:bodyPr anchor="t">
            <a:normAutofit/>
          </a:bodyPr>
          <a:lstStyle/>
          <a:p>
            <a:r>
              <a:rPr lang="en-US" sz="1800" b="0" i="0" dirty="0">
                <a:effectLst/>
                <a:latin typeface="+mj-lt"/>
              </a:rPr>
              <a:t>It is often said that life is “carbon-based.” </a:t>
            </a:r>
          </a:p>
          <a:p>
            <a:r>
              <a:rPr lang="en-US" sz="1800" dirty="0">
                <a:latin typeface="+mj-lt"/>
              </a:rPr>
              <a:t>C</a:t>
            </a:r>
            <a:r>
              <a:rPr lang="en-US" sz="1800" b="0" i="0" dirty="0">
                <a:effectLst/>
                <a:latin typeface="+mj-lt"/>
              </a:rPr>
              <a:t>arbon atoms, bonded to other carbon atoms or other elements, form the fundamental components of many of the molecules found uniquely in living things. </a:t>
            </a:r>
          </a:p>
          <a:p>
            <a:r>
              <a:rPr lang="en-US" sz="1800" b="0" i="0" dirty="0">
                <a:effectLst/>
                <a:latin typeface="+mj-lt"/>
              </a:rPr>
              <a:t>Other elements play important roles in biological molecules, but carbon qualifies as the “foundation” element for molecules in living things. </a:t>
            </a:r>
          </a:p>
          <a:p>
            <a:r>
              <a:rPr lang="en-US" sz="1800" b="0" i="0" dirty="0">
                <a:effectLst/>
                <a:latin typeface="+mj-lt"/>
              </a:rPr>
              <a:t>It is the bonding properties of carbon atoms that are responsible for its important role.</a:t>
            </a:r>
          </a:p>
          <a:p>
            <a:r>
              <a:rPr lang="en-US" sz="1800" b="0" i="0" dirty="0">
                <a:effectLst/>
                <a:latin typeface="+mj-lt"/>
              </a:rPr>
              <a:t>Carbon can form four covalent bonds with other atoms or molecules. The simplest organic carbon molecule is methane (CH4), in which four hydrogen atoms bind to a carbon atom.</a:t>
            </a:r>
          </a:p>
          <a:p>
            <a:endParaRPr lang="en-US" sz="1500" dirty="0">
              <a:latin typeface="+mj-lt"/>
            </a:endParaRPr>
          </a:p>
        </p:txBody>
      </p:sp>
      <p:pic>
        <p:nvPicPr>
          <p:cNvPr id="5" name="Picture 4">
            <a:extLst>
              <a:ext uri="{FF2B5EF4-FFF2-40B4-BE49-F238E27FC236}">
                <a16:creationId xmlns:a16="http://schemas.microsoft.com/office/drawing/2014/main" id="{61D21536-FA49-77EE-71B4-EA0073948487}"/>
              </a:ext>
            </a:extLst>
          </p:cNvPr>
          <p:cNvPicPr>
            <a:picLocks noChangeAspect="1"/>
          </p:cNvPicPr>
          <p:nvPr/>
        </p:nvPicPr>
        <p:blipFill rotWithShape="1">
          <a:blip r:embed="rId2"/>
          <a:srcRect l="19810" t="-2259" r="20467" b="173"/>
          <a:stretch/>
        </p:blipFill>
        <p:spPr>
          <a:xfrm>
            <a:off x="6572250" y="957135"/>
            <a:ext cx="4794170" cy="3892549"/>
          </a:xfrm>
          <a:prstGeom prst="rect">
            <a:avLst/>
          </a:prstGeom>
        </p:spPr>
      </p:pic>
    </p:spTree>
    <p:extLst>
      <p:ext uri="{BB962C8B-B14F-4D97-AF65-F5344CB8AC3E}">
        <p14:creationId xmlns:p14="http://schemas.microsoft.com/office/powerpoint/2010/main" val="46636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A572D-3A9C-B666-363D-75295A6CE42E}"/>
              </a:ext>
            </a:extLst>
          </p:cNvPr>
          <p:cNvSpPr>
            <a:spLocks noGrp="1"/>
          </p:cNvSpPr>
          <p:nvPr>
            <p:ph type="title"/>
          </p:nvPr>
        </p:nvSpPr>
        <p:spPr>
          <a:xfrm>
            <a:off x="572493" y="238539"/>
            <a:ext cx="11018520" cy="1434415"/>
          </a:xfrm>
        </p:spPr>
        <p:txBody>
          <a:bodyPr anchor="b">
            <a:normAutofit/>
          </a:bodyPr>
          <a:lstStyle/>
          <a:p>
            <a:r>
              <a:rPr lang="en-US" sz="5400" b="1" dirty="0"/>
              <a:t>2.2 Energy</a:t>
            </a:r>
          </a:p>
        </p:txBody>
      </p:sp>
      <p:sp>
        <p:nvSpPr>
          <p:cNvPr id="3" name="Content Placeholder 2">
            <a:extLst>
              <a:ext uri="{FF2B5EF4-FFF2-40B4-BE49-F238E27FC236}">
                <a16:creationId xmlns:a16="http://schemas.microsoft.com/office/drawing/2014/main" id="{6BC14565-2B0F-1EC5-A752-A8A83384E5DF}"/>
              </a:ext>
            </a:extLst>
          </p:cNvPr>
          <p:cNvSpPr>
            <a:spLocks noGrp="1"/>
          </p:cNvSpPr>
          <p:nvPr>
            <p:ph idx="1"/>
          </p:nvPr>
        </p:nvSpPr>
        <p:spPr>
          <a:xfrm>
            <a:off x="572493" y="2071316"/>
            <a:ext cx="4599582" cy="4119172"/>
          </a:xfrm>
        </p:spPr>
        <p:txBody>
          <a:bodyPr anchor="t">
            <a:normAutofit/>
          </a:bodyPr>
          <a:lstStyle/>
          <a:p>
            <a:r>
              <a:rPr lang="en-US" sz="1800" b="0" i="0" dirty="0">
                <a:effectLst/>
                <a:latin typeface="+mj-lt"/>
              </a:rPr>
              <a:t>Virtually every task performed by living organisms requires energy. </a:t>
            </a:r>
          </a:p>
          <a:p>
            <a:r>
              <a:rPr lang="en-US" sz="1800" b="0" i="0" dirty="0">
                <a:effectLst/>
                <a:latin typeface="+mj-lt"/>
              </a:rPr>
              <a:t>Nutrients and other molecules are imported into the cell to meet these energy demands.</a:t>
            </a:r>
          </a:p>
          <a:p>
            <a:r>
              <a:rPr lang="en-US" sz="1800" b="0" i="0" dirty="0">
                <a:effectLst/>
                <a:latin typeface="+mj-lt"/>
              </a:rPr>
              <a:t>Together, all of the chemical reactions that take place inside cells, including those that consume or generate energy, are referred to as the cell’s </a:t>
            </a:r>
            <a:r>
              <a:rPr lang="en-US" sz="1800" b="1" i="0" dirty="0">
                <a:effectLst/>
                <a:latin typeface="+mj-lt"/>
              </a:rPr>
              <a:t>metabolism</a:t>
            </a:r>
            <a:r>
              <a:rPr lang="en-US" sz="1800" b="0" i="0" dirty="0">
                <a:effectLst/>
                <a:latin typeface="+mj-lt"/>
              </a:rPr>
              <a:t>.</a:t>
            </a:r>
          </a:p>
          <a:p>
            <a:r>
              <a:rPr lang="en-US" sz="1800" b="0" i="0" dirty="0">
                <a:effectLst/>
                <a:latin typeface="+mj-lt"/>
              </a:rPr>
              <a:t>From where, and in what form, does this energy come? How do living cells obtain energy, and how do they use it? </a:t>
            </a:r>
            <a:endParaRPr lang="en-US" sz="1800" dirty="0">
              <a:latin typeface="+mj-lt"/>
            </a:endParaRPr>
          </a:p>
        </p:txBody>
      </p:sp>
      <p:pic>
        <p:nvPicPr>
          <p:cNvPr id="4" name="Picture 3">
            <a:extLst>
              <a:ext uri="{FF2B5EF4-FFF2-40B4-BE49-F238E27FC236}">
                <a16:creationId xmlns:a16="http://schemas.microsoft.com/office/drawing/2014/main" id="{20EFFF6B-AE80-1933-ACA2-ADC91739F26C}"/>
              </a:ext>
            </a:extLst>
          </p:cNvPr>
          <p:cNvPicPr>
            <a:picLocks noChangeAspect="1"/>
          </p:cNvPicPr>
          <p:nvPr/>
        </p:nvPicPr>
        <p:blipFill rotWithShape="1">
          <a:blip r:embed="rId2"/>
          <a:srcRect r="-4" b="9305"/>
          <a:stretch/>
        </p:blipFill>
        <p:spPr>
          <a:xfrm>
            <a:off x="6081753" y="624650"/>
            <a:ext cx="5130861" cy="5333238"/>
          </a:xfrm>
          <a:prstGeom prst="rect">
            <a:avLst/>
          </a:prstGeom>
        </p:spPr>
      </p:pic>
    </p:spTree>
    <p:extLst>
      <p:ext uri="{BB962C8B-B14F-4D97-AF65-F5344CB8AC3E}">
        <p14:creationId xmlns:p14="http://schemas.microsoft.com/office/powerpoint/2010/main" val="337195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92D4-6B13-FB5A-E373-1FD3A65E9F18}"/>
              </a:ext>
            </a:extLst>
          </p:cNvPr>
          <p:cNvSpPr>
            <a:spLocks noGrp="1"/>
          </p:cNvSpPr>
          <p:nvPr>
            <p:ph type="title"/>
          </p:nvPr>
        </p:nvSpPr>
        <p:spPr>
          <a:xfrm>
            <a:off x="4965431" y="76968"/>
            <a:ext cx="6586491" cy="557213"/>
          </a:xfrm>
        </p:spPr>
        <p:txBody>
          <a:bodyPr anchor="b">
            <a:normAutofit/>
          </a:bodyPr>
          <a:lstStyle/>
          <a:p>
            <a:r>
              <a:rPr lang="en-US" sz="3200" b="1" dirty="0"/>
              <a:t>The Study of Energy: Thermodynamics</a:t>
            </a:r>
          </a:p>
        </p:txBody>
      </p:sp>
      <p:sp>
        <p:nvSpPr>
          <p:cNvPr id="3" name="Content Placeholder 2">
            <a:extLst>
              <a:ext uri="{FF2B5EF4-FFF2-40B4-BE49-F238E27FC236}">
                <a16:creationId xmlns:a16="http://schemas.microsoft.com/office/drawing/2014/main" id="{C4F9FC04-AF84-D159-B1CB-3248D8971915}"/>
              </a:ext>
            </a:extLst>
          </p:cNvPr>
          <p:cNvSpPr>
            <a:spLocks noGrp="1"/>
          </p:cNvSpPr>
          <p:nvPr>
            <p:ph idx="1"/>
          </p:nvPr>
        </p:nvSpPr>
        <p:spPr>
          <a:xfrm>
            <a:off x="4965431" y="998654"/>
            <a:ext cx="6586489" cy="4860691"/>
          </a:xfrm>
        </p:spPr>
        <p:txBody>
          <a:bodyPr>
            <a:noAutofit/>
          </a:bodyPr>
          <a:lstStyle/>
          <a:p>
            <a:r>
              <a:rPr lang="en-US" sz="1800" b="0" i="0" dirty="0">
                <a:solidFill>
                  <a:srgbClr val="373D3F"/>
                </a:solidFill>
                <a:effectLst/>
                <a:latin typeface="+mj-lt"/>
              </a:rPr>
              <a:t>In general, </a:t>
            </a:r>
            <a:r>
              <a:rPr lang="en-US" sz="1800" b="1" i="0" dirty="0">
                <a:solidFill>
                  <a:srgbClr val="373D3F"/>
                </a:solidFill>
                <a:effectLst/>
                <a:latin typeface="+mj-lt"/>
              </a:rPr>
              <a:t>energy</a:t>
            </a:r>
            <a:r>
              <a:rPr lang="en-US" sz="1800" b="0" i="0" dirty="0">
                <a:solidFill>
                  <a:srgbClr val="373D3F"/>
                </a:solidFill>
                <a:effectLst/>
                <a:latin typeface="+mj-lt"/>
              </a:rPr>
              <a:t> is defined as the ability to do work, or to create some kind of change.</a:t>
            </a:r>
            <a:endParaRPr lang="en-US" sz="1800" b="0" i="0" dirty="0">
              <a:effectLst/>
              <a:latin typeface="+mj-lt"/>
            </a:endParaRPr>
          </a:p>
          <a:p>
            <a:r>
              <a:rPr lang="en-US" sz="1800" b="0" i="0" dirty="0">
                <a:effectLst/>
                <a:latin typeface="+mj-lt"/>
              </a:rPr>
              <a:t>The </a:t>
            </a:r>
            <a:r>
              <a:rPr lang="en-US" sz="1800" b="1" i="0" dirty="0">
                <a:effectLst/>
                <a:latin typeface="+mj-lt"/>
              </a:rPr>
              <a:t>1st law of thermodynamics</a:t>
            </a:r>
            <a:r>
              <a:rPr lang="en-US" sz="1800" b="0" i="0" dirty="0">
                <a:effectLst/>
                <a:latin typeface="+mj-lt"/>
              </a:rPr>
              <a:t> = the total amount of energy in the universe is constant and conserved. </a:t>
            </a:r>
          </a:p>
          <a:p>
            <a:pPr lvl="1"/>
            <a:r>
              <a:rPr lang="en-US" sz="1800" dirty="0">
                <a:latin typeface="+mj-lt"/>
              </a:rPr>
              <a:t>E</a:t>
            </a:r>
            <a:r>
              <a:rPr lang="en-US" sz="1800" b="0" i="0" dirty="0">
                <a:effectLst/>
                <a:latin typeface="+mj-lt"/>
              </a:rPr>
              <a:t>nergy may be transferred from place to place or transformed into different forms, but it cannot be created or destroyed. </a:t>
            </a:r>
          </a:p>
          <a:p>
            <a:pPr lvl="1"/>
            <a:r>
              <a:rPr lang="en-US" sz="1400" b="0" i="0" dirty="0">
                <a:effectLst/>
                <a:latin typeface="+mj-lt"/>
              </a:rPr>
              <a:t>Plants perform one of the most biologically useful energy transformations on earth: that of converting the energy of sunlight to chemical energy stored within organic molecules. </a:t>
            </a:r>
          </a:p>
          <a:p>
            <a:r>
              <a:rPr lang="en-US" sz="1800" b="1" i="0" dirty="0">
                <a:solidFill>
                  <a:srgbClr val="373D3F"/>
                </a:solidFill>
                <a:effectLst/>
                <a:latin typeface="+mj-lt"/>
              </a:rPr>
              <a:t>The 2</a:t>
            </a:r>
            <a:r>
              <a:rPr lang="en-US" sz="1800" b="1" i="0" baseline="30000" dirty="0">
                <a:solidFill>
                  <a:srgbClr val="373D3F"/>
                </a:solidFill>
                <a:effectLst/>
                <a:latin typeface="+mj-lt"/>
              </a:rPr>
              <a:t>nd</a:t>
            </a:r>
            <a:r>
              <a:rPr lang="en-US" sz="1800" b="1" i="0" dirty="0">
                <a:solidFill>
                  <a:srgbClr val="373D3F"/>
                </a:solidFill>
                <a:effectLst/>
                <a:latin typeface="+mj-lt"/>
              </a:rPr>
              <a:t> Law of Thermodynamics: </a:t>
            </a:r>
            <a:r>
              <a:rPr lang="en-US" sz="1800" b="0" i="0" dirty="0">
                <a:solidFill>
                  <a:srgbClr val="373D3F"/>
                </a:solidFill>
                <a:effectLst/>
                <a:latin typeface="+mj-lt"/>
              </a:rPr>
              <a:t>All energy transfers and transformations are never completely efficient. In every energy transfer, some amount of energy is lost in a form that is unusable. In most cases, this form is heat energy.</a:t>
            </a:r>
          </a:p>
          <a:p>
            <a:pPr lvl="1"/>
            <a:r>
              <a:rPr lang="en-US" sz="1800" dirty="0">
                <a:solidFill>
                  <a:srgbClr val="202122"/>
                </a:solidFill>
                <a:latin typeface="+mj-lt"/>
              </a:rPr>
              <a:t>H</a:t>
            </a:r>
            <a:r>
              <a:rPr lang="en-US" sz="1800" b="0" i="0" dirty="0">
                <a:solidFill>
                  <a:srgbClr val="202122"/>
                </a:solidFill>
                <a:effectLst/>
                <a:latin typeface="+mj-lt"/>
              </a:rPr>
              <a:t>eat always moves from hotter objects to colder objects (or "downhill"), unless energy in some form is supplied to reverse the direction of </a:t>
            </a:r>
            <a:r>
              <a:rPr lang="en-US" sz="1800" dirty="0">
                <a:solidFill>
                  <a:srgbClr val="373D3F"/>
                </a:solidFill>
                <a:latin typeface="+mj-lt"/>
              </a:rPr>
              <a:t>heat flow. </a:t>
            </a:r>
          </a:p>
          <a:p>
            <a:pPr lvl="1"/>
            <a:r>
              <a:rPr lang="en-US" sz="1800" b="0" i="0" dirty="0">
                <a:solidFill>
                  <a:srgbClr val="373D3F"/>
                </a:solidFill>
                <a:effectLst/>
                <a:latin typeface="+mj-lt"/>
              </a:rPr>
              <a:t>The more energy that is lost by a system to its surroundings, the less ordered and more random the system is. Scientists refer to the measure of randomness or disorder within a system as </a:t>
            </a:r>
            <a:r>
              <a:rPr lang="en-US" sz="1800" b="1" i="0" dirty="0">
                <a:solidFill>
                  <a:srgbClr val="373D3F"/>
                </a:solidFill>
                <a:effectLst/>
                <a:latin typeface="+mj-lt"/>
              </a:rPr>
              <a:t>entropy</a:t>
            </a:r>
            <a:r>
              <a:rPr lang="en-US" sz="1800" b="0" i="0" dirty="0">
                <a:solidFill>
                  <a:srgbClr val="373D3F"/>
                </a:solidFill>
                <a:effectLst/>
                <a:latin typeface="+mj-lt"/>
              </a:rPr>
              <a:t>.</a:t>
            </a:r>
          </a:p>
          <a:p>
            <a:endParaRPr lang="en-US" sz="1800" b="0" i="0" dirty="0">
              <a:effectLst/>
              <a:latin typeface="+mj-lt"/>
            </a:endParaRPr>
          </a:p>
        </p:txBody>
      </p:sp>
      <p:pic>
        <p:nvPicPr>
          <p:cNvPr id="4" name="Picture 3">
            <a:extLst>
              <a:ext uri="{FF2B5EF4-FFF2-40B4-BE49-F238E27FC236}">
                <a16:creationId xmlns:a16="http://schemas.microsoft.com/office/drawing/2014/main" id="{4579AAF4-F51D-096C-C9B8-C6D4D2AC0C70}"/>
              </a:ext>
            </a:extLst>
          </p:cNvPr>
          <p:cNvPicPr>
            <a:picLocks noChangeAspect="1"/>
          </p:cNvPicPr>
          <p:nvPr/>
        </p:nvPicPr>
        <p:blipFill rotWithShape="1">
          <a:blip r:embed="rId2"/>
          <a:srcRect r="8657"/>
          <a:stretch/>
        </p:blipFill>
        <p:spPr>
          <a:xfrm>
            <a:off x="20" y="10"/>
            <a:ext cx="4635571" cy="6857990"/>
          </a:xfrm>
          <a:prstGeom prst="rect">
            <a:avLst/>
          </a:prstGeom>
          <a:effectLst/>
        </p:spPr>
      </p:pic>
    </p:spTree>
    <p:extLst>
      <p:ext uri="{BB962C8B-B14F-4D97-AF65-F5344CB8AC3E}">
        <p14:creationId xmlns:p14="http://schemas.microsoft.com/office/powerpoint/2010/main" val="180353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37C46-7A3A-7DA4-59EA-2DECD31C8CA4}"/>
              </a:ext>
            </a:extLst>
          </p:cNvPr>
          <p:cNvSpPr>
            <a:spLocks noGrp="1"/>
          </p:cNvSpPr>
          <p:nvPr>
            <p:ph type="title"/>
          </p:nvPr>
        </p:nvSpPr>
        <p:spPr>
          <a:xfrm>
            <a:off x="338138" y="136525"/>
            <a:ext cx="10515600" cy="1325563"/>
          </a:xfrm>
        </p:spPr>
        <p:txBody>
          <a:bodyPr/>
          <a:lstStyle/>
          <a:p>
            <a:r>
              <a:rPr lang="en-US" b="1" dirty="0"/>
              <a:t>Potential and Kinetic Energy</a:t>
            </a:r>
          </a:p>
        </p:txBody>
      </p:sp>
      <p:sp>
        <p:nvSpPr>
          <p:cNvPr id="3" name="Content Placeholder 2">
            <a:extLst>
              <a:ext uri="{FF2B5EF4-FFF2-40B4-BE49-F238E27FC236}">
                <a16:creationId xmlns:a16="http://schemas.microsoft.com/office/drawing/2014/main" id="{E50868C1-39B6-0E21-AAA5-A9CA0C0E21F2}"/>
              </a:ext>
            </a:extLst>
          </p:cNvPr>
          <p:cNvSpPr>
            <a:spLocks noGrp="1"/>
          </p:cNvSpPr>
          <p:nvPr>
            <p:ph idx="1"/>
          </p:nvPr>
        </p:nvSpPr>
        <p:spPr>
          <a:xfrm>
            <a:off x="338139" y="1253331"/>
            <a:ext cx="6734174" cy="4351338"/>
          </a:xfrm>
        </p:spPr>
        <p:txBody>
          <a:bodyPr>
            <a:noAutofit/>
          </a:bodyPr>
          <a:lstStyle/>
          <a:p>
            <a:r>
              <a:rPr lang="en-US" sz="1800" b="1" i="0" dirty="0">
                <a:solidFill>
                  <a:srgbClr val="373D3F"/>
                </a:solidFill>
                <a:effectLst/>
                <a:latin typeface="+mj-lt"/>
              </a:rPr>
              <a:t>Kinetic energy </a:t>
            </a:r>
            <a:r>
              <a:rPr lang="en-US" sz="1800" b="0" i="0" dirty="0">
                <a:solidFill>
                  <a:srgbClr val="373D3F"/>
                </a:solidFill>
                <a:effectLst/>
                <a:latin typeface="+mj-lt"/>
              </a:rPr>
              <a:t>= energy of motion</a:t>
            </a:r>
          </a:p>
          <a:p>
            <a:pPr lvl="1"/>
            <a:r>
              <a:rPr lang="en-US" sz="1800" b="0" i="0" dirty="0">
                <a:solidFill>
                  <a:srgbClr val="373D3F"/>
                </a:solidFill>
                <a:effectLst/>
                <a:latin typeface="+mj-lt"/>
              </a:rPr>
              <a:t>A speeding bullet, a walking person, and the rapid movement of molecules (thermal energy) in the air all have kinetic energy. </a:t>
            </a:r>
          </a:p>
          <a:p>
            <a:r>
              <a:rPr lang="en-US" sz="1800" b="1" i="0" dirty="0">
                <a:solidFill>
                  <a:srgbClr val="373D3F"/>
                </a:solidFill>
                <a:effectLst/>
                <a:latin typeface="+mj-lt"/>
              </a:rPr>
              <a:t>Potential energy </a:t>
            </a:r>
            <a:r>
              <a:rPr lang="en-US" sz="1800" b="0" i="0" dirty="0">
                <a:solidFill>
                  <a:srgbClr val="373D3F"/>
                </a:solidFill>
                <a:effectLst/>
                <a:latin typeface="+mj-lt"/>
              </a:rPr>
              <a:t>= stored energy </a:t>
            </a:r>
          </a:p>
          <a:p>
            <a:pPr lvl="1"/>
            <a:r>
              <a:rPr lang="en-US" sz="1800" b="0" i="0" dirty="0">
                <a:solidFill>
                  <a:srgbClr val="373D3F"/>
                </a:solidFill>
                <a:effectLst/>
                <a:latin typeface="+mj-lt"/>
              </a:rPr>
              <a:t>Potential energy is not only associated with the location of matter, but also with the structure of matter.</a:t>
            </a:r>
            <a:endParaRPr lang="en-US" sz="1800" dirty="0">
              <a:solidFill>
                <a:srgbClr val="373D3F"/>
              </a:solidFill>
              <a:latin typeface="+mj-lt"/>
            </a:endParaRPr>
          </a:p>
          <a:p>
            <a:r>
              <a:rPr lang="en-US" sz="1800" b="0" i="0" dirty="0">
                <a:solidFill>
                  <a:srgbClr val="373D3F"/>
                </a:solidFill>
                <a:effectLst/>
                <a:latin typeface="+mj-lt"/>
              </a:rPr>
              <a:t>The fact that energy can be released by the breakdown of certain chemical bonds implies that those bonds have potential energy. </a:t>
            </a:r>
          </a:p>
          <a:p>
            <a:pPr lvl="1"/>
            <a:r>
              <a:rPr lang="en-US" sz="1800" dirty="0">
                <a:solidFill>
                  <a:srgbClr val="373D3F"/>
                </a:solidFill>
                <a:latin typeface="+mj-lt"/>
              </a:rPr>
              <a:t>T</a:t>
            </a:r>
            <a:r>
              <a:rPr lang="en-US" sz="1800" b="0" i="0" dirty="0">
                <a:solidFill>
                  <a:srgbClr val="373D3F"/>
                </a:solidFill>
                <a:effectLst/>
                <a:latin typeface="+mj-lt"/>
              </a:rPr>
              <a:t>here is potential energy stored within the bonds of all the food molecules we eat, which is harnessed for use. </a:t>
            </a:r>
          </a:p>
          <a:p>
            <a:pPr lvl="1"/>
            <a:r>
              <a:rPr lang="en-US" sz="1800" b="0" i="0" dirty="0">
                <a:solidFill>
                  <a:srgbClr val="373D3F"/>
                </a:solidFill>
                <a:effectLst/>
                <a:latin typeface="+mj-lt"/>
              </a:rPr>
              <a:t>The type of potential energy that exists within chemical bonds, and is released when those bonds are broken, is called </a:t>
            </a:r>
            <a:r>
              <a:rPr lang="en-US" sz="1800" b="1" i="0" dirty="0">
                <a:solidFill>
                  <a:srgbClr val="373D3F"/>
                </a:solidFill>
                <a:effectLst/>
                <a:latin typeface="+mj-lt"/>
              </a:rPr>
              <a:t>chemical energy</a:t>
            </a:r>
            <a:r>
              <a:rPr lang="en-US" sz="1800" b="0" i="0" dirty="0">
                <a:solidFill>
                  <a:srgbClr val="373D3F"/>
                </a:solidFill>
                <a:effectLst/>
                <a:latin typeface="+mj-lt"/>
              </a:rPr>
              <a:t>. </a:t>
            </a:r>
          </a:p>
          <a:p>
            <a:pPr lvl="1"/>
            <a:r>
              <a:rPr lang="en-US" sz="1800" b="0" i="0" dirty="0">
                <a:solidFill>
                  <a:srgbClr val="373D3F"/>
                </a:solidFill>
                <a:effectLst/>
                <a:latin typeface="+mj-lt"/>
              </a:rPr>
              <a:t>Chemical energy is responsible for providing living cells with energy from food. The release of energy occurs when the molecular bonds within food molecules are broken.</a:t>
            </a:r>
            <a:endParaRPr lang="en-US" sz="1800" dirty="0">
              <a:latin typeface="+mj-lt"/>
            </a:endParaRPr>
          </a:p>
        </p:txBody>
      </p:sp>
      <p:pic>
        <p:nvPicPr>
          <p:cNvPr id="6146" name="Picture 2" descr="Potential Kinetic Energy Stock Illustrations – 159 Potential Kinetic Energy  Stock Illustrations, Vectors &amp; Clipart - Dreamstime">
            <a:extLst>
              <a:ext uri="{FF2B5EF4-FFF2-40B4-BE49-F238E27FC236}">
                <a16:creationId xmlns:a16="http://schemas.microsoft.com/office/drawing/2014/main" id="{76420C71-225A-5A05-F0BE-9989CE87C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431" y="1023937"/>
            <a:ext cx="4403556" cy="4148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4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5ED16-153C-C423-06A1-41E1BBB38B31}"/>
              </a:ext>
            </a:extLst>
          </p:cNvPr>
          <p:cNvSpPr>
            <a:spLocks noGrp="1"/>
          </p:cNvSpPr>
          <p:nvPr>
            <p:ph type="title"/>
          </p:nvPr>
        </p:nvSpPr>
        <p:spPr>
          <a:xfrm>
            <a:off x="382593" y="423861"/>
            <a:ext cx="2474907" cy="1862139"/>
          </a:xfrm>
        </p:spPr>
        <p:txBody>
          <a:bodyPr anchor="ctr">
            <a:normAutofit/>
          </a:bodyPr>
          <a:lstStyle/>
          <a:p>
            <a:r>
              <a:rPr lang="en-US" sz="3600" b="1" i="0" dirty="0">
                <a:effectLst/>
              </a:rPr>
              <a:t>2.3 A Cell is the Smallest Unit of Life</a:t>
            </a:r>
            <a:endParaRPr lang="en-US" sz="3600" b="1" dirty="0"/>
          </a:p>
        </p:txBody>
      </p:sp>
      <p:pic>
        <p:nvPicPr>
          <p:cNvPr id="7170" name="Picture 2" descr="Cell Theory">
            <a:extLst>
              <a:ext uri="{FF2B5EF4-FFF2-40B4-BE49-F238E27FC236}">
                <a16:creationId xmlns:a16="http://schemas.microsoft.com/office/drawing/2014/main" id="{5AE0D3E7-859D-C22F-02BE-82CE48440F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20" b="12112"/>
          <a:stretch/>
        </p:blipFill>
        <p:spPr bwMode="auto">
          <a:xfrm>
            <a:off x="20" y="3147397"/>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01B48C7-F1A7-44A9-2944-CA4D02699CB3}"/>
              </a:ext>
            </a:extLst>
          </p:cNvPr>
          <p:cNvSpPr>
            <a:spLocks noGrp="1"/>
          </p:cNvSpPr>
          <p:nvPr>
            <p:ph idx="1"/>
          </p:nvPr>
        </p:nvSpPr>
        <p:spPr>
          <a:xfrm>
            <a:off x="3086100" y="157164"/>
            <a:ext cx="8723307" cy="3114674"/>
          </a:xfrm>
        </p:spPr>
        <p:txBody>
          <a:bodyPr anchor="ctr">
            <a:normAutofit/>
          </a:bodyPr>
          <a:lstStyle/>
          <a:p>
            <a:r>
              <a:rPr lang="en-US" sz="1400" b="1" i="0" dirty="0">
                <a:effectLst/>
                <a:latin typeface="+mj-lt"/>
              </a:rPr>
              <a:t>Cell theory</a:t>
            </a:r>
            <a:r>
              <a:rPr lang="en-US" sz="1400" dirty="0">
                <a:latin typeface="+mj-lt"/>
              </a:rPr>
              <a:t>:</a:t>
            </a:r>
          </a:p>
          <a:p>
            <a:pPr lvl="1"/>
            <a:r>
              <a:rPr lang="en-US" sz="1400" b="0" i="0" dirty="0">
                <a:effectLst/>
                <a:latin typeface="+mj-lt"/>
              </a:rPr>
              <a:t>All living things are composed of one or more cells, that the cell is the basic unit of life, and that all new cells arise from existing cells. </a:t>
            </a:r>
          </a:p>
          <a:p>
            <a:pPr lvl="1"/>
            <a:r>
              <a:rPr lang="en-US" sz="1400" b="0" i="0" dirty="0">
                <a:effectLst/>
                <a:latin typeface="+mj-lt"/>
              </a:rPr>
              <a:t>Animal, plant, fungal, and protist cells are classified as </a:t>
            </a:r>
            <a:r>
              <a:rPr lang="en-US" sz="1400" b="1" i="0" dirty="0">
                <a:effectLst/>
                <a:latin typeface="+mj-lt"/>
              </a:rPr>
              <a:t>eukaryotic</a:t>
            </a:r>
            <a:r>
              <a:rPr lang="en-US" sz="1400" b="0" i="0" dirty="0">
                <a:effectLst/>
                <a:latin typeface="+mj-lt"/>
              </a:rPr>
              <a:t>, whereas bacteria and archaea cells are classified as </a:t>
            </a:r>
            <a:r>
              <a:rPr lang="en-US" sz="1400" b="1" i="0" dirty="0">
                <a:effectLst/>
                <a:latin typeface="+mj-lt"/>
              </a:rPr>
              <a:t>prokaryotic</a:t>
            </a:r>
            <a:r>
              <a:rPr lang="en-US" sz="1400" b="0" i="0" dirty="0">
                <a:effectLst/>
                <a:latin typeface="+mj-lt"/>
              </a:rPr>
              <a:t>.</a:t>
            </a:r>
          </a:p>
          <a:p>
            <a:r>
              <a:rPr lang="en-US" sz="1400" b="0" i="0" dirty="0">
                <a:effectLst/>
                <a:latin typeface="+mj-lt"/>
              </a:rPr>
              <a:t>All cells share four common components: </a:t>
            </a:r>
          </a:p>
          <a:p>
            <a:pPr lvl="1"/>
            <a:r>
              <a:rPr lang="en-US" sz="1400" b="0" i="0" dirty="0">
                <a:effectLst/>
                <a:latin typeface="+mj-lt"/>
              </a:rPr>
              <a:t>1) a plasma membrane, an outer covering that separates the cell’s interior from its surrounding environment; </a:t>
            </a:r>
          </a:p>
          <a:p>
            <a:pPr lvl="1"/>
            <a:r>
              <a:rPr lang="en-US" sz="1400" b="0" i="0" dirty="0">
                <a:effectLst/>
                <a:latin typeface="+mj-lt"/>
              </a:rPr>
              <a:t>2) cytoplasm, consisting of a jelly-like region within the cell in which other cellular components are found; </a:t>
            </a:r>
          </a:p>
          <a:p>
            <a:pPr lvl="1"/>
            <a:r>
              <a:rPr lang="en-US" sz="1400" b="0" i="0" dirty="0">
                <a:effectLst/>
                <a:latin typeface="+mj-lt"/>
              </a:rPr>
              <a:t>3) DNA, the genetic material of the cell; and </a:t>
            </a:r>
          </a:p>
          <a:p>
            <a:pPr lvl="1"/>
            <a:r>
              <a:rPr lang="en-US" sz="1400" b="0" i="0" dirty="0">
                <a:effectLst/>
                <a:latin typeface="+mj-lt"/>
              </a:rPr>
              <a:t>4) ribosomes, particles that synthesize proteins. </a:t>
            </a:r>
          </a:p>
          <a:p>
            <a:endParaRPr lang="en-US" sz="1000" dirty="0">
              <a:latin typeface="+mj-lt"/>
            </a:endParaRPr>
          </a:p>
        </p:txBody>
      </p:sp>
    </p:spTree>
    <p:extLst>
      <p:ext uri="{BB962C8B-B14F-4D97-AF65-F5344CB8AC3E}">
        <p14:creationId xmlns:p14="http://schemas.microsoft.com/office/powerpoint/2010/main" val="33266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564F-C75B-5F4F-E2A7-F97CA1F2D10E}"/>
              </a:ext>
            </a:extLst>
          </p:cNvPr>
          <p:cNvSpPr>
            <a:spLocks noGrp="1"/>
          </p:cNvSpPr>
          <p:nvPr>
            <p:ph type="title"/>
          </p:nvPr>
        </p:nvSpPr>
        <p:spPr>
          <a:xfrm>
            <a:off x="643467" y="321734"/>
            <a:ext cx="10905066" cy="1135737"/>
          </a:xfrm>
        </p:spPr>
        <p:txBody>
          <a:bodyPr>
            <a:normAutofit/>
          </a:bodyPr>
          <a:lstStyle/>
          <a:p>
            <a:r>
              <a:rPr lang="en-US" sz="3600" b="1" dirty="0"/>
              <a:t>Prokaryotic Cells</a:t>
            </a:r>
          </a:p>
        </p:txBody>
      </p:sp>
      <p:sp>
        <p:nvSpPr>
          <p:cNvPr id="3" name="Content Placeholder 2">
            <a:extLst>
              <a:ext uri="{FF2B5EF4-FFF2-40B4-BE49-F238E27FC236}">
                <a16:creationId xmlns:a16="http://schemas.microsoft.com/office/drawing/2014/main" id="{AE47E1CC-B8B2-2525-1CC8-7C6D4A7B65DD}"/>
              </a:ext>
            </a:extLst>
          </p:cNvPr>
          <p:cNvSpPr>
            <a:spLocks noGrp="1"/>
          </p:cNvSpPr>
          <p:nvPr>
            <p:ph idx="1"/>
          </p:nvPr>
        </p:nvSpPr>
        <p:spPr>
          <a:xfrm>
            <a:off x="643469" y="1782981"/>
            <a:ext cx="4008384" cy="4393982"/>
          </a:xfrm>
        </p:spPr>
        <p:txBody>
          <a:bodyPr>
            <a:normAutofit/>
          </a:bodyPr>
          <a:lstStyle/>
          <a:p>
            <a:r>
              <a:rPr lang="en-US" sz="2000" b="0" i="0" dirty="0">
                <a:effectLst/>
                <a:latin typeface="+mj-lt"/>
              </a:rPr>
              <a:t>A </a:t>
            </a:r>
            <a:r>
              <a:rPr lang="en-US" sz="2000" b="1" i="0" dirty="0">
                <a:effectLst/>
                <a:latin typeface="+mj-lt"/>
              </a:rPr>
              <a:t>prokaryotic cell:</a:t>
            </a:r>
          </a:p>
          <a:p>
            <a:pPr lvl="1"/>
            <a:r>
              <a:rPr lang="en-US" sz="1600" i="0" dirty="0">
                <a:effectLst/>
                <a:latin typeface="+mj-lt"/>
              </a:rPr>
              <a:t>S</a:t>
            </a:r>
            <a:r>
              <a:rPr lang="en-US" sz="1600" b="0" i="0" dirty="0">
                <a:effectLst/>
                <a:latin typeface="+mj-lt"/>
              </a:rPr>
              <a:t>imple, single-celled (unicellular) organism that lacks a nucleus, or any other membrane-bound organelle. </a:t>
            </a:r>
          </a:p>
          <a:p>
            <a:pPr lvl="1"/>
            <a:r>
              <a:rPr lang="en-US" sz="1600" b="0" i="0" dirty="0">
                <a:effectLst/>
                <a:latin typeface="+mj-lt"/>
              </a:rPr>
              <a:t>Prokaryotic DNA is found in the central part of the cell: a darkened region called the nucleoid.</a:t>
            </a:r>
            <a:endParaRPr lang="en-US" sz="1600" dirty="0">
              <a:latin typeface="+mj-lt"/>
            </a:endParaRPr>
          </a:p>
        </p:txBody>
      </p:sp>
      <p:pic>
        <p:nvPicPr>
          <p:cNvPr id="4" name="Picture 3">
            <a:extLst>
              <a:ext uri="{FF2B5EF4-FFF2-40B4-BE49-F238E27FC236}">
                <a16:creationId xmlns:a16="http://schemas.microsoft.com/office/drawing/2014/main" id="{898DB931-D8B8-1B18-2F34-AD182A1427EC}"/>
              </a:ext>
            </a:extLst>
          </p:cNvPr>
          <p:cNvPicPr>
            <a:picLocks noChangeAspect="1"/>
          </p:cNvPicPr>
          <p:nvPr/>
        </p:nvPicPr>
        <p:blipFill>
          <a:blip r:embed="rId2"/>
          <a:stretch>
            <a:fillRect/>
          </a:stretch>
        </p:blipFill>
        <p:spPr>
          <a:xfrm>
            <a:off x="5306290" y="1782981"/>
            <a:ext cx="6231272" cy="4361892"/>
          </a:xfrm>
          <a:prstGeom prst="rect">
            <a:avLst/>
          </a:prstGeom>
        </p:spPr>
      </p:pic>
    </p:spTree>
    <p:extLst>
      <p:ext uri="{BB962C8B-B14F-4D97-AF65-F5344CB8AC3E}">
        <p14:creationId xmlns:p14="http://schemas.microsoft.com/office/powerpoint/2010/main" val="219702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A470-2159-3ACB-A718-0E6682F5059A}"/>
              </a:ext>
            </a:extLst>
          </p:cNvPr>
          <p:cNvSpPr>
            <a:spLocks noGrp="1"/>
          </p:cNvSpPr>
          <p:nvPr>
            <p:ph type="title"/>
          </p:nvPr>
        </p:nvSpPr>
        <p:spPr>
          <a:xfrm>
            <a:off x="358750" y="117689"/>
            <a:ext cx="10066122" cy="1298448"/>
          </a:xfrm>
        </p:spPr>
        <p:txBody>
          <a:bodyPr anchor="b">
            <a:normAutofit/>
          </a:bodyPr>
          <a:lstStyle/>
          <a:p>
            <a:r>
              <a:rPr lang="en-US" sz="4800" dirty="0" err="1"/>
              <a:t>Eurkaryotic</a:t>
            </a:r>
            <a:r>
              <a:rPr lang="en-US" sz="4800" dirty="0"/>
              <a:t> Cells</a:t>
            </a:r>
          </a:p>
        </p:txBody>
      </p:sp>
      <p:sp>
        <p:nvSpPr>
          <p:cNvPr id="3" name="Content Placeholder 2">
            <a:extLst>
              <a:ext uri="{FF2B5EF4-FFF2-40B4-BE49-F238E27FC236}">
                <a16:creationId xmlns:a16="http://schemas.microsoft.com/office/drawing/2014/main" id="{B8E08F42-0518-3183-06F2-0F19E53AA240}"/>
              </a:ext>
            </a:extLst>
          </p:cNvPr>
          <p:cNvSpPr>
            <a:spLocks noGrp="1"/>
          </p:cNvSpPr>
          <p:nvPr>
            <p:ph idx="1"/>
          </p:nvPr>
        </p:nvSpPr>
        <p:spPr>
          <a:xfrm>
            <a:off x="358750" y="1427036"/>
            <a:ext cx="5150277" cy="5313275"/>
          </a:xfrm>
        </p:spPr>
        <p:txBody>
          <a:bodyPr anchor="ctr">
            <a:noAutofit/>
          </a:bodyPr>
          <a:lstStyle/>
          <a:p>
            <a:r>
              <a:rPr lang="en-US" sz="1600" b="0" i="0" dirty="0">
                <a:effectLst/>
                <a:latin typeface="+mj-lt"/>
              </a:rPr>
              <a:t>A </a:t>
            </a:r>
            <a:r>
              <a:rPr lang="en-US" sz="1600" b="1" i="0" dirty="0">
                <a:effectLst/>
                <a:latin typeface="+mj-lt"/>
              </a:rPr>
              <a:t>eukaryotic cell</a:t>
            </a:r>
            <a:r>
              <a:rPr lang="en-US" sz="1600" b="0" i="0" dirty="0">
                <a:effectLst/>
                <a:latin typeface="+mj-lt"/>
              </a:rPr>
              <a:t> is a cell that has a membrane-bound nucleus and other membrane-bound compartments or sacs, called organelles, which have specialized functions.</a:t>
            </a:r>
          </a:p>
          <a:p>
            <a:pPr lvl="1"/>
            <a:r>
              <a:rPr lang="en-US" sz="1600" b="0" i="0" dirty="0">
                <a:effectLst/>
                <a:latin typeface="+mj-lt"/>
              </a:rPr>
              <a:t>The word eukaryotic means “true kernel” or “true nucleus,” alluding to the presence of the membrane-bound nucleus in these cells. </a:t>
            </a:r>
          </a:p>
          <a:p>
            <a:pPr lvl="1"/>
            <a:r>
              <a:rPr lang="en-US" sz="1600" b="0" i="0" dirty="0">
                <a:effectLst/>
                <a:latin typeface="+mj-lt"/>
              </a:rPr>
              <a:t>The word “organelle” means “little organ,” and, as already mentioned, organelles have specialized cellular functions, just as the organs of your body have specialized functions.</a:t>
            </a:r>
          </a:p>
          <a:p>
            <a:r>
              <a:rPr lang="en-US" sz="1600" b="0" i="0" dirty="0">
                <a:effectLst/>
                <a:latin typeface="+mj-lt"/>
              </a:rPr>
              <a:t>At 0.1–5.0 µm (micrometer) in diameter, most prokaryotic cells are significantly smaller than eukaryotic cells, which have diameters ranging from 10–100 µm. </a:t>
            </a:r>
          </a:p>
          <a:p>
            <a:r>
              <a:rPr lang="en-US" sz="1600" b="0" i="0" dirty="0">
                <a:effectLst/>
                <a:latin typeface="+mj-lt"/>
              </a:rPr>
              <a:t>The small size of prokaryotes allows ions and organic molecules that enter them to quickly spread to other parts of the cell. </a:t>
            </a:r>
          </a:p>
          <a:p>
            <a:r>
              <a:rPr lang="en-US" sz="1600" b="0" i="0" dirty="0">
                <a:effectLst/>
                <a:latin typeface="+mj-lt"/>
              </a:rPr>
              <a:t>Similarly, any wastes produced within a prokaryotic cell can quickly move out. </a:t>
            </a:r>
          </a:p>
          <a:p>
            <a:r>
              <a:rPr lang="en-US" sz="1600" b="0" i="0" dirty="0">
                <a:effectLst/>
                <a:latin typeface="+mj-lt"/>
              </a:rPr>
              <a:t>However, larger eukaryotic cells have evolved different structural adaptations to enhance cellular transport.</a:t>
            </a:r>
          </a:p>
        </p:txBody>
      </p:sp>
      <p:pic>
        <p:nvPicPr>
          <p:cNvPr id="4" name="Picture 3">
            <a:extLst>
              <a:ext uri="{FF2B5EF4-FFF2-40B4-BE49-F238E27FC236}">
                <a16:creationId xmlns:a16="http://schemas.microsoft.com/office/drawing/2014/main" id="{E848AEE3-4D54-5CD1-FD27-841155891125}"/>
              </a:ext>
            </a:extLst>
          </p:cNvPr>
          <p:cNvPicPr>
            <a:picLocks noChangeAspect="1"/>
          </p:cNvPicPr>
          <p:nvPr/>
        </p:nvPicPr>
        <p:blipFill>
          <a:blip r:embed="rId2"/>
          <a:stretch>
            <a:fillRect/>
          </a:stretch>
        </p:blipFill>
        <p:spPr>
          <a:xfrm>
            <a:off x="5955487" y="1155573"/>
            <a:ext cx="5877763" cy="3673602"/>
          </a:xfrm>
          <a:prstGeom prst="rect">
            <a:avLst/>
          </a:prstGeom>
        </p:spPr>
      </p:pic>
    </p:spTree>
    <p:extLst>
      <p:ext uri="{BB962C8B-B14F-4D97-AF65-F5344CB8AC3E}">
        <p14:creationId xmlns:p14="http://schemas.microsoft.com/office/powerpoint/2010/main" val="15557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1DFC-B368-74C1-E97D-254B70C35928}"/>
              </a:ext>
            </a:extLst>
          </p:cNvPr>
          <p:cNvSpPr>
            <a:spLocks noGrp="1"/>
          </p:cNvSpPr>
          <p:nvPr>
            <p:ph type="title"/>
          </p:nvPr>
        </p:nvSpPr>
        <p:spPr/>
        <p:txBody>
          <a:bodyPr/>
          <a:lstStyle/>
          <a:p>
            <a:r>
              <a:rPr lang="en-US" b="1" dirty="0"/>
              <a:t>Blackboard Response Highlights…</a:t>
            </a:r>
          </a:p>
        </p:txBody>
      </p:sp>
      <p:sp>
        <p:nvSpPr>
          <p:cNvPr id="3" name="Content Placeholder 2">
            <a:extLst>
              <a:ext uri="{FF2B5EF4-FFF2-40B4-BE49-F238E27FC236}">
                <a16:creationId xmlns:a16="http://schemas.microsoft.com/office/drawing/2014/main" id="{92F19617-0370-2F66-D40E-59A98231FD3C}"/>
              </a:ext>
            </a:extLst>
          </p:cNvPr>
          <p:cNvSpPr>
            <a:spLocks noGrp="1"/>
          </p:cNvSpPr>
          <p:nvPr>
            <p:ph idx="1"/>
          </p:nvPr>
        </p:nvSpPr>
        <p:spPr/>
        <p:txBody>
          <a:bodyPr>
            <a:normAutofit fontScale="92500" lnSpcReduction="10000"/>
          </a:bodyPr>
          <a:lstStyle/>
          <a:p>
            <a:r>
              <a:rPr lang="en-US" dirty="0" err="1">
                <a:latin typeface="+mj-lt"/>
              </a:rPr>
              <a:t>Taalib</a:t>
            </a:r>
            <a:r>
              <a:rPr lang="en-US" dirty="0">
                <a:latin typeface="+mj-lt"/>
              </a:rPr>
              <a:t>, “</a:t>
            </a:r>
            <a:r>
              <a:rPr lang="en-US" b="0" i="0" dirty="0">
                <a:solidFill>
                  <a:srgbClr val="000000"/>
                </a:solidFill>
                <a:effectLst/>
                <a:latin typeface="+mj-lt"/>
              </a:rPr>
              <a:t>As I learn more about how we treat the environment unknowingly and knowingly, just makes me more aware of how even the smallest changes can have the biggest impact on the environment.”</a:t>
            </a:r>
          </a:p>
          <a:p>
            <a:r>
              <a:rPr lang="en-US" dirty="0">
                <a:solidFill>
                  <a:srgbClr val="000000"/>
                </a:solidFill>
                <a:latin typeface="+mj-lt"/>
              </a:rPr>
              <a:t>Emma, “</a:t>
            </a:r>
            <a:r>
              <a:rPr lang="en-US" b="0" i="0" dirty="0">
                <a:solidFill>
                  <a:srgbClr val="000000"/>
                </a:solidFill>
                <a:effectLst/>
                <a:latin typeface="+mj-lt"/>
              </a:rPr>
              <a:t>When I was 10, I watched "An Inconvenient Truth" by Al Gore, where I felt fear and a sense of lingering doom (I consider it my first panic attack). I didn't understand what it meant and interpreted it as the world going up in sudden flames.</a:t>
            </a:r>
            <a:r>
              <a:rPr lang="en-US" dirty="0">
                <a:solidFill>
                  <a:srgbClr val="000000"/>
                </a:solidFill>
                <a:latin typeface="+mj-lt"/>
              </a:rPr>
              <a:t>”</a:t>
            </a:r>
          </a:p>
          <a:p>
            <a:r>
              <a:rPr lang="en-US" dirty="0">
                <a:solidFill>
                  <a:srgbClr val="000000"/>
                </a:solidFill>
                <a:latin typeface="+mj-lt"/>
              </a:rPr>
              <a:t>Allen, “</a:t>
            </a:r>
            <a:r>
              <a:rPr lang="en-US" b="0" i="0" dirty="0">
                <a:solidFill>
                  <a:srgbClr val="000000"/>
                </a:solidFill>
                <a:effectLst/>
                <a:latin typeface="+mj-lt"/>
              </a:rPr>
              <a:t>I grew up in two worlds…There is a side to me that very much enjoys dressing up and being and indulging in consumerism but because of my experiences growing up with my Mexican family, I have gained ancestral knowledge in how to grow things and becoming aware of the nature around us.”</a:t>
            </a:r>
            <a:endParaRPr lang="en-US" dirty="0">
              <a:latin typeface="+mj-lt"/>
            </a:endParaRPr>
          </a:p>
        </p:txBody>
      </p:sp>
    </p:spTree>
    <p:extLst>
      <p:ext uri="{BB962C8B-B14F-4D97-AF65-F5344CB8AC3E}">
        <p14:creationId xmlns:p14="http://schemas.microsoft.com/office/powerpoint/2010/main" val="295161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3E54B-6D71-FA0A-DAB0-06E4244DCAE4}"/>
              </a:ext>
            </a:extLst>
          </p:cNvPr>
          <p:cNvSpPr>
            <a:spLocks noGrp="1"/>
          </p:cNvSpPr>
          <p:nvPr>
            <p:ph type="title"/>
          </p:nvPr>
        </p:nvSpPr>
        <p:spPr>
          <a:xfrm>
            <a:off x="3468385" y="251798"/>
            <a:ext cx="10515600" cy="1325563"/>
          </a:xfrm>
        </p:spPr>
        <p:txBody>
          <a:bodyPr/>
          <a:lstStyle/>
          <a:p>
            <a:r>
              <a:rPr lang="en-US" dirty="0"/>
              <a:t>Animal vs. Plant Cells</a:t>
            </a:r>
          </a:p>
        </p:txBody>
      </p:sp>
      <p:pic>
        <p:nvPicPr>
          <p:cNvPr id="4" name="Picture 3">
            <a:extLst>
              <a:ext uri="{FF2B5EF4-FFF2-40B4-BE49-F238E27FC236}">
                <a16:creationId xmlns:a16="http://schemas.microsoft.com/office/drawing/2014/main" id="{06CFB3AC-91B6-030E-E9F6-8E9A710F3365}"/>
              </a:ext>
            </a:extLst>
          </p:cNvPr>
          <p:cNvPicPr>
            <a:picLocks noChangeAspect="1"/>
          </p:cNvPicPr>
          <p:nvPr/>
        </p:nvPicPr>
        <p:blipFill>
          <a:blip r:embed="rId2"/>
          <a:stretch>
            <a:fillRect/>
          </a:stretch>
        </p:blipFill>
        <p:spPr>
          <a:xfrm>
            <a:off x="1726124" y="1742147"/>
            <a:ext cx="3713925" cy="4201273"/>
          </a:xfrm>
          <a:prstGeom prst="rect">
            <a:avLst/>
          </a:prstGeom>
        </p:spPr>
      </p:pic>
      <p:pic>
        <p:nvPicPr>
          <p:cNvPr id="5" name="Picture 4">
            <a:extLst>
              <a:ext uri="{FF2B5EF4-FFF2-40B4-BE49-F238E27FC236}">
                <a16:creationId xmlns:a16="http://schemas.microsoft.com/office/drawing/2014/main" id="{70968588-88D6-8F82-347D-90FAC6F7EEB7}"/>
              </a:ext>
            </a:extLst>
          </p:cNvPr>
          <p:cNvPicPr>
            <a:picLocks noChangeAspect="1"/>
          </p:cNvPicPr>
          <p:nvPr/>
        </p:nvPicPr>
        <p:blipFill>
          <a:blip r:embed="rId3"/>
          <a:stretch>
            <a:fillRect/>
          </a:stretch>
        </p:blipFill>
        <p:spPr>
          <a:xfrm>
            <a:off x="6009515" y="1708755"/>
            <a:ext cx="4626797" cy="3942031"/>
          </a:xfrm>
          <a:prstGeom prst="rect">
            <a:avLst/>
          </a:prstGeom>
        </p:spPr>
      </p:pic>
    </p:spTree>
    <p:extLst>
      <p:ext uri="{BB962C8B-B14F-4D97-AF65-F5344CB8AC3E}">
        <p14:creationId xmlns:p14="http://schemas.microsoft.com/office/powerpoint/2010/main" val="1244402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D41B-FD71-3474-E4F5-797A5EFE0002}"/>
              </a:ext>
            </a:extLst>
          </p:cNvPr>
          <p:cNvSpPr>
            <a:spLocks noGrp="1"/>
          </p:cNvSpPr>
          <p:nvPr>
            <p:ph type="title"/>
          </p:nvPr>
        </p:nvSpPr>
        <p:spPr>
          <a:xfrm>
            <a:off x="648929" y="629266"/>
            <a:ext cx="3505495" cy="1622321"/>
          </a:xfrm>
        </p:spPr>
        <p:txBody>
          <a:bodyPr>
            <a:normAutofit/>
          </a:bodyPr>
          <a:lstStyle/>
          <a:p>
            <a:r>
              <a:rPr lang="en-US" dirty="0"/>
              <a:t>Chloroplasts</a:t>
            </a:r>
          </a:p>
        </p:txBody>
      </p:sp>
      <p:sp>
        <p:nvSpPr>
          <p:cNvPr id="3" name="Content Placeholder 2">
            <a:extLst>
              <a:ext uri="{FF2B5EF4-FFF2-40B4-BE49-F238E27FC236}">
                <a16:creationId xmlns:a16="http://schemas.microsoft.com/office/drawing/2014/main" id="{7315753A-1D66-093B-1E10-850DC6A5A862}"/>
              </a:ext>
            </a:extLst>
          </p:cNvPr>
          <p:cNvSpPr>
            <a:spLocks noGrp="1"/>
          </p:cNvSpPr>
          <p:nvPr>
            <p:ph idx="1"/>
          </p:nvPr>
        </p:nvSpPr>
        <p:spPr>
          <a:xfrm>
            <a:off x="648931" y="2438400"/>
            <a:ext cx="3505494" cy="3785419"/>
          </a:xfrm>
        </p:spPr>
        <p:txBody>
          <a:bodyPr>
            <a:normAutofit/>
          </a:bodyPr>
          <a:lstStyle/>
          <a:p>
            <a:r>
              <a:rPr lang="en-US" sz="1600" b="1" i="0" dirty="0">
                <a:effectLst/>
                <a:latin typeface="+mj-lt"/>
              </a:rPr>
              <a:t>Chloroplasts</a:t>
            </a:r>
            <a:r>
              <a:rPr lang="en-US" sz="1600" b="0" i="0" dirty="0">
                <a:effectLst/>
                <a:latin typeface="+mj-lt"/>
              </a:rPr>
              <a:t> function in photosynthesis and can be found in eukaryotic cells such as plants and algae. </a:t>
            </a:r>
          </a:p>
          <a:p>
            <a:r>
              <a:rPr lang="en-US" sz="1600" b="0" i="0" dirty="0">
                <a:effectLst/>
                <a:latin typeface="+mj-lt"/>
              </a:rPr>
              <a:t>In photosynthesis, carbon dioxide, water, and light energy are used to make glucose and oxygen. </a:t>
            </a:r>
            <a:endParaRPr lang="en-US" sz="1600" dirty="0">
              <a:latin typeface="+mj-lt"/>
            </a:endParaRPr>
          </a:p>
          <a:p>
            <a:r>
              <a:rPr lang="en-US" sz="1600" b="0" i="0" dirty="0">
                <a:effectLst/>
                <a:latin typeface="+mj-lt"/>
              </a:rPr>
              <a:t>This is the major difference between plants and animals: plants are able to make their own food, like glucose, whereas animals  must rely on other organisms for their organic compounds or food source.</a:t>
            </a:r>
            <a:endParaRPr lang="en-US" sz="1600" dirty="0">
              <a:latin typeface="+mj-lt"/>
            </a:endParaRPr>
          </a:p>
        </p:txBody>
      </p:sp>
      <p:pic>
        <p:nvPicPr>
          <p:cNvPr id="4" name="Picture 3">
            <a:extLst>
              <a:ext uri="{FF2B5EF4-FFF2-40B4-BE49-F238E27FC236}">
                <a16:creationId xmlns:a16="http://schemas.microsoft.com/office/drawing/2014/main" id="{6763FFCB-2B4E-43C7-D1EB-EED1B604EEF1}"/>
              </a:ext>
            </a:extLst>
          </p:cNvPr>
          <p:cNvPicPr>
            <a:picLocks noChangeAspect="1"/>
          </p:cNvPicPr>
          <p:nvPr/>
        </p:nvPicPr>
        <p:blipFill>
          <a:blip r:embed="rId2"/>
          <a:stretch>
            <a:fillRect/>
          </a:stretch>
        </p:blipFill>
        <p:spPr>
          <a:xfrm>
            <a:off x="5405862" y="1410901"/>
            <a:ext cx="6019331" cy="4032952"/>
          </a:xfrm>
          <a:prstGeom prst="rect">
            <a:avLst/>
          </a:prstGeom>
          <a:effectLst/>
        </p:spPr>
      </p:pic>
    </p:spTree>
    <p:extLst>
      <p:ext uri="{BB962C8B-B14F-4D97-AF65-F5344CB8AC3E}">
        <p14:creationId xmlns:p14="http://schemas.microsoft.com/office/powerpoint/2010/main" val="64665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E43A62-A129-D8A9-1F05-AE89A0E45C0D}"/>
              </a:ext>
            </a:extLst>
          </p:cNvPr>
          <p:cNvSpPr>
            <a:spLocks noGrp="1"/>
          </p:cNvSpPr>
          <p:nvPr>
            <p:ph type="title"/>
          </p:nvPr>
        </p:nvSpPr>
        <p:spPr>
          <a:xfrm>
            <a:off x="621792" y="1161288"/>
            <a:ext cx="3602736" cy="4526280"/>
          </a:xfrm>
        </p:spPr>
        <p:txBody>
          <a:bodyPr>
            <a:normAutofit/>
          </a:bodyPr>
          <a:lstStyle/>
          <a:p>
            <a:r>
              <a:rPr lang="en-US" sz="4000" b="1" i="0" dirty="0">
                <a:effectLst/>
              </a:rPr>
              <a:t>2.</a:t>
            </a:r>
            <a:r>
              <a:rPr lang="en-US" sz="4000" b="1" dirty="0"/>
              <a:t>4 E</a:t>
            </a:r>
            <a:r>
              <a:rPr lang="en-US" sz="4000" b="1" i="0" dirty="0">
                <a:effectLst/>
              </a:rPr>
              <a:t>nergy Enters Ecosystems Through Photosynthesis </a:t>
            </a:r>
            <a:r>
              <a:rPr lang="en-US" sz="4000" b="0" i="0" dirty="0">
                <a:effectLst/>
              </a:rPr>
              <a:t>– Bringing it all Together</a:t>
            </a:r>
            <a:endParaRPr lang="en-US" sz="4000" dirty="0"/>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3E9A3B2-9110-DAC0-6F44-F756C6982377}"/>
              </a:ext>
            </a:extLst>
          </p:cNvPr>
          <p:cNvSpPr>
            <a:spLocks noGrp="1"/>
          </p:cNvSpPr>
          <p:nvPr>
            <p:ph idx="1"/>
          </p:nvPr>
        </p:nvSpPr>
        <p:spPr>
          <a:xfrm>
            <a:off x="5434149" y="932688"/>
            <a:ext cx="5916603" cy="4992624"/>
          </a:xfrm>
        </p:spPr>
        <p:txBody>
          <a:bodyPr anchor="ctr">
            <a:normAutofit/>
          </a:bodyPr>
          <a:lstStyle/>
          <a:p>
            <a:r>
              <a:rPr lang="en-US" sz="1400" b="0" i="0">
                <a:effectLst/>
                <a:latin typeface="+mj-lt"/>
              </a:rPr>
              <a:t>All living organisms on Earth consist of one or more </a:t>
            </a:r>
            <a:r>
              <a:rPr lang="en-US" sz="1400" b="1" i="0">
                <a:effectLst/>
                <a:latin typeface="+mj-lt"/>
              </a:rPr>
              <a:t>cells</a:t>
            </a:r>
            <a:r>
              <a:rPr lang="en-US" sz="1400" b="0" i="0">
                <a:effectLst/>
                <a:latin typeface="+mj-lt"/>
              </a:rPr>
              <a:t>. </a:t>
            </a:r>
          </a:p>
          <a:p>
            <a:r>
              <a:rPr lang="en-US" sz="1400" b="0" i="0">
                <a:effectLst/>
                <a:latin typeface="+mj-lt"/>
              </a:rPr>
              <a:t>Each cell runs on the </a:t>
            </a:r>
            <a:r>
              <a:rPr lang="en-US" sz="1400" b="1" i="0">
                <a:effectLst/>
                <a:latin typeface="+mj-lt"/>
              </a:rPr>
              <a:t>chemical energy </a:t>
            </a:r>
            <a:r>
              <a:rPr lang="en-US" sz="1400" b="0" i="0">
                <a:effectLst/>
                <a:latin typeface="+mj-lt"/>
              </a:rPr>
              <a:t>found mainly in </a:t>
            </a:r>
            <a:r>
              <a:rPr lang="en-US" sz="1400" b="1" i="0">
                <a:effectLst/>
                <a:latin typeface="+mj-lt"/>
              </a:rPr>
              <a:t>carbohydrate</a:t>
            </a:r>
            <a:r>
              <a:rPr lang="en-US" sz="1400" b="0" i="0">
                <a:effectLst/>
                <a:latin typeface="+mj-lt"/>
              </a:rPr>
              <a:t> </a:t>
            </a:r>
            <a:r>
              <a:rPr lang="en-US" sz="1400" b="1" i="0">
                <a:effectLst/>
                <a:latin typeface="+mj-lt"/>
              </a:rPr>
              <a:t>molecules</a:t>
            </a:r>
            <a:r>
              <a:rPr lang="en-US" sz="1400" b="0" i="0">
                <a:effectLst/>
                <a:latin typeface="+mj-lt"/>
              </a:rPr>
              <a:t>, and the majority of these molecules are produced by one process: </a:t>
            </a:r>
            <a:r>
              <a:rPr lang="en-US" sz="1400" b="1" i="0">
                <a:effectLst/>
                <a:latin typeface="+mj-lt"/>
              </a:rPr>
              <a:t>photosynthesis</a:t>
            </a:r>
            <a:r>
              <a:rPr lang="en-US" sz="1400" b="0" i="0">
                <a:effectLst/>
                <a:latin typeface="+mj-lt"/>
              </a:rPr>
              <a:t>. </a:t>
            </a:r>
          </a:p>
          <a:p>
            <a:r>
              <a:rPr lang="en-US" sz="1400" b="0" i="0">
                <a:effectLst/>
                <a:latin typeface="+mj-lt"/>
              </a:rPr>
              <a:t>Through photosynthesis, certain organisms convert </a:t>
            </a:r>
            <a:r>
              <a:rPr lang="en-US" sz="1400" b="1" i="0">
                <a:effectLst/>
                <a:latin typeface="+mj-lt"/>
              </a:rPr>
              <a:t>solar energy </a:t>
            </a:r>
            <a:r>
              <a:rPr lang="en-US" sz="1400" b="0" i="0">
                <a:effectLst/>
                <a:latin typeface="+mj-lt"/>
              </a:rPr>
              <a:t>(sunlight) into </a:t>
            </a:r>
            <a:r>
              <a:rPr lang="en-US" sz="1400" b="1" i="0">
                <a:effectLst/>
                <a:latin typeface="+mj-lt"/>
              </a:rPr>
              <a:t>chemical energy</a:t>
            </a:r>
            <a:r>
              <a:rPr lang="en-US" sz="1400" b="0" i="0">
                <a:effectLst/>
                <a:latin typeface="+mj-lt"/>
              </a:rPr>
              <a:t>, which is then used to build </a:t>
            </a:r>
            <a:r>
              <a:rPr lang="en-US" sz="1400" b="1" i="0">
                <a:effectLst/>
                <a:latin typeface="+mj-lt"/>
              </a:rPr>
              <a:t>carbohydrate</a:t>
            </a:r>
            <a:r>
              <a:rPr lang="en-US" sz="1400" b="0" i="0">
                <a:effectLst/>
                <a:latin typeface="+mj-lt"/>
              </a:rPr>
              <a:t> molecules. </a:t>
            </a:r>
          </a:p>
          <a:p>
            <a:r>
              <a:rPr lang="en-US" sz="1400" b="0" i="0">
                <a:effectLst/>
                <a:latin typeface="+mj-lt"/>
              </a:rPr>
              <a:t>The </a:t>
            </a:r>
            <a:r>
              <a:rPr lang="en-US" sz="1400" b="1" i="0">
                <a:effectLst/>
                <a:latin typeface="+mj-lt"/>
              </a:rPr>
              <a:t>energy</a:t>
            </a:r>
            <a:r>
              <a:rPr lang="en-US" sz="1400" b="0" i="0">
                <a:effectLst/>
                <a:latin typeface="+mj-lt"/>
              </a:rPr>
              <a:t> stored in the </a:t>
            </a:r>
            <a:r>
              <a:rPr lang="en-US" sz="1400" b="1" i="0">
                <a:effectLst/>
                <a:latin typeface="+mj-lt"/>
              </a:rPr>
              <a:t>bonds</a:t>
            </a:r>
            <a:r>
              <a:rPr lang="en-US" sz="1400" b="0" i="0">
                <a:effectLst/>
                <a:latin typeface="+mj-lt"/>
              </a:rPr>
              <a:t> to hold these molecules together is released when an organism </a:t>
            </a:r>
            <a:r>
              <a:rPr lang="en-US" sz="1400" b="1" i="0">
                <a:effectLst/>
                <a:latin typeface="+mj-lt"/>
              </a:rPr>
              <a:t>breaks down </a:t>
            </a:r>
            <a:r>
              <a:rPr lang="en-US" sz="1400" b="0" i="0">
                <a:effectLst/>
                <a:latin typeface="+mj-lt"/>
              </a:rPr>
              <a:t>food. </a:t>
            </a:r>
          </a:p>
          <a:p>
            <a:r>
              <a:rPr lang="en-US" sz="1400" b="0" i="0">
                <a:effectLst/>
                <a:latin typeface="+mj-lt"/>
              </a:rPr>
              <a:t>Cells then use this energy to perform </a:t>
            </a:r>
            <a:r>
              <a:rPr lang="en-US" sz="1400" b="1" i="0">
                <a:effectLst/>
                <a:latin typeface="+mj-lt"/>
              </a:rPr>
              <a:t>work</a:t>
            </a:r>
            <a:r>
              <a:rPr lang="en-US" sz="1400" b="0" i="0">
                <a:effectLst/>
                <a:latin typeface="+mj-lt"/>
              </a:rPr>
              <a:t>, such as </a:t>
            </a:r>
            <a:r>
              <a:rPr lang="en-US" sz="1400" b="1" i="0">
                <a:effectLst/>
                <a:latin typeface="+mj-lt"/>
              </a:rPr>
              <a:t>movement</a:t>
            </a:r>
            <a:r>
              <a:rPr lang="en-US" sz="1400" b="0" i="0">
                <a:effectLst/>
                <a:latin typeface="+mj-lt"/>
              </a:rPr>
              <a:t>. </a:t>
            </a:r>
          </a:p>
          <a:p>
            <a:r>
              <a:rPr lang="en-US" sz="1400" b="0" i="0">
                <a:effectLst/>
                <a:latin typeface="+mj-lt"/>
              </a:rPr>
              <a:t>The energy that is harnessed from </a:t>
            </a:r>
            <a:r>
              <a:rPr lang="en-US" sz="1400" b="1" i="0">
                <a:effectLst/>
                <a:latin typeface="+mj-lt"/>
              </a:rPr>
              <a:t>photosynthesis</a:t>
            </a:r>
            <a:r>
              <a:rPr lang="en-US" sz="1400" b="0" i="0">
                <a:effectLst/>
                <a:latin typeface="+mj-lt"/>
              </a:rPr>
              <a:t> enters the ecosystems of our planet continuously and is transferred from one organism to another. </a:t>
            </a:r>
          </a:p>
          <a:p>
            <a:r>
              <a:rPr lang="en-US" sz="1400" b="0" i="0">
                <a:effectLst/>
                <a:latin typeface="+mj-lt"/>
              </a:rPr>
              <a:t>Therefore, directly or indirectly, the process of </a:t>
            </a:r>
            <a:r>
              <a:rPr lang="en-US" sz="1400" b="1" i="0">
                <a:effectLst/>
                <a:latin typeface="+mj-lt"/>
              </a:rPr>
              <a:t>photosynthesis</a:t>
            </a:r>
            <a:r>
              <a:rPr lang="en-US" sz="1400" b="0" i="0">
                <a:effectLst/>
                <a:latin typeface="+mj-lt"/>
              </a:rPr>
              <a:t> provides </a:t>
            </a:r>
            <a:r>
              <a:rPr lang="en-US" sz="1400" b="1" i="0">
                <a:effectLst/>
                <a:latin typeface="+mj-lt"/>
              </a:rPr>
              <a:t>most of the energy required by living things on Earth</a:t>
            </a:r>
            <a:r>
              <a:rPr lang="en-US" sz="1400" b="0" i="0">
                <a:effectLst/>
                <a:latin typeface="+mj-lt"/>
              </a:rPr>
              <a:t>. </a:t>
            </a:r>
          </a:p>
          <a:p>
            <a:r>
              <a:rPr lang="en-US" sz="1400" b="0" i="0">
                <a:effectLst/>
                <a:latin typeface="+mj-lt"/>
              </a:rPr>
              <a:t>Photosynthesis also results in the </a:t>
            </a:r>
            <a:r>
              <a:rPr lang="en-US" sz="1400" b="1" i="0">
                <a:effectLst/>
                <a:latin typeface="+mj-lt"/>
              </a:rPr>
              <a:t>release of oxygen </a:t>
            </a:r>
            <a:r>
              <a:rPr lang="en-US" sz="1400" b="0" i="0">
                <a:effectLst/>
                <a:latin typeface="+mj-lt"/>
              </a:rPr>
              <a:t>into the atmosphere. </a:t>
            </a:r>
          </a:p>
          <a:p>
            <a:r>
              <a:rPr lang="en-US" sz="1400" b="0" i="0">
                <a:effectLst/>
                <a:latin typeface="+mj-lt"/>
              </a:rPr>
              <a:t>In short, to eat and breathe humans depend almost entirely on the organisms that carry out photosynthesis.</a:t>
            </a:r>
            <a:endParaRPr lang="en-US" sz="1400">
              <a:latin typeface="+mj-lt"/>
            </a:endParaRPr>
          </a:p>
        </p:txBody>
      </p:sp>
    </p:spTree>
    <p:extLst>
      <p:ext uri="{BB962C8B-B14F-4D97-AF65-F5344CB8AC3E}">
        <p14:creationId xmlns:p14="http://schemas.microsoft.com/office/powerpoint/2010/main" val="403886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B48BD-4098-A253-7BDF-6DABF3548834}"/>
              </a:ext>
            </a:extLst>
          </p:cNvPr>
          <p:cNvSpPr>
            <a:spLocks noGrp="1"/>
          </p:cNvSpPr>
          <p:nvPr>
            <p:ph type="title"/>
          </p:nvPr>
        </p:nvSpPr>
        <p:spPr>
          <a:xfrm>
            <a:off x="602764" y="471525"/>
            <a:ext cx="2644739" cy="2216513"/>
          </a:xfrm>
        </p:spPr>
        <p:txBody>
          <a:bodyPr>
            <a:normAutofit fontScale="90000"/>
          </a:bodyPr>
          <a:lstStyle/>
          <a:p>
            <a:r>
              <a:rPr lang="en-US" sz="3700" b="1" i="0" dirty="0">
                <a:effectLst/>
              </a:rPr>
              <a:t>Solar Dependence and Food Production</a:t>
            </a:r>
            <a:br>
              <a:rPr lang="en-US" sz="3700" b="0" i="0" dirty="0">
                <a:effectLst/>
              </a:rPr>
            </a:br>
            <a:endParaRPr lang="en-US" sz="3700" dirty="0"/>
          </a:p>
        </p:txBody>
      </p:sp>
      <p:sp>
        <p:nvSpPr>
          <p:cNvPr id="3" name="Content Placeholder 2">
            <a:extLst>
              <a:ext uri="{FF2B5EF4-FFF2-40B4-BE49-F238E27FC236}">
                <a16:creationId xmlns:a16="http://schemas.microsoft.com/office/drawing/2014/main" id="{C52412F8-9984-A0E1-595E-4FE265C4897B}"/>
              </a:ext>
            </a:extLst>
          </p:cNvPr>
          <p:cNvSpPr>
            <a:spLocks noGrp="1"/>
          </p:cNvSpPr>
          <p:nvPr>
            <p:ph idx="1"/>
          </p:nvPr>
        </p:nvSpPr>
        <p:spPr>
          <a:xfrm>
            <a:off x="3028950" y="280767"/>
            <a:ext cx="9163050" cy="2598028"/>
          </a:xfrm>
        </p:spPr>
        <p:txBody>
          <a:bodyPr>
            <a:noAutofit/>
          </a:bodyPr>
          <a:lstStyle/>
          <a:p>
            <a:pPr marR="0" lvl="0" defTabSz="914400" rtl="0" eaLnBrk="0" fontAlgn="base" latinLnBrk="0" hangingPunct="0">
              <a:spcBef>
                <a:spcPct val="0"/>
              </a:spcBef>
              <a:spcAft>
                <a:spcPts val="600"/>
              </a:spcAft>
              <a:buClrTx/>
              <a:buSzTx/>
              <a:buFontTx/>
              <a:buChar char="-"/>
              <a:tabLst/>
            </a:pPr>
            <a:r>
              <a:rPr kumimoji="0" lang="en-US" altLang="en-US" sz="1600" b="0" i="0" u="none" strike="noStrike" cap="none" normalizeH="0" baseline="0" dirty="0">
                <a:ln>
                  <a:noFill/>
                </a:ln>
                <a:effectLst/>
                <a:latin typeface="+mj-lt"/>
              </a:rPr>
              <a:t>An </a:t>
            </a:r>
            <a:r>
              <a:rPr kumimoji="0" lang="en-US" altLang="en-US" sz="1600" b="1" i="0" u="none" strike="noStrike" cap="none" normalizeH="0" baseline="0" dirty="0">
                <a:ln>
                  <a:noFill/>
                </a:ln>
                <a:effectLst/>
                <a:latin typeface="+mj-lt"/>
              </a:rPr>
              <a:t>autotroph</a:t>
            </a:r>
            <a:r>
              <a:rPr kumimoji="0" lang="en-US" altLang="en-US" sz="1600" b="0" i="0" u="none" strike="noStrike" cap="none" normalizeH="0" baseline="0" dirty="0">
                <a:ln>
                  <a:noFill/>
                </a:ln>
                <a:effectLst/>
                <a:latin typeface="+mj-lt"/>
              </a:rPr>
              <a:t> is an organism that can produce its own food. </a:t>
            </a:r>
          </a:p>
          <a:p>
            <a:pPr lvl="1" eaLnBrk="0" fontAlgn="base" hangingPunct="0">
              <a:spcBef>
                <a:spcPct val="0"/>
              </a:spcBef>
              <a:spcAft>
                <a:spcPts val="600"/>
              </a:spcAft>
              <a:buFontTx/>
              <a:buChar char="-"/>
            </a:pPr>
            <a:r>
              <a:rPr kumimoji="0" lang="en-US" altLang="en-US" sz="1600" b="0" i="0" u="none" strike="noStrike" cap="none" normalizeH="0" baseline="0" dirty="0">
                <a:ln>
                  <a:noFill/>
                </a:ln>
                <a:effectLst/>
                <a:latin typeface="+mj-lt"/>
              </a:rPr>
              <a:t>The Greek roots of the word autotroph mean “self” (auto) “feeder” (</a:t>
            </a:r>
            <a:r>
              <a:rPr kumimoji="0" lang="en-US" altLang="en-US" sz="1600" b="0" i="0" u="none" strike="noStrike" cap="none" normalizeH="0" baseline="0" dirty="0" err="1">
                <a:ln>
                  <a:noFill/>
                </a:ln>
                <a:effectLst/>
                <a:latin typeface="+mj-lt"/>
              </a:rPr>
              <a:t>troph</a:t>
            </a:r>
            <a:r>
              <a:rPr kumimoji="0" lang="en-US" altLang="en-US" sz="1600" b="0" i="0" u="none" strike="noStrike" cap="none" normalizeH="0" baseline="0" dirty="0">
                <a:ln>
                  <a:noFill/>
                </a:ln>
                <a:effectLst/>
                <a:latin typeface="+mj-lt"/>
              </a:rPr>
              <a:t>). </a:t>
            </a:r>
            <a:endParaRPr lang="en-US" altLang="en-US" sz="1600" dirty="0">
              <a:latin typeface="+mj-lt"/>
            </a:endParaRPr>
          </a:p>
          <a:p>
            <a:pPr lvl="1" eaLnBrk="0" fontAlgn="base" hangingPunct="0">
              <a:spcBef>
                <a:spcPct val="0"/>
              </a:spcBef>
              <a:spcAft>
                <a:spcPts val="600"/>
              </a:spcAft>
              <a:buFontTx/>
              <a:buChar char="-"/>
            </a:pPr>
            <a:r>
              <a:rPr kumimoji="0" lang="en-US" altLang="en-US" sz="1600" b="0" i="0" u="none" strike="noStrike" cap="none" normalizeH="0" baseline="0" dirty="0">
                <a:ln>
                  <a:noFill/>
                </a:ln>
                <a:effectLst/>
                <a:latin typeface="+mj-lt"/>
              </a:rPr>
              <a:t>Plants are the best-known autotrophs, but others exist, including certain types of bacteria and algae. </a:t>
            </a:r>
          </a:p>
          <a:p>
            <a:pPr lvl="1" eaLnBrk="0" fontAlgn="base" hangingPunct="0">
              <a:spcBef>
                <a:spcPct val="0"/>
              </a:spcBef>
              <a:spcAft>
                <a:spcPts val="600"/>
              </a:spcAft>
              <a:buFontTx/>
              <a:buChar char="-"/>
            </a:pPr>
            <a:r>
              <a:rPr kumimoji="0" lang="en-US" altLang="en-US" sz="1600" b="0" i="0" u="none" strike="noStrike" cap="none" normalizeH="0" baseline="0" dirty="0">
                <a:ln>
                  <a:noFill/>
                </a:ln>
                <a:effectLst/>
                <a:latin typeface="+mj-lt"/>
              </a:rPr>
              <a:t>Oceanic algae contribute enormous quantities of food and oxygen to global food chains. </a:t>
            </a:r>
          </a:p>
          <a:p>
            <a:pPr eaLnBrk="0" fontAlgn="base" hangingPunct="0">
              <a:spcBef>
                <a:spcPct val="0"/>
              </a:spcBef>
              <a:spcAft>
                <a:spcPts val="600"/>
              </a:spcAft>
              <a:buFontTx/>
              <a:buChar char="-"/>
            </a:pPr>
            <a:r>
              <a:rPr lang="en-US" altLang="en-US" sz="1600" dirty="0">
                <a:latin typeface="+mj-lt"/>
              </a:rPr>
              <a:t>P</a:t>
            </a:r>
            <a:r>
              <a:rPr kumimoji="0" lang="en-US" altLang="en-US" sz="1600" b="0" i="0" u="none" strike="noStrike" cap="none" normalizeH="0" baseline="0" dirty="0">
                <a:ln>
                  <a:noFill/>
                </a:ln>
                <a:effectLst/>
                <a:latin typeface="+mj-lt"/>
              </a:rPr>
              <a:t>lants are </a:t>
            </a:r>
            <a:r>
              <a:rPr kumimoji="0" lang="en-US" altLang="en-US" sz="1600" b="1" i="0" u="none" strike="noStrike" cap="none" normalizeH="0" baseline="0" dirty="0">
                <a:ln>
                  <a:noFill/>
                </a:ln>
                <a:effectLst/>
                <a:latin typeface="+mj-lt"/>
              </a:rPr>
              <a:t>photoautotrophs</a:t>
            </a:r>
            <a:r>
              <a:rPr lang="en-US" altLang="en-US" sz="1600" dirty="0">
                <a:latin typeface="+mj-lt"/>
              </a:rPr>
              <a:t>: </a:t>
            </a:r>
            <a:r>
              <a:rPr kumimoji="0" lang="en-US" altLang="en-US" sz="1600" b="0" i="0" u="none" strike="noStrike" cap="none" normalizeH="0" baseline="0" dirty="0">
                <a:ln>
                  <a:noFill/>
                </a:ln>
                <a:effectLst/>
                <a:latin typeface="+mj-lt"/>
              </a:rPr>
              <a:t>a type of autotroph that uses sunlight and carbon from carbon dioxide to synthesize chemical energy in the form of carbohydrates. </a:t>
            </a:r>
            <a:endParaRPr lang="en-US" altLang="en-US" sz="1600" dirty="0">
              <a:latin typeface="+mj-lt"/>
            </a:endParaRPr>
          </a:p>
          <a:p>
            <a:pPr eaLnBrk="0" fontAlgn="base" hangingPunct="0">
              <a:spcBef>
                <a:spcPct val="0"/>
              </a:spcBef>
              <a:spcAft>
                <a:spcPts val="600"/>
              </a:spcAft>
              <a:buFontTx/>
              <a:buChar char="-"/>
            </a:pPr>
            <a:r>
              <a:rPr lang="en-US" sz="1600" b="1" i="0" dirty="0">
                <a:solidFill>
                  <a:srgbClr val="373D3F"/>
                </a:solidFill>
                <a:effectLst/>
                <a:latin typeface="+mj-lt"/>
              </a:rPr>
              <a:t>Heterotrophs </a:t>
            </a:r>
            <a:r>
              <a:rPr lang="en-US" sz="1600" b="0" i="0" dirty="0">
                <a:solidFill>
                  <a:srgbClr val="373D3F"/>
                </a:solidFill>
                <a:effectLst/>
                <a:latin typeface="+mj-lt"/>
              </a:rPr>
              <a:t>are organisms incapable of photosynthesis that must therefore obtain energy and carbon from food by consuming other organisms. </a:t>
            </a:r>
          </a:p>
          <a:p>
            <a:pPr lvl="1" eaLnBrk="0" fontAlgn="base" hangingPunct="0">
              <a:spcBef>
                <a:spcPct val="0"/>
              </a:spcBef>
              <a:spcAft>
                <a:spcPts val="600"/>
              </a:spcAft>
              <a:buFontTx/>
              <a:buChar char="-"/>
            </a:pPr>
            <a:r>
              <a:rPr lang="en-US" sz="1600" b="0" i="0" dirty="0">
                <a:solidFill>
                  <a:srgbClr val="373D3F"/>
                </a:solidFill>
                <a:effectLst/>
                <a:latin typeface="+mj-lt"/>
              </a:rPr>
              <a:t>The Greek roots of the word </a:t>
            </a:r>
            <a:r>
              <a:rPr lang="en-US" sz="1600" b="0" i="1" dirty="0">
                <a:solidFill>
                  <a:srgbClr val="373D3F"/>
                </a:solidFill>
                <a:effectLst/>
                <a:latin typeface="+mj-lt"/>
              </a:rPr>
              <a:t>heterotroph</a:t>
            </a:r>
            <a:r>
              <a:rPr lang="en-US" sz="1600" b="0" i="0" dirty="0">
                <a:solidFill>
                  <a:srgbClr val="373D3F"/>
                </a:solidFill>
                <a:effectLst/>
                <a:latin typeface="+mj-lt"/>
              </a:rPr>
              <a:t> mean “other” (</a:t>
            </a:r>
            <a:r>
              <a:rPr lang="en-US" sz="1600" b="0" i="1" dirty="0">
                <a:solidFill>
                  <a:srgbClr val="373D3F"/>
                </a:solidFill>
                <a:effectLst/>
                <a:latin typeface="+mj-lt"/>
              </a:rPr>
              <a:t>hetero</a:t>
            </a:r>
            <a:r>
              <a:rPr lang="en-US" sz="1600" b="0" i="0" dirty="0">
                <a:solidFill>
                  <a:srgbClr val="373D3F"/>
                </a:solidFill>
                <a:effectLst/>
                <a:latin typeface="+mj-lt"/>
              </a:rPr>
              <a:t>) “feeder” (</a:t>
            </a:r>
            <a:r>
              <a:rPr lang="en-US" sz="1600" b="0" i="1" dirty="0" err="1">
                <a:solidFill>
                  <a:srgbClr val="373D3F"/>
                </a:solidFill>
                <a:effectLst/>
                <a:latin typeface="+mj-lt"/>
              </a:rPr>
              <a:t>troph</a:t>
            </a:r>
            <a:r>
              <a:rPr lang="en-US" sz="1600" b="0" i="0" dirty="0">
                <a:solidFill>
                  <a:srgbClr val="373D3F"/>
                </a:solidFill>
                <a:effectLst/>
                <a:latin typeface="+mj-lt"/>
              </a:rPr>
              <a:t>), meaning that their food comes from other organisms. Even if the organism being consumed is another animal, it traces its stored energy back to autotrophs and the process of photosynthesis. </a:t>
            </a:r>
            <a:endParaRPr kumimoji="0" lang="en-US" altLang="en-US" sz="1600" b="0" i="0" u="none" strike="noStrike" cap="none" normalizeH="0" baseline="0" dirty="0">
              <a:ln>
                <a:noFill/>
              </a:ln>
              <a:effectLst/>
              <a:latin typeface="+mj-lt"/>
            </a:endParaRPr>
          </a:p>
        </p:txBody>
      </p:sp>
      <p:pic>
        <p:nvPicPr>
          <p:cNvPr id="1026" name="Picture 2">
            <a:extLst>
              <a:ext uri="{FF2B5EF4-FFF2-40B4-BE49-F238E27FC236}">
                <a16:creationId xmlns:a16="http://schemas.microsoft.com/office/drawing/2014/main" id="{65935CBD-67C5-A922-F283-804A5AEFC5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1313" y="3446771"/>
            <a:ext cx="10872172" cy="2772403"/>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4BA221-727D-CFC4-EE4D-BA81CF50759D}"/>
              </a:ext>
            </a:extLst>
          </p:cNvPr>
          <p:cNvSpPr txBox="1"/>
          <p:nvPr/>
        </p:nvSpPr>
        <p:spPr>
          <a:xfrm>
            <a:off x="707532" y="6155641"/>
            <a:ext cx="10319735" cy="461665"/>
          </a:xfrm>
          <a:prstGeom prst="rect">
            <a:avLst/>
          </a:prstGeom>
          <a:noFill/>
        </p:spPr>
        <p:txBody>
          <a:bodyPr wrap="square" rtlCol="0">
            <a:spAutoFit/>
          </a:bodyPr>
          <a:lstStyle/>
          <a:p>
            <a:r>
              <a:rPr kumimoji="0" lang="en-US" altLang="en-US" sz="1200" b="0" i="0" u="none" strike="noStrike" cap="none" normalizeH="0" baseline="0" dirty="0">
                <a:ln>
                  <a:noFill/>
                </a:ln>
                <a:effectLst/>
                <a:latin typeface="+mj-lt"/>
              </a:rPr>
              <a:t>Figure 1. (a) Plants, (b) algae, and (c) certain bacteria, called cyanobacteria, are photoautotrophs that can carry out photosynthesis (TECHNICALLY ALGAE). Algae can grow over enormous areas in water, at times completely covering the surface. </a:t>
            </a:r>
            <a:endParaRPr lang="en-US" dirty="0">
              <a:latin typeface="+mj-lt"/>
            </a:endParaRPr>
          </a:p>
        </p:txBody>
      </p:sp>
    </p:spTree>
    <p:extLst>
      <p:ext uri="{BB962C8B-B14F-4D97-AF65-F5344CB8AC3E}">
        <p14:creationId xmlns:p14="http://schemas.microsoft.com/office/powerpoint/2010/main" val="68197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D07D-84FB-B60C-43E0-D603B805201C}"/>
              </a:ext>
            </a:extLst>
          </p:cNvPr>
          <p:cNvSpPr>
            <a:spLocks noGrp="1"/>
          </p:cNvSpPr>
          <p:nvPr>
            <p:ph type="title"/>
          </p:nvPr>
        </p:nvSpPr>
        <p:spPr>
          <a:xfrm>
            <a:off x="377761" y="219686"/>
            <a:ext cx="5301558" cy="1860187"/>
          </a:xfrm>
        </p:spPr>
        <p:txBody>
          <a:bodyPr>
            <a:normAutofit fontScale="90000"/>
          </a:bodyPr>
          <a:lstStyle/>
          <a:p>
            <a:r>
              <a:rPr lang="en-US" sz="3700" b="1" dirty="0">
                <a:effectLst/>
              </a:rPr>
              <a:t>Main Structures and Summary of Photosynthesis</a:t>
            </a:r>
            <a:br>
              <a:rPr lang="en-US" sz="3700" b="1" dirty="0">
                <a:effectLst/>
              </a:rPr>
            </a:br>
            <a:endParaRPr lang="en-US" sz="3700" b="1" dirty="0"/>
          </a:p>
        </p:txBody>
      </p:sp>
      <p:sp>
        <p:nvSpPr>
          <p:cNvPr id="3" name="Content Placeholder 2">
            <a:extLst>
              <a:ext uri="{FF2B5EF4-FFF2-40B4-BE49-F238E27FC236}">
                <a16:creationId xmlns:a16="http://schemas.microsoft.com/office/drawing/2014/main" id="{78AAAF10-978A-4893-99D1-6805D02D1904}"/>
              </a:ext>
            </a:extLst>
          </p:cNvPr>
          <p:cNvSpPr>
            <a:spLocks noGrp="1"/>
          </p:cNvSpPr>
          <p:nvPr>
            <p:ph idx="1"/>
          </p:nvPr>
        </p:nvSpPr>
        <p:spPr>
          <a:xfrm>
            <a:off x="377761" y="1766888"/>
            <a:ext cx="4479989" cy="4199914"/>
          </a:xfrm>
        </p:spPr>
        <p:txBody>
          <a:bodyPr>
            <a:normAutofit/>
          </a:bodyPr>
          <a:lstStyle/>
          <a:p>
            <a:r>
              <a:rPr lang="en-US" sz="2000" b="1" i="0" dirty="0">
                <a:effectLst/>
                <a:latin typeface="+mj-lt"/>
              </a:rPr>
              <a:t>Photosynthesis</a:t>
            </a:r>
            <a:r>
              <a:rPr lang="en-US" sz="2000" b="0" i="0" dirty="0">
                <a:effectLst/>
                <a:latin typeface="+mj-lt"/>
              </a:rPr>
              <a:t> requires sunlight, carbon dioxide, and water as starting reactants. </a:t>
            </a:r>
          </a:p>
          <a:p>
            <a:r>
              <a:rPr lang="en-US" sz="2000" b="0" i="0" dirty="0">
                <a:effectLst/>
                <a:latin typeface="+mj-lt"/>
              </a:rPr>
              <a:t>After the process is complete, photosynthesis releases oxygen and produces carbohydrate molecules, most commonly glucose. </a:t>
            </a:r>
          </a:p>
          <a:p>
            <a:r>
              <a:rPr lang="en-US" sz="2000" b="0" i="0" dirty="0">
                <a:effectLst/>
                <a:latin typeface="+mj-lt"/>
              </a:rPr>
              <a:t>These sugar molecules contain the energy that living things need to survive. </a:t>
            </a:r>
          </a:p>
          <a:p>
            <a:r>
              <a:rPr lang="en-US" sz="2000" b="0" i="0" dirty="0">
                <a:effectLst/>
                <a:latin typeface="+mj-lt"/>
              </a:rPr>
              <a:t>The complex reactions of photosynthesis can be summarized by the chemical equation shown here.</a:t>
            </a:r>
            <a:endParaRPr lang="en-US" sz="2000" dirty="0">
              <a:latin typeface="+mj-lt"/>
            </a:endParaRPr>
          </a:p>
        </p:txBody>
      </p:sp>
      <p:pic>
        <p:nvPicPr>
          <p:cNvPr id="4" name="Picture 3">
            <a:extLst>
              <a:ext uri="{FF2B5EF4-FFF2-40B4-BE49-F238E27FC236}">
                <a16:creationId xmlns:a16="http://schemas.microsoft.com/office/drawing/2014/main" id="{33FDF1D5-AB1F-4A8C-5FEB-AC1756EBC9DF}"/>
              </a:ext>
            </a:extLst>
          </p:cNvPr>
          <p:cNvPicPr>
            <a:picLocks noChangeAspect="1"/>
          </p:cNvPicPr>
          <p:nvPr/>
        </p:nvPicPr>
        <p:blipFill>
          <a:blip r:embed="rId2"/>
          <a:stretch>
            <a:fillRect/>
          </a:stretch>
        </p:blipFill>
        <p:spPr>
          <a:xfrm>
            <a:off x="6776704" y="0"/>
            <a:ext cx="3447287" cy="4596382"/>
          </a:xfrm>
          <a:prstGeom prst="rect">
            <a:avLst/>
          </a:prstGeom>
        </p:spPr>
      </p:pic>
      <p:pic>
        <p:nvPicPr>
          <p:cNvPr id="5" name="Picture 4">
            <a:extLst>
              <a:ext uri="{FF2B5EF4-FFF2-40B4-BE49-F238E27FC236}">
                <a16:creationId xmlns:a16="http://schemas.microsoft.com/office/drawing/2014/main" id="{6E37A536-9B23-C6F2-D2FD-09B55A31180D}"/>
              </a:ext>
            </a:extLst>
          </p:cNvPr>
          <p:cNvPicPr>
            <a:picLocks noChangeAspect="1"/>
          </p:cNvPicPr>
          <p:nvPr/>
        </p:nvPicPr>
        <p:blipFill>
          <a:blip r:embed="rId3"/>
          <a:stretch>
            <a:fillRect/>
          </a:stretch>
        </p:blipFill>
        <p:spPr>
          <a:xfrm>
            <a:off x="5487515" y="4778128"/>
            <a:ext cx="6025666" cy="1566674"/>
          </a:xfrm>
          <a:prstGeom prst="rect">
            <a:avLst/>
          </a:prstGeom>
          <a:effectLst/>
        </p:spPr>
      </p:pic>
    </p:spTree>
    <p:extLst>
      <p:ext uri="{BB962C8B-B14F-4D97-AF65-F5344CB8AC3E}">
        <p14:creationId xmlns:p14="http://schemas.microsoft.com/office/powerpoint/2010/main" val="371648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4F20EA9-0C84-8731-1699-CC5354828A38}"/>
              </a:ext>
            </a:extLst>
          </p:cNvPr>
          <p:cNvPicPr>
            <a:picLocks noChangeAspect="1"/>
          </p:cNvPicPr>
          <p:nvPr/>
        </p:nvPicPr>
        <p:blipFill rotWithShape="1">
          <a:blip r:embed="rId2"/>
          <a:srcRect t="3686" r="19852" b="5406"/>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5B63AE-3168-F65E-B827-81DC345C727C}"/>
              </a:ext>
            </a:extLst>
          </p:cNvPr>
          <p:cNvSpPr>
            <a:spLocks noGrp="1"/>
          </p:cNvSpPr>
          <p:nvPr>
            <p:ph type="title"/>
          </p:nvPr>
        </p:nvSpPr>
        <p:spPr>
          <a:xfrm>
            <a:off x="371094" y="1161288"/>
            <a:ext cx="3438144" cy="1124712"/>
          </a:xfrm>
        </p:spPr>
        <p:txBody>
          <a:bodyPr anchor="b">
            <a:normAutofit/>
          </a:bodyPr>
          <a:lstStyle/>
          <a:p>
            <a:r>
              <a:rPr lang="en-US" sz="2400" b="1" i="0" cap="all">
                <a:effectLst/>
              </a:rPr>
              <a:t>Chapter 3: ECOSYSTEMS AND THE BIOSPHERE</a:t>
            </a:r>
            <a:br>
              <a:rPr lang="en-US" sz="2400" b="1" i="0" cap="all">
                <a:effectLst/>
              </a:rPr>
            </a:br>
            <a:endParaRPr lang="en-US" sz="2400" b="1"/>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F72EF09-3B18-F9C1-26F6-54658DC7C380}"/>
              </a:ext>
            </a:extLst>
          </p:cNvPr>
          <p:cNvSpPr>
            <a:spLocks noGrp="1"/>
          </p:cNvSpPr>
          <p:nvPr>
            <p:ph idx="1"/>
          </p:nvPr>
        </p:nvSpPr>
        <p:spPr>
          <a:xfrm>
            <a:off x="371094" y="2718054"/>
            <a:ext cx="3438906" cy="3207258"/>
          </a:xfrm>
        </p:spPr>
        <p:txBody>
          <a:bodyPr anchor="t">
            <a:normAutofit/>
          </a:bodyPr>
          <a:lstStyle/>
          <a:p>
            <a:pPr>
              <a:buFont typeface="Arial" panose="020B0604020202020204" pitchFamily="34" charset="0"/>
              <a:buChar char="•"/>
            </a:pPr>
            <a:r>
              <a:rPr lang="en-US" sz="1700" b="0" i="0">
                <a:effectLst/>
                <a:latin typeface="+mj-lt"/>
              </a:rPr>
              <a:t>3.1 Energy Flow through Ecosystems</a:t>
            </a:r>
          </a:p>
          <a:p>
            <a:pPr>
              <a:buFont typeface="Arial" panose="020B0604020202020204" pitchFamily="34" charset="0"/>
              <a:buChar char="•"/>
            </a:pPr>
            <a:r>
              <a:rPr lang="en-US" sz="1700" b="0" i="0">
                <a:effectLst/>
                <a:latin typeface="+mj-lt"/>
              </a:rPr>
              <a:t>3.2 Biogeochemical Cycles</a:t>
            </a:r>
          </a:p>
          <a:p>
            <a:pPr>
              <a:buFont typeface="Arial" panose="020B0604020202020204" pitchFamily="34" charset="0"/>
              <a:buChar char="•"/>
            </a:pPr>
            <a:r>
              <a:rPr lang="en-US" sz="1700" b="0" i="0">
                <a:effectLst/>
                <a:latin typeface="+mj-lt"/>
              </a:rPr>
              <a:t>Skipping in lecture (but please do read!):</a:t>
            </a:r>
          </a:p>
          <a:p>
            <a:pPr lvl="1"/>
            <a:r>
              <a:rPr lang="en-US" sz="1700" b="0" i="0">
                <a:effectLst/>
                <a:latin typeface="+mj-lt"/>
              </a:rPr>
              <a:t>3.3 Terrestrial Biomes</a:t>
            </a:r>
          </a:p>
          <a:p>
            <a:pPr lvl="1"/>
            <a:r>
              <a:rPr lang="en-US" sz="1700" b="0" i="0">
                <a:effectLst/>
                <a:latin typeface="+mj-lt"/>
              </a:rPr>
              <a:t>3.4 Aquatic Biomes</a:t>
            </a:r>
          </a:p>
          <a:p>
            <a:pPr>
              <a:buFont typeface="Arial" panose="020B0604020202020204" pitchFamily="34" charset="0"/>
              <a:buChar char="•"/>
            </a:pPr>
            <a:endParaRPr lang="en-US" sz="1700">
              <a:latin typeface="+mj-lt"/>
            </a:endParaRPr>
          </a:p>
        </p:txBody>
      </p:sp>
    </p:spTree>
    <p:extLst>
      <p:ext uri="{BB962C8B-B14F-4D97-AF65-F5344CB8AC3E}">
        <p14:creationId xmlns:p14="http://schemas.microsoft.com/office/powerpoint/2010/main" val="3567752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BEA5-88F1-8395-4FC9-F9BD93DAF051}"/>
              </a:ext>
            </a:extLst>
          </p:cNvPr>
          <p:cNvSpPr>
            <a:spLocks noGrp="1"/>
          </p:cNvSpPr>
          <p:nvPr>
            <p:ph type="title"/>
          </p:nvPr>
        </p:nvSpPr>
        <p:spPr>
          <a:xfrm>
            <a:off x="648929" y="629266"/>
            <a:ext cx="4944152" cy="1622321"/>
          </a:xfrm>
        </p:spPr>
        <p:txBody>
          <a:bodyPr>
            <a:normAutofit/>
          </a:bodyPr>
          <a:lstStyle/>
          <a:p>
            <a:r>
              <a:rPr lang="en-US" b="1" i="0" dirty="0">
                <a:effectLst/>
              </a:rPr>
              <a:t>3.1 Energy Flow through Ecosystems</a:t>
            </a:r>
            <a:endParaRPr lang="en-US" b="1" dirty="0"/>
          </a:p>
        </p:txBody>
      </p:sp>
      <p:sp>
        <p:nvSpPr>
          <p:cNvPr id="3" name="Content Placeholder 2">
            <a:extLst>
              <a:ext uri="{FF2B5EF4-FFF2-40B4-BE49-F238E27FC236}">
                <a16:creationId xmlns:a16="http://schemas.microsoft.com/office/drawing/2014/main" id="{454CBD92-73EC-4155-42BD-E0577CC45E71}"/>
              </a:ext>
            </a:extLst>
          </p:cNvPr>
          <p:cNvSpPr>
            <a:spLocks noGrp="1"/>
          </p:cNvSpPr>
          <p:nvPr>
            <p:ph idx="1"/>
          </p:nvPr>
        </p:nvSpPr>
        <p:spPr>
          <a:xfrm>
            <a:off x="648930" y="2438400"/>
            <a:ext cx="4944151" cy="3785419"/>
          </a:xfrm>
        </p:spPr>
        <p:txBody>
          <a:bodyPr>
            <a:normAutofit/>
          </a:bodyPr>
          <a:lstStyle/>
          <a:p>
            <a:r>
              <a:rPr lang="en-US" sz="1500" b="0" i="0">
                <a:effectLst/>
                <a:latin typeface="+mj-lt"/>
              </a:rPr>
              <a:t>An </a:t>
            </a:r>
            <a:r>
              <a:rPr lang="en-US" sz="1500" b="1" i="0">
                <a:effectLst/>
                <a:latin typeface="+mj-lt"/>
              </a:rPr>
              <a:t>ecosystem</a:t>
            </a:r>
            <a:r>
              <a:rPr lang="en-US" sz="1500" b="0" i="0">
                <a:effectLst/>
                <a:latin typeface="+mj-lt"/>
              </a:rPr>
              <a:t> is a community of organisms and their abiotic (non-living) environment. </a:t>
            </a:r>
          </a:p>
          <a:p>
            <a:pPr lvl="1"/>
            <a:r>
              <a:rPr lang="en-US" sz="1500" b="0" i="0">
                <a:effectLst/>
                <a:latin typeface="+mj-lt"/>
              </a:rPr>
              <a:t>Ecosystems can be small, such as the tide pools found near the rocky shores of many oceans (image a), or large, such as those found in the tropical rainforest of the Amazon in Brazil (image b).</a:t>
            </a:r>
          </a:p>
          <a:p>
            <a:pPr lvl="1"/>
            <a:r>
              <a:rPr lang="en-US" sz="1500" b="0" i="0">
                <a:effectLst/>
                <a:latin typeface="+mj-lt"/>
              </a:rPr>
              <a:t>There are three broad categories of ecosystems based on their general environment: </a:t>
            </a:r>
          </a:p>
          <a:p>
            <a:pPr lvl="2"/>
            <a:r>
              <a:rPr lang="en-US" sz="1500" b="1" i="0">
                <a:effectLst/>
                <a:latin typeface="+mj-lt"/>
              </a:rPr>
              <a:t>freshwater, </a:t>
            </a:r>
          </a:p>
          <a:p>
            <a:pPr lvl="2"/>
            <a:r>
              <a:rPr lang="en-US" sz="1500" b="1" i="0">
                <a:effectLst/>
                <a:latin typeface="+mj-lt"/>
              </a:rPr>
              <a:t>marine</a:t>
            </a:r>
            <a:r>
              <a:rPr lang="en-US" sz="1500" b="0" i="0">
                <a:effectLst/>
                <a:latin typeface="+mj-lt"/>
              </a:rPr>
              <a:t>, and </a:t>
            </a:r>
          </a:p>
          <a:p>
            <a:pPr lvl="2"/>
            <a:r>
              <a:rPr lang="en-US" sz="1500" b="1" i="0">
                <a:effectLst/>
                <a:latin typeface="+mj-lt"/>
              </a:rPr>
              <a:t>terrestrial</a:t>
            </a:r>
            <a:r>
              <a:rPr lang="en-US" sz="1500" b="0" i="0">
                <a:effectLst/>
                <a:latin typeface="+mj-lt"/>
              </a:rPr>
              <a:t>. </a:t>
            </a:r>
          </a:p>
          <a:p>
            <a:pPr lvl="1"/>
            <a:r>
              <a:rPr lang="en-US" sz="1500" b="0" i="0">
                <a:effectLst/>
                <a:latin typeface="+mj-lt"/>
              </a:rPr>
              <a:t>Within these three categories are individual ecosystem types based on the environmental habitat and organisms present.</a:t>
            </a:r>
            <a:endParaRPr lang="en-US" sz="1500">
              <a:latin typeface="+mj-lt"/>
            </a:endParaRP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B4ABEC-7104-DCF4-EEC1-1ABF97E20216}"/>
              </a:ext>
            </a:extLst>
          </p:cNvPr>
          <p:cNvPicPr>
            <a:picLocks noChangeAspect="1"/>
          </p:cNvPicPr>
          <p:nvPr/>
        </p:nvPicPr>
        <p:blipFill>
          <a:blip r:embed="rId2"/>
          <a:stretch>
            <a:fillRect/>
          </a:stretch>
        </p:blipFill>
        <p:spPr>
          <a:xfrm>
            <a:off x="6904709" y="2364438"/>
            <a:ext cx="4475531" cy="2125877"/>
          </a:xfrm>
          <a:prstGeom prst="rect">
            <a:avLst/>
          </a:prstGeom>
          <a:effectLst/>
        </p:spPr>
      </p:pic>
    </p:spTree>
    <p:extLst>
      <p:ext uri="{BB962C8B-B14F-4D97-AF65-F5344CB8AC3E}">
        <p14:creationId xmlns:p14="http://schemas.microsoft.com/office/powerpoint/2010/main" val="283232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FDD4F-2E7D-2079-38CE-6B7694438599}"/>
              </a:ext>
            </a:extLst>
          </p:cNvPr>
          <p:cNvSpPr>
            <a:spLocks noGrp="1"/>
          </p:cNvSpPr>
          <p:nvPr>
            <p:ph type="title"/>
          </p:nvPr>
        </p:nvSpPr>
        <p:spPr>
          <a:xfrm>
            <a:off x="163082" y="-141948"/>
            <a:ext cx="7530149" cy="1325563"/>
          </a:xfrm>
        </p:spPr>
        <p:txBody>
          <a:bodyPr>
            <a:normAutofit/>
          </a:bodyPr>
          <a:lstStyle/>
          <a:p>
            <a:pPr algn="ctr"/>
            <a:r>
              <a:rPr lang="en-US" b="1" dirty="0"/>
              <a:t>Broad Categories of Ecosystems</a:t>
            </a:r>
          </a:p>
        </p:txBody>
      </p:sp>
      <p:sp>
        <p:nvSpPr>
          <p:cNvPr id="3" name="Content Placeholder 2">
            <a:extLst>
              <a:ext uri="{FF2B5EF4-FFF2-40B4-BE49-F238E27FC236}">
                <a16:creationId xmlns:a16="http://schemas.microsoft.com/office/drawing/2014/main" id="{3FB75B58-B9D9-62EE-A533-E5F9E965D7E9}"/>
              </a:ext>
            </a:extLst>
          </p:cNvPr>
          <p:cNvSpPr>
            <a:spLocks noGrp="1"/>
          </p:cNvSpPr>
          <p:nvPr>
            <p:ph idx="1"/>
          </p:nvPr>
        </p:nvSpPr>
        <p:spPr>
          <a:xfrm>
            <a:off x="368601" y="1018119"/>
            <a:ext cx="6617986" cy="5486400"/>
          </a:xfrm>
        </p:spPr>
        <p:txBody>
          <a:bodyPr>
            <a:noAutofit/>
          </a:bodyPr>
          <a:lstStyle/>
          <a:p>
            <a:r>
              <a:rPr lang="en-US" sz="1800" b="1" i="0" dirty="0">
                <a:solidFill>
                  <a:srgbClr val="373D3F"/>
                </a:solidFill>
                <a:effectLst/>
                <a:latin typeface="+mj-lt"/>
              </a:rPr>
              <a:t>Freshwater ecosystems</a:t>
            </a:r>
            <a:r>
              <a:rPr lang="en-US" sz="1800" b="0" i="0" dirty="0">
                <a:solidFill>
                  <a:srgbClr val="373D3F"/>
                </a:solidFill>
                <a:effectLst/>
                <a:latin typeface="+mj-lt"/>
              </a:rPr>
              <a:t> </a:t>
            </a:r>
          </a:p>
          <a:p>
            <a:pPr lvl="1"/>
            <a:r>
              <a:rPr lang="en-US" sz="1800" b="0" i="0" dirty="0">
                <a:solidFill>
                  <a:srgbClr val="373D3F"/>
                </a:solidFill>
                <a:effectLst/>
                <a:latin typeface="+mj-lt"/>
              </a:rPr>
              <a:t>the least common, occurring on only 1.8% of Earth’s surface. </a:t>
            </a:r>
          </a:p>
          <a:p>
            <a:pPr lvl="1"/>
            <a:r>
              <a:rPr lang="en-US" sz="1800" b="0" i="0" dirty="0">
                <a:solidFill>
                  <a:srgbClr val="373D3F"/>
                </a:solidFill>
                <a:effectLst/>
                <a:latin typeface="+mj-lt"/>
              </a:rPr>
              <a:t>ex: lakes, rivers, streams, and springs; quite diverse and support a variety of animals, plants, fungi, protists and prokaryotes.</a:t>
            </a:r>
          </a:p>
          <a:p>
            <a:r>
              <a:rPr lang="en-US" sz="1800" b="1" i="0" dirty="0">
                <a:solidFill>
                  <a:srgbClr val="373D3F"/>
                </a:solidFill>
                <a:effectLst/>
                <a:latin typeface="+mj-lt"/>
              </a:rPr>
              <a:t>Marine ecosystems</a:t>
            </a:r>
            <a:r>
              <a:rPr lang="en-US" sz="1800" b="0" i="0" dirty="0">
                <a:solidFill>
                  <a:srgbClr val="373D3F"/>
                </a:solidFill>
                <a:effectLst/>
                <a:latin typeface="+mj-lt"/>
              </a:rPr>
              <a:t> </a:t>
            </a:r>
          </a:p>
          <a:p>
            <a:pPr lvl="1"/>
            <a:r>
              <a:rPr lang="en-US" sz="1800" b="0" i="0" dirty="0">
                <a:solidFill>
                  <a:srgbClr val="373D3F"/>
                </a:solidFill>
                <a:effectLst/>
                <a:latin typeface="+mj-lt"/>
              </a:rPr>
              <a:t>the most common, comprising 75% of Earth’s surface; three basic types: shallow ocean, deep ocean water, and deep ocean bottom. </a:t>
            </a:r>
          </a:p>
          <a:p>
            <a:pPr lvl="1"/>
            <a:r>
              <a:rPr lang="en-US" sz="1800" b="0" i="0" dirty="0">
                <a:solidFill>
                  <a:srgbClr val="373D3F"/>
                </a:solidFill>
                <a:effectLst/>
                <a:latin typeface="+mj-lt"/>
              </a:rPr>
              <a:t>Shallow ocean ecosystems include extremely biodiverse coral reef ecosystems. </a:t>
            </a:r>
          </a:p>
          <a:p>
            <a:pPr lvl="1"/>
            <a:r>
              <a:rPr lang="en-US" sz="1800" b="0" i="0" dirty="0">
                <a:solidFill>
                  <a:srgbClr val="373D3F"/>
                </a:solidFill>
                <a:effectLst/>
                <a:latin typeface="+mj-lt"/>
              </a:rPr>
              <a:t>Small photosynthetic organisms, collectively known as </a:t>
            </a:r>
            <a:r>
              <a:rPr lang="en-US" sz="1800" b="1" i="0" dirty="0">
                <a:solidFill>
                  <a:srgbClr val="373D3F"/>
                </a:solidFill>
                <a:effectLst/>
                <a:latin typeface="+mj-lt"/>
              </a:rPr>
              <a:t>phytoplankton,</a:t>
            </a:r>
            <a:r>
              <a:rPr lang="en-US" sz="1800" b="0" i="0" dirty="0">
                <a:solidFill>
                  <a:srgbClr val="373D3F"/>
                </a:solidFill>
                <a:effectLst/>
                <a:latin typeface="+mj-lt"/>
              </a:rPr>
              <a:t> perform 40% of all photosynthesis on Earth. </a:t>
            </a:r>
          </a:p>
          <a:p>
            <a:pPr lvl="1"/>
            <a:r>
              <a:rPr lang="en-US" sz="1800" b="0" i="0" dirty="0">
                <a:solidFill>
                  <a:srgbClr val="373D3F"/>
                </a:solidFill>
                <a:effectLst/>
                <a:latin typeface="+mj-lt"/>
              </a:rPr>
              <a:t>Deep ocean bottom ecosystems contain a wide variety of marine organisms. Light is unable to reach them.</a:t>
            </a:r>
          </a:p>
          <a:p>
            <a:r>
              <a:rPr lang="en-US" sz="1800" b="1" i="0" dirty="0">
                <a:solidFill>
                  <a:srgbClr val="373D3F"/>
                </a:solidFill>
                <a:effectLst/>
                <a:latin typeface="+mj-lt"/>
              </a:rPr>
              <a:t>Terrestrial ecosystems</a:t>
            </a:r>
            <a:r>
              <a:rPr lang="en-US" sz="1800" b="0" i="0" dirty="0">
                <a:solidFill>
                  <a:srgbClr val="373D3F"/>
                </a:solidFill>
                <a:effectLst/>
                <a:latin typeface="+mj-lt"/>
              </a:rPr>
              <a:t>, also known for their diversity, are grouped into large categories called biomes.</a:t>
            </a:r>
          </a:p>
          <a:p>
            <a:pPr lvl="1"/>
            <a:r>
              <a:rPr lang="en-US" sz="1800" b="0" i="0" dirty="0">
                <a:solidFill>
                  <a:srgbClr val="373D3F"/>
                </a:solidFill>
                <a:effectLst/>
                <a:latin typeface="+mj-lt"/>
              </a:rPr>
              <a:t>A </a:t>
            </a:r>
            <a:r>
              <a:rPr lang="en-US" sz="1800" b="1" i="0" dirty="0">
                <a:solidFill>
                  <a:srgbClr val="373D3F"/>
                </a:solidFill>
                <a:effectLst/>
                <a:latin typeface="+mj-lt"/>
              </a:rPr>
              <a:t>biome</a:t>
            </a:r>
            <a:r>
              <a:rPr lang="en-US" sz="1800" b="0" i="0" dirty="0">
                <a:solidFill>
                  <a:srgbClr val="373D3F"/>
                </a:solidFill>
                <a:effectLst/>
                <a:latin typeface="+mj-lt"/>
              </a:rPr>
              <a:t> is a large-scale community of organisms, defined by the dominant plant types that exist in geographic regions of the planet with similar climatic conditions. </a:t>
            </a:r>
          </a:p>
        </p:txBody>
      </p:sp>
      <p:pic>
        <p:nvPicPr>
          <p:cNvPr id="4" name="Picture 3">
            <a:extLst>
              <a:ext uri="{FF2B5EF4-FFF2-40B4-BE49-F238E27FC236}">
                <a16:creationId xmlns:a16="http://schemas.microsoft.com/office/drawing/2014/main" id="{05C660E8-C8F1-C3FF-98D1-15A3AD0895A0}"/>
              </a:ext>
            </a:extLst>
          </p:cNvPr>
          <p:cNvPicPr>
            <a:picLocks noChangeAspect="1"/>
          </p:cNvPicPr>
          <p:nvPr/>
        </p:nvPicPr>
        <p:blipFill>
          <a:blip r:embed="rId2"/>
          <a:stretch>
            <a:fillRect/>
          </a:stretch>
        </p:blipFill>
        <p:spPr>
          <a:xfrm>
            <a:off x="6986587" y="976176"/>
            <a:ext cx="4779818" cy="1911927"/>
          </a:xfrm>
          <a:prstGeom prst="rect">
            <a:avLst/>
          </a:prstGeom>
        </p:spPr>
      </p:pic>
      <p:sp>
        <p:nvSpPr>
          <p:cNvPr id="5" name="TextBox 4">
            <a:extLst>
              <a:ext uri="{FF2B5EF4-FFF2-40B4-BE49-F238E27FC236}">
                <a16:creationId xmlns:a16="http://schemas.microsoft.com/office/drawing/2014/main" id="{486905AF-E5C2-DD66-02D4-625F9D97A90A}"/>
              </a:ext>
            </a:extLst>
          </p:cNvPr>
          <p:cNvSpPr txBox="1"/>
          <p:nvPr/>
        </p:nvSpPr>
        <p:spPr>
          <a:xfrm>
            <a:off x="6757988" y="3143250"/>
            <a:ext cx="5008417" cy="3970318"/>
          </a:xfrm>
          <a:prstGeom prst="rect">
            <a:avLst/>
          </a:prstGeom>
          <a:noFill/>
        </p:spPr>
        <p:txBody>
          <a:bodyPr wrap="square" rtlCol="0">
            <a:spAutoFit/>
          </a:bodyPr>
          <a:lstStyle/>
          <a:p>
            <a:pPr marL="742950" lvl="1" indent="-285750">
              <a:buFontTx/>
              <a:buChar char="-"/>
            </a:pPr>
            <a:r>
              <a:rPr lang="en-US" sz="1800" b="0" i="0" dirty="0">
                <a:solidFill>
                  <a:srgbClr val="373D3F"/>
                </a:solidFill>
                <a:effectLst/>
                <a:latin typeface="+mj-lt"/>
              </a:rPr>
              <a:t>Examples of </a:t>
            </a:r>
            <a:r>
              <a:rPr lang="en-US" sz="1800" b="1" i="0" dirty="0">
                <a:solidFill>
                  <a:srgbClr val="373D3F"/>
                </a:solidFill>
                <a:effectLst/>
                <a:latin typeface="+mj-lt"/>
              </a:rPr>
              <a:t>biomes</a:t>
            </a:r>
            <a:r>
              <a:rPr lang="en-US" sz="1800" b="0" i="0" dirty="0">
                <a:solidFill>
                  <a:srgbClr val="373D3F"/>
                </a:solidFill>
                <a:effectLst/>
                <a:latin typeface="+mj-lt"/>
              </a:rPr>
              <a:t> include tropical rainforests, savannas, deserts, grasslands, temperate forests, and </a:t>
            </a:r>
            <a:r>
              <a:rPr lang="en-US" sz="1800" b="0" i="0" dirty="0" err="1">
                <a:solidFill>
                  <a:srgbClr val="373D3F"/>
                </a:solidFill>
                <a:effectLst/>
                <a:latin typeface="+mj-lt"/>
              </a:rPr>
              <a:t>tundras</a:t>
            </a:r>
            <a:r>
              <a:rPr lang="en-US" sz="1800" b="0" i="0" dirty="0">
                <a:solidFill>
                  <a:srgbClr val="373D3F"/>
                </a:solidFill>
                <a:effectLst/>
                <a:latin typeface="+mj-lt"/>
              </a:rPr>
              <a:t>. </a:t>
            </a:r>
          </a:p>
          <a:p>
            <a:pPr marL="742950" lvl="1" indent="-285750">
              <a:buFontTx/>
              <a:buChar char="-"/>
            </a:pPr>
            <a:r>
              <a:rPr lang="en-US" sz="1800" b="0" i="0" dirty="0">
                <a:solidFill>
                  <a:srgbClr val="373D3F"/>
                </a:solidFill>
                <a:effectLst/>
                <a:latin typeface="+mj-lt"/>
              </a:rPr>
              <a:t>Grouping these ecosystems into just a few biome categories obscures the great diversity of the individual ecosystems within them. </a:t>
            </a:r>
          </a:p>
          <a:p>
            <a:pPr marL="742950" lvl="1" indent="-285750">
              <a:buFontTx/>
              <a:buChar char="-"/>
            </a:pPr>
            <a:r>
              <a:rPr lang="en-US" sz="1800" b="0" i="0" dirty="0">
                <a:solidFill>
                  <a:srgbClr val="373D3F"/>
                </a:solidFill>
                <a:effectLst/>
                <a:latin typeface="+mj-lt"/>
              </a:rPr>
              <a:t>For example, the saguaro cacti (</a:t>
            </a:r>
            <a:r>
              <a:rPr lang="en-US" sz="1800" b="0" i="1" dirty="0">
                <a:solidFill>
                  <a:srgbClr val="373D3F"/>
                </a:solidFill>
                <a:effectLst/>
                <a:latin typeface="+mj-lt"/>
              </a:rPr>
              <a:t>Carnegiea gigantean</a:t>
            </a:r>
            <a:r>
              <a:rPr lang="en-US" sz="1800" b="0" i="0" dirty="0">
                <a:solidFill>
                  <a:srgbClr val="373D3F"/>
                </a:solidFill>
                <a:effectLst/>
                <a:latin typeface="+mj-lt"/>
              </a:rPr>
              <a:t>) and other plant life in the Sonoran Desert, in the United States (image a), are relatively diverse compared with the desolate rocky desert of Boa Vista, an island off the coast of Western Africa (image b).</a:t>
            </a:r>
          </a:p>
          <a:p>
            <a:endParaRPr lang="en-US" dirty="0"/>
          </a:p>
        </p:txBody>
      </p:sp>
    </p:spTree>
    <p:extLst>
      <p:ext uri="{BB962C8B-B14F-4D97-AF65-F5344CB8AC3E}">
        <p14:creationId xmlns:p14="http://schemas.microsoft.com/office/powerpoint/2010/main" val="3813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74E8CF-A10C-0151-01CA-11100D5CC801}"/>
              </a:ext>
            </a:extLst>
          </p:cNvPr>
          <p:cNvSpPr>
            <a:spLocks noGrp="1"/>
          </p:cNvSpPr>
          <p:nvPr>
            <p:ph type="title"/>
          </p:nvPr>
        </p:nvSpPr>
        <p:spPr>
          <a:xfrm>
            <a:off x="572493" y="238539"/>
            <a:ext cx="11018520" cy="1434415"/>
          </a:xfrm>
        </p:spPr>
        <p:txBody>
          <a:bodyPr anchor="b">
            <a:normAutofit/>
          </a:bodyPr>
          <a:lstStyle/>
          <a:p>
            <a:r>
              <a:rPr lang="en-US" sz="5400" b="1">
                <a:effectLst/>
              </a:rPr>
              <a:t>Ecosystems and Disturbance</a:t>
            </a:r>
            <a:endParaRPr lang="en-US" sz="5400" b="1"/>
          </a:p>
        </p:txBody>
      </p:sp>
      <p:sp>
        <p:nvSpPr>
          <p:cNvPr id="820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907828-A6C6-C3AC-72B0-963BAA98A089}"/>
              </a:ext>
            </a:extLst>
          </p:cNvPr>
          <p:cNvSpPr>
            <a:spLocks noGrp="1"/>
          </p:cNvSpPr>
          <p:nvPr>
            <p:ph idx="1"/>
          </p:nvPr>
        </p:nvSpPr>
        <p:spPr>
          <a:xfrm>
            <a:off x="572493" y="2071316"/>
            <a:ext cx="6713552" cy="4119172"/>
          </a:xfrm>
        </p:spPr>
        <p:txBody>
          <a:bodyPr anchor="t">
            <a:normAutofit/>
          </a:bodyPr>
          <a:lstStyle/>
          <a:p>
            <a:r>
              <a:rPr lang="en-US" sz="1200" b="0" i="0">
                <a:effectLst/>
                <a:latin typeface="+mj-lt"/>
              </a:rPr>
              <a:t>Ecosystems are complex with many interacting parts. </a:t>
            </a:r>
          </a:p>
          <a:p>
            <a:pPr lvl="1"/>
            <a:r>
              <a:rPr lang="en-US" sz="1200" b="0" i="0">
                <a:effectLst/>
                <a:latin typeface="+mj-lt"/>
              </a:rPr>
              <a:t>They are routinely exposed to various disturbances: changes in the environment that affect their compositions, such as yearly variations in rainfall and temperature. </a:t>
            </a:r>
          </a:p>
          <a:p>
            <a:pPr lvl="1"/>
            <a:r>
              <a:rPr lang="en-US" sz="1200" b="0" i="0">
                <a:effectLst/>
                <a:latin typeface="+mj-lt"/>
              </a:rPr>
              <a:t>Example: lightning </a:t>
            </a:r>
            <a:r>
              <a:rPr lang="en-US" sz="1200" b="0" i="0">
                <a:effectLst/>
                <a:latin typeface="+mj-lt"/>
                <a:sym typeface="Wingdings" pitchFamily="2" charset="2"/>
              </a:rPr>
              <a:t> forest </a:t>
            </a:r>
            <a:r>
              <a:rPr lang="en-US" sz="1200" b="0" i="0">
                <a:effectLst/>
                <a:latin typeface="+mj-lt"/>
              </a:rPr>
              <a:t>fire </a:t>
            </a:r>
            <a:r>
              <a:rPr lang="en-US" sz="1200" b="0" i="0">
                <a:effectLst/>
                <a:latin typeface="+mj-lt"/>
                <a:sym typeface="Wingdings" pitchFamily="2" charset="2"/>
              </a:rPr>
              <a:t> </a:t>
            </a:r>
            <a:r>
              <a:rPr lang="en-US" sz="1200" b="0" i="0">
                <a:effectLst/>
                <a:latin typeface="+mj-lt"/>
              </a:rPr>
              <a:t>destroys part of forest ecosystem </a:t>
            </a:r>
            <a:r>
              <a:rPr lang="en-US" sz="1200" b="0" i="0">
                <a:effectLst/>
                <a:latin typeface="+mj-lt"/>
                <a:sym typeface="Wingdings" pitchFamily="2" charset="2"/>
              </a:rPr>
              <a:t> </a:t>
            </a:r>
            <a:r>
              <a:rPr lang="en-US" sz="1200" b="0" i="0">
                <a:effectLst/>
                <a:latin typeface="+mj-lt"/>
              </a:rPr>
              <a:t>the ground is eventually populated with grasses </a:t>
            </a:r>
            <a:r>
              <a:rPr lang="en-US" sz="1200" b="0" i="0">
                <a:effectLst/>
                <a:latin typeface="+mj-lt"/>
                <a:sym typeface="Wingdings" pitchFamily="2" charset="2"/>
              </a:rPr>
              <a:t> fo</a:t>
            </a:r>
            <a:r>
              <a:rPr lang="en-US" sz="1200" b="0" i="0">
                <a:effectLst/>
                <a:latin typeface="+mj-lt"/>
              </a:rPr>
              <a:t>llowed by bushes and shrubs </a:t>
            </a:r>
            <a:r>
              <a:rPr lang="en-US" sz="1200" b="0" i="0">
                <a:effectLst/>
                <a:latin typeface="+mj-lt"/>
                <a:sym typeface="Wingdings" pitchFamily="2" charset="2"/>
              </a:rPr>
              <a:t> </a:t>
            </a:r>
            <a:r>
              <a:rPr lang="en-US" sz="1200" b="0" i="0">
                <a:effectLst/>
                <a:latin typeface="+mj-lt"/>
              </a:rPr>
              <a:t>and later mature trees. </a:t>
            </a:r>
          </a:p>
          <a:p>
            <a:pPr lvl="1"/>
            <a:r>
              <a:rPr lang="en-US" sz="1200" b="0" i="0">
                <a:effectLst/>
                <a:latin typeface="+mj-lt"/>
              </a:rPr>
              <a:t>Thus, the forest is restored to its former state. This process is so universal that ecologists have given it a name—</a:t>
            </a:r>
            <a:r>
              <a:rPr lang="en-US" sz="1200" b="1" i="0">
                <a:effectLst/>
                <a:latin typeface="+mj-lt"/>
              </a:rPr>
              <a:t>succession</a:t>
            </a:r>
            <a:r>
              <a:rPr lang="en-US" sz="1200" b="0" i="0">
                <a:effectLst/>
                <a:latin typeface="+mj-lt"/>
              </a:rPr>
              <a:t>. </a:t>
            </a:r>
          </a:p>
          <a:p>
            <a:pPr lvl="1"/>
            <a:r>
              <a:rPr lang="en-US" sz="1200" b="0" i="0">
                <a:effectLst/>
                <a:latin typeface="+mj-lt"/>
              </a:rPr>
              <a:t>The impact of environmental disturbances caused by human activities is now as significant as the changes wrought by natural processes. </a:t>
            </a:r>
          </a:p>
          <a:p>
            <a:pPr lvl="1"/>
            <a:r>
              <a:rPr lang="en-US" sz="1200" b="0" i="0">
                <a:effectLst/>
                <a:latin typeface="+mj-lt"/>
              </a:rPr>
              <a:t>Human agricultural practices, air pollution, acid rain, global deforestation, overfishing, oil spills, and illegal dumping on land and into the ocean all have impacts on ecosystems.</a:t>
            </a:r>
          </a:p>
          <a:p>
            <a:r>
              <a:rPr lang="en-US" sz="1200" b="0" i="0">
                <a:effectLst/>
                <a:latin typeface="+mj-lt"/>
              </a:rPr>
              <a:t>In ecology, two parameters are used to measure changes in ecosystems: resistance and resilience. </a:t>
            </a:r>
          </a:p>
          <a:p>
            <a:pPr lvl="1"/>
            <a:r>
              <a:rPr lang="en-US" sz="1200" b="0" i="0">
                <a:effectLst/>
                <a:latin typeface="+mj-lt"/>
              </a:rPr>
              <a:t>The ability of an ecosystem to remain at equilibrium in spite of disturbances is called </a:t>
            </a:r>
            <a:r>
              <a:rPr lang="en-US" sz="1200" b="1" i="0">
                <a:effectLst/>
                <a:latin typeface="+mj-lt"/>
              </a:rPr>
              <a:t>resistance</a:t>
            </a:r>
            <a:r>
              <a:rPr lang="en-US" sz="1200" b="0" i="0">
                <a:effectLst/>
                <a:latin typeface="+mj-lt"/>
              </a:rPr>
              <a:t>. </a:t>
            </a:r>
          </a:p>
          <a:p>
            <a:pPr lvl="1"/>
            <a:r>
              <a:rPr lang="en-US" sz="1200" b="0" i="0">
                <a:effectLst/>
                <a:latin typeface="+mj-lt"/>
              </a:rPr>
              <a:t>The speed at which an ecosystem recovers equilibrium after being disturbed is called </a:t>
            </a:r>
            <a:r>
              <a:rPr lang="en-US" sz="1200" b="1" i="0">
                <a:effectLst/>
                <a:latin typeface="+mj-lt"/>
              </a:rPr>
              <a:t>resilience</a:t>
            </a:r>
            <a:r>
              <a:rPr lang="en-US" sz="1200" b="0" i="0">
                <a:effectLst/>
                <a:latin typeface="+mj-lt"/>
              </a:rPr>
              <a:t>. </a:t>
            </a:r>
          </a:p>
          <a:p>
            <a:pPr lvl="1"/>
            <a:r>
              <a:rPr lang="en-US" sz="1200" b="0" i="0">
                <a:effectLst/>
                <a:latin typeface="+mj-lt"/>
              </a:rPr>
              <a:t>Ecosystem resistance and resilience are especially important when considering human impact. </a:t>
            </a:r>
          </a:p>
          <a:p>
            <a:pPr lvl="1"/>
            <a:r>
              <a:rPr lang="en-US" sz="1200" b="0" i="0">
                <a:effectLst/>
                <a:latin typeface="+mj-lt"/>
              </a:rPr>
              <a:t>The nature of an ecosystem may change to such a degree that it can lose its resilience entirely. This process can lead to the complete destruction or irreversible altering of the ecosystem.</a:t>
            </a:r>
            <a:endParaRPr lang="en-US" sz="1200">
              <a:latin typeface="+mj-lt"/>
            </a:endParaRPr>
          </a:p>
        </p:txBody>
      </p:sp>
      <p:pic>
        <p:nvPicPr>
          <p:cNvPr id="8194" name="Picture 2" descr="Description - How Can We Visualize Resilience in the Real World? | Ecological  Resilience - passel">
            <a:extLst>
              <a:ext uri="{FF2B5EF4-FFF2-40B4-BE49-F238E27FC236}">
                <a16:creationId xmlns:a16="http://schemas.microsoft.com/office/drawing/2014/main" id="{E9BED90B-1A0E-64BC-6EDE-4616A52404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90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4B8462-3550-6286-7FFE-E3476F6BE22F}"/>
              </a:ext>
            </a:extLst>
          </p:cNvPr>
          <p:cNvSpPr>
            <a:spLocks noGrp="1"/>
          </p:cNvSpPr>
          <p:nvPr>
            <p:ph type="title"/>
          </p:nvPr>
        </p:nvSpPr>
        <p:spPr>
          <a:xfrm>
            <a:off x="572493" y="238539"/>
            <a:ext cx="11018520" cy="1434415"/>
          </a:xfrm>
        </p:spPr>
        <p:txBody>
          <a:bodyPr anchor="b">
            <a:normAutofit/>
          </a:bodyPr>
          <a:lstStyle/>
          <a:p>
            <a:r>
              <a:rPr lang="en-US" sz="4600" b="1">
                <a:effectLst/>
              </a:rPr>
              <a:t>Food Chains and Food Webs</a:t>
            </a:r>
            <a:br>
              <a:rPr lang="en-US" sz="4600" b="1">
                <a:effectLst/>
              </a:rPr>
            </a:br>
            <a:endParaRPr lang="en-US" sz="4600" b="1"/>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129720-CC31-DEB7-A687-3B40E2EFAEC5}"/>
              </a:ext>
            </a:extLst>
          </p:cNvPr>
          <p:cNvSpPr>
            <a:spLocks noGrp="1"/>
          </p:cNvSpPr>
          <p:nvPr>
            <p:ph idx="1"/>
          </p:nvPr>
        </p:nvSpPr>
        <p:spPr>
          <a:xfrm>
            <a:off x="572493" y="2071316"/>
            <a:ext cx="6713552" cy="4119172"/>
          </a:xfrm>
        </p:spPr>
        <p:txBody>
          <a:bodyPr anchor="t">
            <a:normAutofit/>
          </a:bodyPr>
          <a:lstStyle/>
          <a:p>
            <a:r>
              <a:rPr lang="en-US" sz="1400" b="0" i="0">
                <a:effectLst/>
                <a:latin typeface="+mj-lt"/>
              </a:rPr>
              <a:t>A </a:t>
            </a:r>
            <a:r>
              <a:rPr lang="en-US" sz="1400" b="1" i="0">
                <a:effectLst/>
                <a:latin typeface="+mj-lt"/>
              </a:rPr>
              <a:t>food chain</a:t>
            </a:r>
            <a:r>
              <a:rPr lang="en-US" sz="1400" b="0" i="0">
                <a:effectLst/>
                <a:latin typeface="+mj-lt"/>
              </a:rPr>
              <a:t> is a linear sequence of organisms through which nutrients and energy pass as one organism eats another. </a:t>
            </a:r>
          </a:p>
          <a:p>
            <a:pPr lvl="1"/>
            <a:r>
              <a:rPr lang="en-US" sz="1400" b="0" i="0">
                <a:effectLst/>
                <a:latin typeface="+mj-lt"/>
              </a:rPr>
              <a:t>These levels are used to describe ecosystem </a:t>
            </a:r>
            <a:r>
              <a:rPr lang="en-US" sz="1400" b="1" i="0">
                <a:effectLst/>
                <a:latin typeface="+mj-lt"/>
              </a:rPr>
              <a:t>structure</a:t>
            </a:r>
            <a:r>
              <a:rPr lang="en-US" sz="1400" b="0" i="0">
                <a:effectLst/>
                <a:latin typeface="+mj-lt"/>
              </a:rPr>
              <a:t> and </a:t>
            </a:r>
            <a:r>
              <a:rPr lang="en-US" sz="1400" b="1" i="0">
                <a:effectLst/>
                <a:latin typeface="+mj-lt"/>
              </a:rPr>
              <a:t>dynamics</a:t>
            </a:r>
            <a:r>
              <a:rPr lang="en-US" sz="1400" b="0" i="0">
                <a:effectLst/>
                <a:latin typeface="+mj-lt"/>
              </a:rPr>
              <a:t>. </a:t>
            </a:r>
          </a:p>
          <a:p>
            <a:pPr lvl="1"/>
            <a:r>
              <a:rPr lang="en-US" sz="1400" b="0" i="0">
                <a:effectLst/>
                <a:latin typeface="+mj-lt"/>
              </a:rPr>
              <a:t>There is a single path through a food chain. Each organism in a food chain occupies a specific trophic level (energy level), its position in the food chain or food web.</a:t>
            </a:r>
          </a:p>
          <a:p>
            <a:r>
              <a:rPr lang="en-US" sz="1400" b="0" i="0">
                <a:effectLst/>
                <a:latin typeface="+mj-lt"/>
              </a:rPr>
              <a:t>In many ecosystems, the base, or foundation, of the food chain consists of photosynthetic organisms (plants or phytoplankton), which are called </a:t>
            </a:r>
            <a:r>
              <a:rPr lang="en-US" sz="1400" b="1" i="0">
                <a:effectLst/>
                <a:latin typeface="+mj-lt"/>
              </a:rPr>
              <a:t>producers</a:t>
            </a:r>
            <a:r>
              <a:rPr lang="en-US" sz="1400" b="0" i="0">
                <a:effectLst/>
                <a:latin typeface="+mj-lt"/>
              </a:rPr>
              <a:t>. </a:t>
            </a:r>
          </a:p>
          <a:p>
            <a:r>
              <a:rPr lang="en-US" sz="1400" b="0" i="0">
                <a:effectLst/>
                <a:latin typeface="+mj-lt"/>
              </a:rPr>
              <a:t>The organisms that consume the producers are herbivores called </a:t>
            </a:r>
            <a:r>
              <a:rPr lang="en-US" sz="1400" b="1" i="0">
                <a:effectLst/>
                <a:latin typeface="+mj-lt"/>
              </a:rPr>
              <a:t>primary consumers</a:t>
            </a:r>
            <a:r>
              <a:rPr lang="en-US" sz="1400" b="0" i="0">
                <a:effectLst/>
                <a:latin typeface="+mj-lt"/>
              </a:rPr>
              <a:t>. </a:t>
            </a:r>
          </a:p>
          <a:p>
            <a:r>
              <a:rPr lang="en-US" sz="1400" b="1" i="0">
                <a:effectLst/>
                <a:latin typeface="+mj-lt"/>
              </a:rPr>
              <a:t>Secondary consumers</a:t>
            </a:r>
            <a:r>
              <a:rPr lang="en-US" sz="1400" b="0" i="0">
                <a:effectLst/>
                <a:latin typeface="+mj-lt"/>
              </a:rPr>
              <a:t> are usually carnivores that eat the primary consumers. </a:t>
            </a:r>
          </a:p>
          <a:p>
            <a:r>
              <a:rPr lang="en-US" sz="1400" b="1" i="0">
                <a:effectLst/>
                <a:latin typeface="+mj-lt"/>
              </a:rPr>
              <a:t>Tertiary consumers</a:t>
            </a:r>
            <a:r>
              <a:rPr lang="en-US" sz="1400" b="0" i="0">
                <a:effectLst/>
                <a:latin typeface="+mj-lt"/>
              </a:rPr>
              <a:t> are carnivores that eat other carnivores.</a:t>
            </a:r>
          </a:p>
          <a:p>
            <a:r>
              <a:rPr lang="en-US" sz="1400" b="0" i="0">
                <a:effectLst/>
                <a:latin typeface="+mj-lt"/>
              </a:rPr>
              <a:t>Higher-level consumers feed on the next lower trophic levels, and so on, up to the organisms at the top of the food chain. </a:t>
            </a:r>
          </a:p>
          <a:p>
            <a:r>
              <a:rPr lang="en-US" sz="1400" b="0" i="0">
                <a:effectLst/>
                <a:latin typeface="+mj-lt"/>
              </a:rPr>
              <a:t>In the Lake Ontario food chain, shown in the image, the Chinook salmon is the apex consumer at the top of this food chain.</a:t>
            </a:r>
            <a:br>
              <a:rPr lang="en-US" sz="1400">
                <a:latin typeface="+mj-lt"/>
              </a:rPr>
            </a:br>
            <a:endParaRPr lang="en-US" sz="1400">
              <a:latin typeface="+mj-lt"/>
            </a:endParaRPr>
          </a:p>
        </p:txBody>
      </p:sp>
      <p:pic>
        <p:nvPicPr>
          <p:cNvPr id="4" name="Picture 3">
            <a:extLst>
              <a:ext uri="{FF2B5EF4-FFF2-40B4-BE49-F238E27FC236}">
                <a16:creationId xmlns:a16="http://schemas.microsoft.com/office/drawing/2014/main" id="{8B8370E0-D8A7-6202-816E-1BFD3BFB8A6E}"/>
              </a:ext>
            </a:extLst>
          </p:cNvPr>
          <p:cNvPicPr>
            <a:picLocks noChangeAspect="1"/>
          </p:cNvPicPr>
          <p:nvPr/>
        </p:nvPicPr>
        <p:blipFill rotWithShape="1">
          <a:blip r:embed="rId2"/>
          <a:srcRect t="24309" b="22680"/>
          <a:stretch/>
        </p:blipFill>
        <p:spPr>
          <a:xfrm>
            <a:off x="7675658" y="2093976"/>
            <a:ext cx="3941064" cy="4096512"/>
          </a:xfrm>
          <a:prstGeom prst="rect">
            <a:avLst/>
          </a:prstGeom>
        </p:spPr>
      </p:pic>
    </p:spTree>
    <p:extLst>
      <p:ext uri="{BB962C8B-B14F-4D97-AF65-F5344CB8AC3E}">
        <p14:creationId xmlns:p14="http://schemas.microsoft.com/office/powerpoint/2010/main" val="268512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C788-8E63-7889-D80A-1234505670DB}"/>
              </a:ext>
            </a:extLst>
          </p:cNvPr>
          <p:cNvSpPr>
            <a:spLocks noGrp="1"/>
          </p:cNvSpPr>
          <p:nvPr>
            <p:ph type="title"/>
          </p:nvPr>
        </p:nvSpPr>
        <p:spPr/>
        <p:txBody>
          <a:bodyPr/>
          <a:lstStyle/>
          <a:p>
            <a:r>
              <a:rPr lang="en-US" b="1" dirty="0"/>
              <a:t>Logistics	</a:t>
            </a:r>
          </a:p>
        </p:txBody>
      </p:sp>
      <p:sp>
        <p:nvSpPr>
          <p:cNvPr id="3" name="Content Placeholder 2">
            <a:extLst>
              <a:ext uri="{FF2B5EF4-FFF2-40B4-BE49-F238E27FC236}">
                <a16:creationId xmlns:a16="http://schemas.microsoft.com/office/drawing/2014/main" id="{52AE93A2-7E04-F16F-1D3B-42D285935017}"/>
              </a:ext>
            </a:extLst>
          </p:cNvPr>
          <p:cNvSpPr>
            <a:spLocks noGrp="1"/>
          </p:cNvSpPr>
          <p:nvPr>
            <p:ph idx="1"/>
          </p:nvPr>
        </p:nvSpPr>
        <p:spPr/>
        <p:txBody>
          <a:bodyPr>
            <a:normAutofit lnSpcReduction="10000"/>
          </a:bodyPr>
          <a:lstStyle/>
          <a:p>
            <a:r>
              <a:rPr lang="en-US" dirty="0">
                <a:latin typeface="+mj-lt"/>
              </a:rPr>
              <a:t>Thank you for all filling out the pre-course survey!</a:t>
            </a:r>
          </a:p>
          <a:p>
            <a:r>
              <a:rPr lang="en-US" dirty="0">
                <a:latin typeface="+mj-lt"/>
              </a:rPr>
              <a:t>New BC compost survey: </a:t>
            </a:r>
            <a:r>
              <a:rPr lang="en-US" b="0" i="0" u="none" strike="noStrike" dirty="0">
                <a:solidFill>
                  <a:srgbClr val="000000"/>
                </a:solidFill>
                <a:effectLst/>
                <a:latin typeface="+mj-lt"/>
              </a:rPr>
              <a:t> </a:t>
            </a:r>
            <a:r>
              <a:rPr lang="en-US" b="0" i="0" dirty="0">
                <a:effectLst/>
                <a:latin typeface="+mj-lt"/>
                <a:hlinkClick r:id="rId2"/>
              </a:rPr>
              <a:t>https://bit.ly/BCComposting</a:t>
            </a:r>
            <a:endParaRPr lang="en-US" dirty="0">
              <a:latin typeface="+mj-lt"/>
            </a:endParaRPr>
          </a:p>
          <a:p>
            <a:r>
              <a:rPr lang="en-US" dirty="0">
                <a:latin typeface="+mj-lt"/>
              </a:rPr>
              <a:t>All amazing BB posts! (No late penalties)</a:t>
            </a:r>
          </a:p>
          <a:p>
            <a:r>
              <a:rPr lang="en-US" dirty="0">
                <a:latin typeface="+mj-lt"/>
              </a:rPr>
              <a:t>Next BB post due Sunday, 2/26/23 by 8pm (please respond to another post for full credit)</a:t>
            </a:r>
          </a:p>
          <a:p>
            <a:r>
              <a:rPr lang="en-US" dirty="0">
                <a:latin typeface="+mj-lt"/>
              </a:rPr>
              <a:t>Optional class field trip to NYC Compost Project Hosted by Earth Matter!</a:t>
            </a:r>
          </a:p>
          <a:p>
            <a:pPr lvl="1"/>
            <a:r>
              <a:rPr lang="en-US" dirty="0">
                <a:latin typeface="+mj-lt"/>
              </a:rPr>
              <a:t>Friday 3/17/23, 8:45 am at Governor’s Island Ferry Terminal, Manhattan</a:t>
            </a:r>
          </a:p>
          <a:p>
            <a:pPr lvl="1"/>
            <a:r>
              <a:rPr lang="en-US" dirty="0">
                <a:latin typeface="+mj-lt"/>
              </a:rPr>
              <a:t>If interested, fill out consent form here (also available on BB in course documents): </a:t>
            </a:r>
            <a:r>
              <a:rPr lang="en-US" dirty="0">
                <a:latin typeface="+mj-lt"/>
                <a:hlinkClick r:id="rId3"/>
              </a:rPr>
              <a:t>https://docs.google.com/forms/d/e/1FAIpQLSe3eF4EFi4-7a9ui3t0iKvRvk5H1zM5hc36lda0YLDwqXv0oA/viewform</a:t>
            </a:r>
            <a:endParaRPr lang="en-US" dirty="0">
              <a:latin typeface="+mj-lt"/>
            </a:endParaRPr>
          </a:p>
          <a:p>
            <a:endParaRPr lang="en-US" dirty="0">
              <a:latin typeface="+mj-lt"/>
            </a:endParaRPr>
          </a:p>
        </p:txBody>
      </p:sp>
    </p:spTree>
    <p:extLst>
      <p:ext uri="{BB962C8B-B14F-4D97-AF65-F5344CB8AC3E}">
        <p14:creationId xmlns:p14="http://schemas.microsoft.com/office/powerpoint/2010/main" val="248213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733891-1DDA-D5FD-DA17-3B8CA7997C8F}"/>
              </a:ext>
            </a:extLst>
          </p:cNvPr>
          <p:cNvSpPr>
            <a:spLocks noGrp="1"/>
          </p:cNvSpPr>
          <p:nvPr>
            <p:ph type="title"/>
          </p:nvPr>
        </p:nvSpPr>
        <p:spPr>
          <a:xfrm>
            <a:off x="630936" y="639520"/>
            <a:ext cx="3429000" cy="1719072"/>
          </a:xfrm>
        </p:spPr>
        <p:txBody>
          <a:bodyPr anchor="b">
            <a:normAutofit/>
          </a:bodyPr>
          <a:lstStyle/>
          <a:p>
            <a:r>
              <a:rPr lang="en-US" sz="4200" b="1" dirty="0"/>
              <a:t>Energy in Trophic Levels</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2CC0CF-0B51-37F2-833A-0DA5197B1731}"/>
              </a:ext>
            </a:extLst>
          </p:cNvPr>
          <p:cNvSpPr>
            <a:spLocks noGrp="1"/>
          </p:cNvSpPr>
          <p:nvPr>
            <p:ph idx="1"/>
          </p:nvPr>
        </p:nvSpPr>
        <p:spPr>
          <a:xfrm>
            <a:off x="630936" y="2807208"/>
            <a:ext cx="3429000" cy="3410712"/>
          </a:xfrm>
        </p:spPr>
        <p:txBody>
          <a:bodyPr anchor="t">
            <a:normAutofit/>
          </a:bodyPr>
          <a:lstStyle/>
          <a:p>
            <a:r>
              <a:rPr lang="en-US" sz="1500" b="0" i="0">
                <a:effectLst/>
                <a:latin typeface="+mj-lt"/>
              </a:rPr>
              <a:t>One major factor that limits the number of steps in a food chain is </a:t>
            </a:r>
            <a:r>
              <a:rPr lang="en-US" sz="1500" b="1" i="0">
                <a:effectLst/>
                <a:latin typeface="+mj-lt"/>
              </a:rPr>
              <a:t>energy</a:t>
            </a:r>
            <a:r>
              <a:rPr lang="en-US" sz="1500" b="0" i="0">
                <a:effectLst/>
                <a:latin typeface="+mj-lt"/>
              </a:rPr>
              <a:t>. </a:t>
            </a:r>
          </a:p>
          <a:p>
            <a:r>
              <a:rPr lang="en-US" sz="1500" b="1" i="0">
                <a:effectLst/>
                <a:latin typeface="+mj-lt"/>
              </a:rPr>
              <a:t>Energy is lost at each trophic level</a:t>
            </a:r>
            <a:r>
              <a:rPr lang="en-US" sz="1500" b="0" i="0">
                <a:effectLst/>
                <a:latin typeface="+mj-lt"/>
              </a:rPr>
              <a:t> and between trophic levels as heat and in the transfer to decomposers. </a:t>
            </a:r>
          </a:p>
          <a:p>
            <a:r>
              <a:rPr lang="en-US" sz="1500" b="0" i="0">
                <a:effectLst/>
                <a:latin typeface="+mj-lt"/>
              </a:rPr>
              <a:t>Thus, after a limited number of trophic energy transfers, the amount of energy remaining in the food chain may not be great enough to support viable populations at higher trophic levels.</a:t>
            </a:r>
          </a:p>
        </p:txBody>
      </p:sp>
      <p:pic>
        <p:nvPicPr>
          <p:cNvPr id="4" name="Picture 3">
            <a:extLst>
              <a:ext uri="{FF2B5EF4-FFF2-40B4-BE49-F238E27FC236}">
                <a16:creationId xmlns:a16="http://schemas.microsoft.com/office/drawing/2014/main" id="{DFA11396-3275-F8DB-F87C-86DA07C6DC09}"/>
              </a:ext>
            </a:extLst>
          </p:cNvPr>
          <p:cNvPicPr>
            <a:picLocks noChangeAspect="1"/>
          </p:cNvPicPr>
          <p:nvPr/>
        </p:nvPicPr>
        <p:blipFill>
          <a:blip r:embed="rId2"/>
          <a:stretch>
            <a:fillRect/>
          </a:stretch>
        </p:blipFill>
        <p:spPr>
          <a:xfrm>
            <a:off x="4654296" y="935031"/>
            <a:ext cx="6903720" cy="4987937"/>
          </a:xfrm>
          <a:prstGeom prst="rect">
            <a:avLst/>
          </a:prstGeom>
        </p:spPr>
      </p:pic>
    </p:spTree>
    <p:extLst>
      <p:ext uri="{BB962C8B-B14F-4D97-AF65-F5344CB8AC3E}">
        <p14:creationId xmlns:p14="http://schemas.microsoft.com/office/powerpoint/2010/main" val="190623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E304B-F70A-0457-68A9-AA09D2F71246}"/>
              </a:ext>
            </a:extLst>
          </p:cNvPr>
          <p:cNvSpPr>
            <a:spLocks noGrp="1"/>
          </p:cNvSpPr>
          <p:nvPr>
            <p:ph type="title"/>
          </p:nvPr>
        </p:nvSpPr>
        <p:spPr>
          <a:xfrm>
            <a:off x="119136" y="83185"/>
            <a:ext cx="6732925" cy="639191"/>
          </a:xfrm>
        </p:spPr>
        <p:txBody>
          <a:bodyPr>
            <a:normAutofit fontScale="90000"/>
          </a:bodyPr>
          <a:lstStyle/>
          <a:p>
            <a:r>
              <a:rPr lang="en-US" b="1" dirty="0"/>
              <a:t>Food Web: A Holistic Model</a:t>
            </a:r>
            <a:r>
              <a:rPr lang="en-US" dirty="0"/>
              <a:t>	</a:t>
            </a:r>
          </a:p>
        </p:txBody>
      </p:sp>
      <p:sp>
        <p:nvSpPr>
          <p:cNvPr id="3" name="Content Placeholder 2">
            <a:extLst>
              <a:ext uri="{FF2B5EF4-FFF2-40B4-BE49-F238E27FC236}">
                <a16:creationId xmlns:a16="http://schemas.microsoft.com/office/drawing/2014/main" id="{726C7C19-E753-0137-468F-5515360ADF43}"/>
              </a:ext>
            </a:extLst>
          </p:cNvPr>
          <p:cNvSpPr>
            <a:spLocks noGrp="1"/>
          </p:cNvSpPr>
          <p:nvPr>
            <p:ph idx="1"/>
          </p:nvPr>
        </p:nvSpPr>
        <p:spPr>
          <a:xfrm>
            <a:off x="285008" y="805562"/>
            <a:ext cx="6567053" cy="5418258"/>
          </a:xfrm>
        </p:spPr>
        <p:txBody>
          <a:bodyPr>
            <a:noAutofit/>
          </a:bodyPr>
          <a:lstStyle/>
          <a:p>
            <a:r>
              <a:rPr lang="en-US" sz="1800" b="0" i="0" dirty="0">
                <a:effectLst/>
                <a:latin typeface="+mj-lt"/>
              </a:rPr>
              <a:t>Even when all organisms are grouped into trophic levels, some feed at more than one trophic level. </a:t>
            </a:r>
          </a:p>
          <a:p>
            <a:pPr lvl="1"/>
            <a:r>
              <a:rPr lang="en-US" sz="1800" b="0" i="0" dirty="0">
                <a:effectLst/>
                <a:latin typeface="+mj-lt"/>
              </a:rPr>
              <a:t>Species eat and are eaten by more than one species. </a:t>
            </a:r>
          </a:p>
          <a:p>
            <a:pPr lvl="1"/>
            <a:r>
              <a:rPr lang="en-US" sz="1800" b="0" i="0" dirty="0">
                <a:effectLst/>
                <a:latin typeface="+mj-lt"/>
              </a:rPr>
              <a:t>The linear model of ecosystems, the food chain, is a hypothetical and overly simplistic representation of ecosystem structure. </a:t>
            </a:r>
          </a:p>
          <a:p>
            <a:r>
              <a:rPr lang="en-US" sz="1800" b="0" i="0" dirty="0">
                <a:effectLst/>
                <a:latin typeface="+mj-lt"/>
              </a:rPr>
              <a:t>A </a:t>
            </a:r>
            <a:r>
              <a:rPr lang="en-US" sz="1800" b="1" i="0" dirty="0">
                <a:effectLst/>
                <a:latin typeface="+mj-lt"/>
              </a:rPr>
              <a:t>food web </a:t>
            </a:r>
            <a:r>
              <a:rPr lang="en-US" sz="1800" b="0" i="0" dirty="0">
                <a:effectLst/>
                <a:latin typeface="+mj-lt"/>
              </a:rPr>
              <a:t>is a concept that accounts for the multiple trophic (feeding) interactions between each species.</a:t>
            </a:r>
          </a:p>
          <a:p>
            <a:r>
              <a:rPr lang="en-US" sz="1800" b="0" i="0" dirty="0">
                <a:solidFill>
                  <a:srgbClr val="373D3F"/>
                </a:solidFill>
                <a:effectLst/>
                <a:latin typeface="+mj-lt"/>
              </a:rPr>
              <a:t>Two general types of food webs are often shown interacting within a single ecosystem.</a:t>
            </a:r>
          </a:p>
          <a:p>
            <a:pPr lvl="1"/>
            <a:r>
              <a:rPr lang="en-US" sz="1800" b="0" i="0" dirty="0">
                <a:solidFill>
                  <a:srgbClr val="373D3F"/>
                </a:solidFill>
                <a:effectLst/>
                <a:latin typeface="+mj-lt"/>
              </a:rPr>
              <a:t>A grazing food web has plants or other photosynthetic organisms at its base, followed by herbivores and various carnivores. </a:t>
            </a:r>
          </a:p>
          <a:p>
            <a:pPr lvl="1"/>
            <a:r>
              <a:rPr lang="en-US" sz="1800" b="0" i="0" dirty="0">
                <a:solidFill>
                  <a:srgbClr val="373D3F"/>
                </a:solidFill>
                <a:effectLst/>
                <a:latin typeface="+mj-lt"/>
              </a:rPr>
              <a:t>A detrital food web consists of a base of organisms that feed on decaying organic matter (dead organisms), including </a:t>
            </a:r>
            <a:r>
              <a:rPr lang="en-US" sz="1800" b="1" i="0" dirty="0">
                <a:solidFill>
                  <a:srgbClr val="373D3F"/>
                </a:solidFill>
                <a:effectLst/>
                <a:latin typeface="+mj-lt"/>
              </a:rPr>
              <a:t>decomposers</a:t>
            </a:r>
            <a:r>
              <a:rPr lang="en-US" sz="1800" b="0" i="0" dirty="0">
                <a:solidFill>
                  <a:srgbClr val="373D3F"/>
                </a:solidFill>
                <a:effectLst/>
                <a:latin typeface="+mj-lt"/>
              </a:rPr>
              <a:t> (which break down dead and decaying organisms) and </a:t>
            </a:r>
            <a:r>
              <a:rPr lang="en-US" sz="1800" b="1" i="0" dirty="0">
                <a:solidFill>
                  <a:srgbClr val="373D3F"/>
                </a:solidFill>
                <a:effectLst/>
                <a:latin typeface="+mj-lt"/>
              </a:rPr>
              <a:t>detritivores</a:t>
            </a:r>
            <a:r>
              <a:rPr lang="en-US" sz="1800" b="0" i="0" dirty="0">
                <a:solidFill>
                  <a:srgbClr val="373D3F"/>
                </a:solidFill>
                <a:effectLst/>
                <a:latin typeface="+mj-lt"/>
              </a:rPr>
              <a:t> (which consume organic detritus). </a:t>
            </a:r>
          </a:p>
          <a:p>
            <a:pPr lvl="1"/>
            <a:r>
              <a:rPr lang="en-US" sz="1800" b="0" i="0" dirty="0">
                <a:solidFill>
                  <a:srgbClr val="373D3F"/>
                </a:solidFill>
                <a:effectLst/>
                <a:latin typeface="+mj-lt"/>
              </a:rPr>
              <a:t>These organisms are usually bacteria, fungi, and invertebrate animals that recycle organic material back into the biotic part of the ecosystem as they themselves are consumed by other organisms.</a:t>
            </a:r>
            <a:endParaRPr lang="en-US" sz="1800" dirty="0">
              <a:latin typeface="+mj-lt"/>
            </a:endParaRPr>
          </a:p>
        </p:txBody>
      </p:sp>
      <p:pic>
        <p:nvPicPr>
          <p:cNvPr id="4" name="Picture 3">
            <a:extLst>
              <a:ext uri="{FF2B5EF4-FFF2-40B4-BE49-F238E27FC236}">
                <a16:creationId xmlns:a16="http://schemas.microsoft.com/office/drawing/2014/main" id="{BB73D198-1315-B476-7178-15FE27018B96}"/>
              </a:ext>
            </a:extLst>
          </p:cNvPr>
          <p:cNvPicPr>
            <a:picLocks noChangeAspect="1"/>
          </p:cNvPicPr>
          <p:nvPr/>
        </p:nvPicPr>
        <p:blipFill rotWithShape="1">
          <a:blip r:embed="rId2"/>
          <a:srcRect l="6865" r="96" b="-1"/>
          <a:stretch/>
        </p:blipFill>
        <p:spPr>
          <a:xfrm>
            <a:off x="7263120" y="717366"/>
            <a:ext cx="4809744" cy="5413248"/>
          </a:xfrm>
          <a:prstGeom prst="rect">
            <a:avLst/>
          </a:prstGeom>
          <a:effectLst/>
        </p:spPr>
      </p:pic>
    </p:spTree>
    <p:extLst>
      <p:ext uri="{BB962C8B-B14F-4D97-AF65-F5344CB8AC3E}">
        <p14:creationId xmlns:p14="http://schemas.microsoft.com/office/powerpoint/2010/main" val="140993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B1E9-6BA8-A67D-E03C-0586A43CA2F1}"/>
              </a:ext>
            </a:extLst>
          </p:cNvPr>
          <p:cNvSpPr>
            <a:spLocks noGrp="1"/>
          </p:cNvSpPr>
          <p:nvPr>
            <p:ph type="title"/>
          </p:nvPr>
        </p:nvSpPr>
        <p:spPr>
          <a:xfrm>
            <a:off x="332591" y="174803"/>
            <a:ext cx="5120073" cy="1676603"/>
          </a:xfrm>
        </p:spPr>
        <p:txBody>
          <a:bodyPr>
            <a:normAutofit/>
          </a:bodyPr>
          <a:lstStyle/>
          <a:p>
            <a:r>
              <a:rPr lang="en-US" sz="3700" b="1" dirty="0">
                <a:effectLst/>
              </a:rPr>
              <a:t>How Organisms Acquire Energy in a Food Web</a:t>
            </a:r>
            <a:br>
              <a:rPr lang="en-US" sz="3700" b="0" i="1" dirty="0">
                <a:effectLst/>
              </a:rPr>
            </a:br>
            <a:endParaRPr lang="en-US" sz="3700" dirty="0"/>
          </a:p>
        </p:txBody>
      </p:sp>
      <p:sp>
        <p:nvSpPr>
          <p:cNvPr id="3" name="Content Placeholder 2">
            <a:extLst>
              <a:ext uri="{FF2B5EF4-FFF2-40B4-BE49-F238E27FC236}">
                <a16:creationId xmlns:a16="http://schemas.microsoft.com/office/drawing/2014/main" id="{19DDCC6A-0FF2-D37C-A931-9BA56651224A}"/>
              </a:ext>
            </a:extLst>
          </p:cNvPr>
          <p:cNvSpPr>
            <a:spLocks noGrp="1"/>
          </p:cNvSpPr>
          <p:nvPr>
            <p:ph idx="1"/>
          </p:nvPr>
        </p:nvSpPr>
        <p:spPr>
          <a:xfrm>
            <a:off x="320634" y="1508167"/>
            <a:ext cx="6280191" cy="5058888"/>
          </a:xfrm>
        </p:spPr>
        <p:txBody>
          <a:bodyPr>
            <a:normAutofit fontScale="92500" lnSpcReduction="10000"/>
          </a:bodyPr>
          <a:lstStyle/>
          <a:p>
            <a:r>
              <a:rPr lang="en-US" sz="1600" b="0" i="0" dirty="0">
                <a:effectLst/>
                <a:latin typeface="+mj-lt"/>
              </a:rPr>
              <a:t>Food-web diagrams illustrate how energy flows through ecosystems. They can also indicate how efficiently organisms acquire energy, use it, and how much remains for use by other organisms of the food web.</a:t>
            </a:r>
          </a:p>
          <a:p>
            <a:r>
              <a:rPr lang="en-US" sz="1600" b="0" i="0" dirty="0">
                <a:effectLst/>
                <a:latin typeface="+mj-lt"/>
              </a:rPr>
              <a:t>Energy is acquired by living things in two ways: autotrophs harness light or chemical energy and heterotrophs acquire energy through the consumption and digestion of other living or previously living organisms.</a:t>
            </a:r>
          </a:p>
          <a:p>
            <a:r>
              <a:rPr lang="en-US" sz="1600" b="0" i="0" dirty="0">
                <a:effectLst/>
                <a:latin typeface="+mj-lt"/>
              </a:rPr>
              <a:t>The rate at which photosynthetic producers incorporate energy from the Sun is called </a:t>
            </a:r>
            <a:r>
              <a:rPr lang="en-US" sz="1600" b="1" i="0" dirty="0">
                <a:effectLst/>
                <a:latin typeface="+mj-lt"/>
              </a:rPr>
              <a:t>gross primary productivity</a:t>
            </a:r>
            <a:r>
              <a:rPr lang="en-US" sz="1600" b="0" i="0" dirty="0">
                <a:effectLst/>
                <a:latin typeface="+mj-lt"/>
              </a:rPr>
              <a:t>. However, not all of the energy incorporated by producers is available to the other organisms in the food web because producers must also grow and reproduce, which consumes energy. </a:t>
            </a:r>
          </a:p>
          <a:p>
            <a:r>
              <a:rPr lang="en-US" sz="1600" b="1" i="0" dirty="0">
                <a:effectLst/>
                <a:latin typeface="+mj-lt"/>
              </a:rPr>
              <a:t>Net primary productivity </a:t>
            </a:r>
            <a:r>
              <a:rPr lang="en-US" sz="1600" b="0" i="0" dirty="0">
                <a:effectLst/>
                <a:latin typeface="+mj-lt"/>
              </a:rPr>
              <a:t>is the energy that remains in the producers after accounting for these organisms’ metabolism and heat loss. The net productivity is then available to the primary consumers at the next trophic level.</a:t>
            </a:r>
          </a:p>
          <a:p>
            <a:r>
              <a:rPr lang="en-US" sz="1600" b="1" i="0" dirty="0">
                <a:effectLst/>
                <a:latin typeface="+mj-lt"/>
              </a:rPr>
              <a:t>Chemoautotrophs</a:t>
            </a:r>
            <a:r>
              <a:rPr lang="en-US" sz="1600" b="0" i="0" dirty="0">
                <a:effectLst/>
                <a:latin typeface="+mj-lt"/>
              </a:rPr>
              <a:t> are primarily bacteria and archaea that are found in rare ecosystems where sunlight is not available, such as those associated with dark caves or hydrothermal vents at the bottom of the ocean (see image). </a:t>
            </a:r>
          </a:p>
          <a:p>
            <a:pPr lvl="1"/>
            <a:r>
              <a:rPr lang="en-US" sz="1600" b="0" i="0" dirty="0">
                <a:effectLst/>
                <a:latin typeface="+mj-lt"/>
              </a:rPr>
              <a:t>Many chemoautotrophs in hydrothermal vents use hydrogen sulfide (H</a:t>
            </a:r>
            <a:r>
              <a:rPr lang="en-US" sz="1600" b="0" i="0" baseline="-25000" dirty="0">
                <a:effectLst/>
                <a:latin typeface="+mj-lt"/>
              </a:rPr>
              <a:t>2</a:t>
            </a:r>
            <a:r>
              <a:rPr lang="en-US" sz="1600" b="0" i="0" dirty="0">
                <a:effectLst/>
                <a:latin typeface="+mj-lt"/>
              </a:rPr>
              <a:t>S), which is released from the vents, as a source of chemical energy. This allows them to synthesize complex organic molecules, such as glucose, for their own energy and, in turn, supplies energy to the rest of the ecosystem.</a:t>
            </a:r>
          </a:p>
          <a:p>
            <a:endParaRPr lang="en-US" sz="700" dirty="0">
              <a:latin typeface="+mj-lt"/>
            </a:endParaRPr>
          </a:p>
        </p:txBody>
      </p:sp>
      <p:pic>
        <p:nvPicPr>
          <p:cNvPr id="4" name="Picture 3">
            <a:extLst>
              <a:ext uri="{FF2B5EF4-FFF2-40B4-BE49-F238E27FC236}">
                <a16:creationId xmlns:a16="http://schemas.microsoft.com/office/drawing/2014/main" id="{83FE9902-D422-D7AF-031E-B24B3B2A19CF}"/>
              </a:ext>
            </a:extLst>
          </p:cNvPr>
          <p:cNvPicPr>
            <a:picLocks noChangeAspect="1"/>
          </p:cNvPicPr>
          <p:nvPr/>
        </p:nvPicPr>
        <p:blipFill rotWithShape="1">
          <a:blip r:embed="rId2"/>
          <a:srcRect l="29025" r="4336" b="-1"/>
          <a:stretch/>
        </p:blipFill>
        <p:spPr>
          <a:xfrm>
            <a:off x="6739337" y="722376"/>
            <a:ext cx="4809744" cy="5413248"/>
          </a:xfrm>
          <a:prstGeom prst="rect">
            <a:avLst/>
          </a:prstGeom>
          <a:effectLst/>
        </p:spPr>
      </p:pic>
    </p:spTree>
    <p:extLst>
      <p:ext uri="{BB962C8B-B14F-4D97-AF65-F5344CB8AC3E}">
        <p14:creationId xmlns:p14="http://schemas.microsoft.com/office/powerpoint/2010/main" val="9457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6D8B6B-2942-19AC-AA25-5215719176B5}"/>
              </a:ext>
            </a:extLst>
          </p:cNvPr>
          <p:cNvSpPr>
            <a:spLocks noGrp="1"/>
          </p:cNvSpPr>
          <p:nvPr>
            <p:ph type="title"/>
          </p:nvPr>
        </p:nvSpPr>
        <p:spPr>
          <a:xfrm>
            <a:off x="572493" y="238539"/>
            <a:ext cx="11018520" cy="1434415"/>
          </a:xfrm>
        </p:spPr>
        <p:txBody>
          <a:bodyPr anchor="b">
            <a:normAutofit/>
          </a:bodyPr>
          <a:lstStyle/>
          <a:p>
            <a:r>
              <a:rPr lang="en-US" sz="3800" b="1">
                <a:effectLst/>
              </a:rPr>
              <a:t>Consequences of Food Webs: Biological Magnification</a:t>
            </a:r>
            <a:br>
              <a:rPr lang="en-US" sz="3800" b="0" i="1">
                <a:effectLst/>
              </a:rPr>
            </a:br>
            <a:endParaRPr lang="en-US" sz="380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3C7588-33AF-A10E-D9EE-CCEBF525A6DB}"/>
              </a:ext>
            </a:extLst>
          </p:cNvPr>
          <p:cNvSpPr>
            <a:spLocks noGrp="1"/>
          </p:cNvSpPr>
          <p:nvPr>
            <p:ph idx="1"/>
          </p:nvPr>
        </p:nvSpPr>
        <p:spPr>
          <a:xfrm>
            <a:off x="572493" y="2071316"/>
            <a:ext cx="6713552" cy="4119172"/>
          </a:xfrm>
        </p:spPr>
        <p:txBody>
          <a:bodyPr anchor="t">
            <a:normAutofit/>
          </a:bodyPr>
          <a:lstStyle/>
          <a:p>
            <a:r>
              <a:rPr lang="en-US" sz="1400" b="0" i="0">
                <a:effectLst/>
                <a:latin typeface="+mj-lt"/>
              </a:rPr>
              <a:t>One of the most important consequences of ecosystem dynamics in terms of human impact is biomagnification. </a:t>
            </a:r>
          </a:p>
          <a:p>
            <a:r>
              <a:rPr lang="en-US" sz="1400" b="1" i="0">
                <a:effectLst/>
                <a:latin typeface="+mj-lt"/>
              </a:rPr>
              <a:t>Biomagnification</a:t>
            </a:r>
            <a:r>
              <a:rPr lang="en-US" sz="1400" b="0" i="0">
                <a:effectLst/>
                <a:latin typeface="+mj-lt"/>
              </a:rPr>
              <a:t> is the increasing concentration of persistent, toxic substances in organisms at each successive trophic level. </a:t>
            </a:r>
          </a:p>
          <a:p>
            <a:r>
              <a:rPr lang="en-US" sz="1400" b="0" i="0">
                <a:effectLst/>
                <a:latin typeface="+mj-lt"/>
              </a:rPr>
              <a:t>These are substances that are lipid soluble and are stored in the fat reserves of each organism. </a:t>
            </a:r>
          </a:p>
          <a:p>
            <a:r>
              <a:rPr lang="en-US" sz="1400" b="0" i="0">
                <a:effectLst/>
                <a:latin typeface="+mj-lt"/>
              </a:rPr>
              <a:t>Many substances have been shown to biomagnify, including classical studies with the pesticide dichlorodiphenyltrichloroethane (DDT), which were described in the 1960s bestseller </a:t>
            </a:r>
            <a:r>
              <a:rPr lang="en-US" sz="1400" b="0" i="1">
                <a:effectLst/>
                <a:latin typeface="+mj-lt"/>
              </a:rPr>
              <a:t>Silent Spring</a:t>
            </a:r>
            <a:r>
              <a:rPr lang="en-US" sz="1400" b="0" i="0">
                <a:effectLst/>
                <a:latin typeface="+mj-lt"/>
              </a:rPr>
              <a:t> by Rachel Carson. </a:t>
            </a:r>
          </a:p>
          <a:p>
            <a:pPr lvl="1"/>
            <a:r>
              <a:rPr lang="en-US" sz="1400" b="0" i="0">
                <a:effectLst/>
                <a:latin typeface="+mj-lt"/>
              </a:rPr>
              <a:t>DDT was a commonly used pesticide before its dangers to apex consumers, such as the bald eagle, became known.</a:t>
            </a:r>
          </a:p>
          <a:p>
            <a:pPr lvl="1"/>
            <a:r>
              <a:rPr lang="en-US" sz="1400" b="0" i="0">
                <a:effectLst/>
                <a:latin typeface="+mj-lt"/>
              </a:rPr>
              <a:t>DDT and other toxins are taken in by producers and passed on to successive levels of consumers at increasingly higher rates. </a:t>
            </a:r>
          </a:p>
          <a:p>
            <a:pPr lvl="1"/>
            <a:r>
              <a:rPr lang="en-US" sz="1400" b="0" i="0">
                <a:effectLst/>
                <a:latin typeface="+mj-lt"/>
              </a:rPr>
              <a:t>As bald eagles feed on contaminated fish, their DDT levels rise. It was discovered that DDT caused the eggshells of birds to become fragile, which contributed to the bald eagle being listed as an endangered species under U.S. law. </a:t>
            </a:r>
          </a:p>
          <a:p>
            <a:pPr lvl="1"/>
            <a:r>
              <a:rPr lang="en-US" sz="1400" b="0" i="0">
                <a:effectLst/>
                <a:latin typeface="+mj-lt"/>
              </a:rPr>
              <a:t>The use of DDT was banned in the United States in the 1970s. .</a:t>
            </a:r>
            <a:endParaRPr lang="en-US" sz="1400">
              <a:latin typeface="+mj-lt"/>
            </a:endParaRPr>
          </a:p>
        </p:txBody>
      </p:sp>
      <p:pic>
        <p:nvPicPr>
          <p:cNvPr id="4" name="Picture 3">
            <a:extLst>
              <a:ext uri="{FF2B5EF4-FFF2-40B4-BE49-F238E27FC236}">
                <a16:creationId xmlns:a16="http://schemas.microsoft.com/office/drawing/2014/main" id="{FC965B22-A092-274C-3153-A0D94E060EF5}"/>
              </a:ext>
            </a:extLst>
          </p:cNvPr>
          <p:cNvPicPr>
            <a:picLocks noChangeAspect="1"/>
          </p:cNvPicPr>
          <p:nvPr/>
        </p:nvPicPr>
        <p:blipFill rotWithShape="1">
          <a:blip r:embed="rId2"/>
          <a:srcRect l="944" r="8139" b="-3"/>
          <a:stretch/>
        </p:blipFill>
        <p:spPr>
          <a:xfrm>
            <a:off x="7675658" y="2093976"/>
            <a:ext cx="3941064" cy="4096512"/>
          </a:xfrm>
          <a:prstGeom prst="rect">
            <a:avLst/>
          </a:prstGeom>
        </p:spPr>
      </p:pic>
    </p:spTree>
    <p:extLst>
      <p:ext uri="{BB962C8B-B14F-4D97-AF65-F5344CB8AC3E}">
        <p14:creationId xmlns:p14="http://schemas.microsoft.com/office/powerpoint/2010/main" val="142724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D2FE42-64FB-00AF-F365-F48466958522}"/>
              </a:ext>
            </a:extLst>
          </p:cNvPr>
          <p:cNvSpPr>
            <a:spLocks noGrp="1"/>
          </p:cNvSpPr>
          <p:nvPr>
            <p:ph type="title"/>
          </p:nvPr>
        </p:nvSpPr>
        <p:spPr>
          <a:xfrm>
            <a:off x="621792" y="1161288"/>
            <a:ext cx="3602736" cy="4526280"/>
          </a:xfrm>
        </p:spPr>
        <p:txBody>
          <a:bodyPr>
            <a:normAutofit/>
          </a:bodyPr>
          <a:lstStyle/>
          <a:p>
            <a:r>
              <a:rPr lang="en-US" sz="4000" b="1" i="0" dirty="0">
                <a:effectLst/>
              </a:rPr>
              <a:t>3.2 Biogeochemical Cycles </a:t>
            </a:r>
            <a:br>
              <a:rPr lang="en-US" sz="4000" b="1" i="0" dirty="0">
                <a:effectLst/>
              </a:rPr>
            </a:br>
            <a:r>
              <a:rPr lang="en-US" sz="4000" b="0" i="0" dirty="0">
                <a:effectLst/>
              </a:rPr>
              <a:t>– Bringing it All Together</a:t>
            </a:r>
            <a:endParaRPr lang="en-US" sz="4000" dirty="0"/>
          </a:p>
        </p:txBody>
      </p:sp>
      <p:sp>
        <p:nvSpPr>
          <p:cNvPr id="21" name="Rectangle 20">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0959A02-7BAE-7B24-09FC-F3361D17C27A}"/>
              </a:ext>
            </a:extLst>
          </p:cNvPr>
          <p:cNvSpPr>
            <a:spLocks noGrp="1"/>
          </p:cNvSpPr>
          <p:nvPr>
            <p:ph idx="1"/>
          </p:nvPr>
        </p:nvSpPr>
        <p:spPr>
          <a:xfrm>
            <a:off x="5434149" y="932688"/>
            <a:ext cx="5916603" cy="4992624"/>
          </a:xfrm>
        </p:spPr>
        <p:txBody>
          <a:bodyPr anchor="ctr">
            <a:normAutofit/>
          </a:bodyPr>
          <a:lstStyle/>
          <a:p>
            <a:r>
              <a:rPr lang="en-US" sz="1700" b="1" i="0">
                <a:effectLst/>
                <a:latin typeface="+mj-lt"/>
              </a:rPr>
              <a:t>Energy</a:t>
            </a:r>
            <a:r>
              <a:rPr lang="en-US" sz="1700" b="0" i="0">
                <a:effectLst/>
                <a:latin typeface="+mj-lt"/>
              </a:rPr>
              <a:t> flows </a:t>
            </a:r>
            <a:r>
              <a:rPr lang="en-US" sz="1700" b="1" i="0">
                <a:effectLst/>
                <a:latin typeface="+mj-lt"/>
              </a:rPr>
              <a:t>directionally</a:t>
            </a:r>
            <a:r>
              <a:rPr lang="en-US" sz="1700" b="0" i="0">
                <a:effectLst/>
                <a:latin typeface="+mj-lt"/>
              </a:rPr>
              <a:t> through ecosystems, entering as sunlight (or </a:t>
            </a:r>
            <a:r>
              <a:rPr lang="en-US" sz="1700" b="1" i="0">
                <a:effectLst/>
                <a:latin typeface="+mj-lt"/>
              </a:rPr>
              <a:t>inorganic molecules </a:t>
            </a:r>
            <a:r>
              <a:rPr lang="en-US" sz="1700" b="0" i="0">
                <a:effectLst/>
                <a:latin typeface="+mj-lt"/>
              </a:rPr>
              <a:t>for chemoautotrophs) and </a:t>
            </a:r>
            <a:r>
              <a:rPr lang="en-US" sz="1700" b="1" i="0">
                <a:effectLst/>
                <a:latin typeface="+mj-lt"/>
              </a:rPr>
              <a:t>leaving as heat </a:t>
            </a:r>
            <a:r>
              <a:rPr lang="en-US" sz="1700" b="0" i="0">
                <a:effectLst/>
                <a:latin typeface="+mj-lt"/>
              </a:rPr>
              <a:t>during energy transformation between </a:t>
            </a:r>
            <a:r>
              <a:rPr lang="en-US" sz="1700" b="1" i="0">
                <a:effectLst/>
                <a:latin typeface="+mj-lt"/>
              </a:rPr>
              <a:t>trophic levels</a:t>
            </a:r>
            <a:r>
              <a:rPr lang="en-US" sz="1700" b="0" i="0">
                <a:effectLst/>
                <a:latin typeface="+mj-lt"/>
              </a:rPr>
              <a:t>. </a:t>
            </a:r>
          </a:p>
          <a:p>
            <a:r>
              <a:rPr lang="en-US" sz="1700" b="0" i="0">
                <a:effectLst/>
                <a:latin typeface="+mj-lt"/>
              </a:rPr>
              <a:t>Rather than flowing through an ecosystem, the </a:t>
            </a:r>
            <a:r>
              <a:rPr lang="en-US" sz="1700" b="1" i="0">
                <a:effectLst/>
                <a:latin typeface="+mj-lt"/>
              </a:rPr>
              <a:t>matter</a:t>
            </a:r>
            <a:r>
              <a:rPr lang="en-US" sz="1700" b="0" i="0">
                <a:effectLst/>
                <a:latin typeface="+mj-lt"/>
              </a:rPr>
              <a:t> that makes up </a:t>
            </a:r>
            <a:r>
              <a:rPr lang="en-US" sz="1700" b="1" i="0">
                <a:effectLst/>
                <a:latin typeface="+mj-lt"/>
              </a:rPr>
              <a:t>organisms</a:t>
            </a:r>
            <a:r>
              <a:rPr lang="en-US" sz="1700" b="0" i="0">
                <a:effectLst/>
                <a:latin typeface="+mj-lt"/>
              </a:rPr>
              <a:t> is </a:t>
            </a:r>
            <a:r>
              <a:rPr lang="en-US" sz="1700" b="1" i="0">
                <a:effectLst/>
                <a:latin typeface="+mj-lt"/>
              </a:rPr>
              <a:t>conserved</a:t>
            </a:r>
            <a:r>
              <a:rPr lang="en-US" sz="1700" b="0" i="0">
                <a:effectLst/>
                <a:latin typeface="+mj-lt"/>
              </a:rPr>
              <a:t> and </a:t>
            </a:r>
            <a:r>
              <a:rPr lang="en-US" sz="1700" b="1" i="0">
                <a:effectLst/>
                <a:latin typeface="+mj-lt"/>
              </a:rPr>
              <a:t>recycled</a:t>
            </a:r>
            <a:r>
              <a:rPr lang="en-US" sz="1700" b="0" i="0">
                <a:effectLst/>
                <a:latin typeface="+mj-lt"/>
              </a:rPr>
              <a:t>. </a:t>
            </a:r>
          </a:p>
          <a:p>
            <a:r>
              <a:rPr lang="en-US" sz="1700" b="0" i="0">
                <a:effectLst/>
                <a:latin typeface="+mj-lt"/>
              </a:rPr>
              <a:t>The six most common elements associated with organic molecules—</a:t>
            </a:r>
            <a:r>
              <a:rPr lang="en-US" sz="1700" b="1" i="0">
                <a:effectLst/>
                <a:latin typeface="+mj-lt"/>
              </a:rPr>
              <a:t>carbon, nitrogen, hydrogen, oxygen, phosphorus, and sulfur</a:t>
            </a:r>
            <a:r>
              <a:rPr lang="en-US" sz="1700" b="0" i="0">
                <a:effectLst/>
                <a:latin typeface="+mj-lt"/>
              </a:rPr>
              <a:t>—take a variety of chemical forms and may exist for long periods in the atmosphere, on land, in water, or beneath Earth’s surface. </a:t>
            </a:r>
          </a:p>
          <a:p>
            <a:r>
              <a:rPr lang="en-US" sz="1700" b="0" i="0">
                <a:effectLst/>
                <a:latin typeface="+mj-lt"/>
              </a:rPr>
              <a:t>Geologic processes, such as weathering, erosion, water drainage, and the subduction of the continental plates, all play a role in the cycling of elements on Earth. </a:t>
            </a:r>
          </a:p>
          <a:p>
            <a:r>
              <a:rPr lang="en-US" sz="1700" b="0" i="0">
                <a:effectLst/>
                <a:latin typeface="+mj-lt"/>
              </a:rPr>
              <a:t>Because geology and chemistry have major roles in the study of these processes, the recycling of inorganic matter between living organisms and their nonliving environment are called </a:t>
            </a:r>
            <a:r>
              <a:rPr lang="en-US" sz="1700" b="1" i="0">
                <a:effectLst/>
                <a:latin typeface="+mj-lt"/>
              </a:rPr>
              <a:t>biogeochemical cycles</a:t>
            </a:r>
            <a:r>
              <a:rPr lang="en-US" sz="1700" b="0" i="0">
                <a:effectLst/>
                <a:latin typeface="+mj-lt"/>
              </a:rPr>
              <a:t>.</a:t>
            </a:r>
            <a:endParaRPr lang="en-US" sz="1700">
              <a:latin typeface="+mj-lt"/>
            </a:endParaRPr>
          </a:p>
        </p:txBody>
      </p:sp>
    </p:spTree>
    <p:extLst>
      <p:ext uri="{BB962C8B-B14F-4D97-AF65-F5344CB8AC3E}">
        <p14:creationId xmlns:p14="http://schemas.microsoft.com/office/powerpoint/2010/main" val="334063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8EE78-E5A5-17E5-2728-D5D9E708A092}"/>
              </a:ext>
            </a:extLst>
          </p:cNvPr>
          <p:cNvSpPr>
            <a:spLocks noGrp="1"/>
          </p:cNvSpPr>
          <p:nvPr>
            <p:ph type="title"/>
          </p:nvPr>
        </p:nvSpPr>
        <p:spPr>
          <a:xfrm>
            <a:off x="1198181" y="560881"/>
            <a:ext cx="9795638" cy="1114380"/>
          </a:xfrm>
        </p:spPr>
        <p:txBody>
          <a:bodyPr vert="horz" lIns="91440" tIns="45720" rIns="91440" bIns="45720" rtlCol="0" anchor="b">
            <a:normAutofit/>
          </a:bodyPr>
          <a:lstStyle/>
          <a:p>
            <a:pPr algn="ctr"/>
            <a:r>
              <a:rPr lang="en-US" sz="5200" dirty="0"/>
              <a:t>The Hydrologic Cycle</a:t>
            </a:r>
          </a:p>
        </p:txBody>
      </p:sp>
      <p:pic>
        <p:nvPicPr>
          <p:cNvPr id="4" name="Picture 3">
            <a:extLst>
              <a:ext uri="{FF2B5EF4-FFF2-40B4-BE49-F238E27FC236}">
                <a16:creationId xmlns:a16="http://schemas.microsoft.com/office/drawing/2014/main" id="{92E025BB-C633-FD66-39F6-2B8F7CAA3E80}"/>
              </a:ext>
            </a:extLst>
          </p:cNvPr>
          <p:cNvPicPr>
            <a:picLocks noChangeAspect="1"/>
          </p:cNvPicPr>
          <p:nvPr/>
        </p:nvPicPr>
        <p:blipFill>
          <a:blip r:embed="rId2"/>
          <a:stretch>
            <a:fillRect/>
          </a:stretch>
        </p:blipFill>
        <p:spPr>
          <a:xfrm>
            <a:off x="696529" y="2957665"/>
            <a:ext cx="4797671" cy="3346376"/>
          </a:xfrm>
          <a:prstGeom prst="rect">
            <a:avLst/>
          </a:prstGeom>
        </p:spPr>
      </p:pic>
      <p:pic>
        <p:nvPicPr>
          <p:cNvPr id="5" name="Picture 4">
            <a:extLst>
              <a:ext uri="{FF2B5EF4-FFF2-40B4-BE49-F238E27FC236}">
                <a16:creationId xmlns:a16="http://schemas.microsoft.com/office/drawing/2014/main" id="{6B432DC4-D16C-E253-9E92-F10A9E6EC803}"/>
              </a:ext>
            </a:extLst>
          </p:cNvPr>
          <p:cNvPicPr>
            <a:picLocks noChangeAspect="1"/>
          </p:cNvPicPr>
          <p:nvPr/>
        </p:nvPicPr>
        <p:blipFill>
          <a:blip r:embed="rId3"/>
          <a:stretch>
            <a:fillRect/>
          </a:stretch>
        </p:blipFill>
        <p:spPr>
          <a:xfrm>
            <a:off x="6182505" y="3355920"/>
            <a:ext cx="5828261" cy="2549865"/>
          </a:xfrm>
          <a:prstGeom prst="rect">
            <a:avLst/>
          </a:prstGeom>
        </p:spPr>
      </p:pic>
    </p:spTree>
    <p:extLst>
      <p:ext uri="{BB962C8B-B14F-4D97-AF65-F5344CB8AC3E}">
        <p14:creationId xmlns:p14="http://schemas.microsoft.com/office/powerpoint/2010/main" val="3679495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C87A-EEE1-E0FA-20EA-24C9BD96FD3C}"/>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kern="1200">
                <a:solidFill>
                  <a:schemeClr val="tx1"/>
                </a:solidFill>
                <a:latin typeface="+mj-lt"/>
                <a:ea typeface="+mj-ea"/>
                <a:cs typeface="+mj-cs"/>
              </a:rPr>
              <a:t>The Carbon Cycle</a:t>
            </a:r>
          </a:p>
        </p:txBody>
      </p:sp>
      <p:pic>
        <p:nvPicPr>
          <p:cNvPr id="4" name="Picture 3">
            <a:extLst>
              <a:ext uri="{FF2B5EF4-FFF2-40B4-BE49-F238E27FC236}">
                <a16:creationId xmlns:a16="http://schemas.microsoft.com/office/drawing/2014/main" id="{12A89962-48B5-592C-6B50-535539774B77}"/>
              </a:ext>
            </a:extLst>
          </p:cNvPr>
          <p:cNvPicPr>
            <a:picLocks noChangeAspect="1"/>
          </p:cNvPicPr>
          <p:nvPr/>
        </p:nvPicPr>
        <p:blipFill>
          <a:blip r:embed="rId2"/>
          <a:stretch>
            <a:fillRect/>
          </a:stretch>
        </p:blipFill>
        <p:spPr>
          <a:xfrm>
            <a:off x="613257" y="858525"/>
            <a:ext cx="7472266" cy="5211906"/>
          </a:xfrm>
          <a:prstGeom prst="rect">
            <a:avLst/>
          </a:prstGeom>
        </p:spPr>
      </p:pic>
    </p:spTree>
    <p:extLst>
      <p:ext uri="{BB962C8B-B14F-4D97-AF65-F5344CB8AC3E}">
        <p14:creationId xmlns:p14="http://schemas.microsoft.com/office/powerpoint/2010/main" val="1019180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5E7D0-4551-BC19-DF51-8982960DA566}"/>
              </a:ext>
            </a:extLst>
          </p:cNvPr>
          <p:cNvSpPr>
            <a:spLocks noGrp="1"/>
          </p:cNvSpPr>
          <p:nvPr>
            <p:ph type="title"/>
          </p:nvPr>
        </p:nvSpPr>
        <p:spPr>
          <a:xfrm>
            <a:off x="9134326" y="476841"/>
            <a:ext cx="2219325" cy="2846070"/>
          </a:xfrm>
        </p:spPr>
        <p:txBody>
          <a:bodyPr vert="horz" lIns="91440" tIns="45720" rIns="91440" bIns="45720" rtlCol="0" anchor="ctr">
            <a:normAutofit/>
          </a:bodyPr>
          <a:lstStyle/>
          <a:p>
            <a:r>
              <a:rPr lang="en-US" sz="3700" kern="1200" dirty="0">
                <a:solidFill>
                  <a:schemeClr val="tx1"/>
                </a:solidFill>
                <a:latin typeface="+mj-lt"/>
                <a:ea typeface="+mj-ea"/>
                <a:cs typeface="+mj-cs"/>
              </a:rPr>
              <a:t>The Nitrogen Cycle</a:t>
            </a:r>
          </a:p>
        </p:txBody>
      </p:sp>
      <p:pic>
        <p:nvPicPr>
          <p:cNvPr id="4" name="Picture 3">
            <a:extLst>
              <a:ext uri="{FF2B5EF4-FFF2-40B4-BE49-F238E27FC236}">
                <a16:creationId xmlns:a16="http://schemas.microsoft.com/office/drawing/2014/main" id="{53B66B0B-8E75-A49F-C12D-ADA69B8E455E}"/>
              </a:ext>
            </a:extLst>
          </p:cNvPr>
          <p:cNvPicPr>
            <a:picLocks noChangeAspect="1"/>
          </p:cNvPicPr>
          <p:nvPr/>
        </p:nvPicPr>
        <p:blipFill>
          <a:blip r:embed="rId2"/>
          <a:stretch>
            <a:fillRect/>
          </a:stretch>
        </p:blipFill>
        <p:spPr>
          <a:xfrm>
            <a:off x="613256" y="858525"/>
            <a:ext cx="7472267" cy="5211906"/>
          </a:xfrm>
          <a:prstGeom prst="rect">
            <a:avLst/>
          </a:prstGeom>
        </p:spPr>
      </p:pic>
      <p:sp>
        <p:nvSpPr>
          <p:cNvPr id="5" name="TextBox 4">
            <a:extLst>
              <a:ext uri="{FF2B5EF4-FFF2-40B4-BE49-F238E27FC236}">
                <a16:creationId xmlns:a16="http://schemas.microsoft.com/office/drawing/2014/main" id="{984A4195-219A-91DA-9D06-CDB8C9B305FC}"/>
              </a:ext>
            </a:extLst>
          </p:cNvPr>
          <p:cNvSpPr txBox="1"/>
          <p:nvPr/>
        </p:nvSpPr>
        <p:spPr>
          <a:xfrm>
            <a:off x="8753155" y="3601921"/>
            <a:ext cx="2825589" cy="646331"/>
          </a:xfrm>
          <a:prstGeom prst="rect">
            <a:avLst/>
          </a:prstGeom>
          <a:noFill/>
        </p:spPr>
        <p:txBody>
          <a:bodyPr wrap="square" rtlCol="0">
            <a:spAutoFit/>
          </a:bodyPr>
          <a:lstStyle/>
          <a:p>
            <a:r>
              <a:rPr lang="en-US" dirty="0"/>
              <a:t>Are rocks a missing piece of the nitrogen cycle?</a:t>
            </a:r>
          </a:p>
        </p:txBody>
      </p:sp>
      <p:sp>
        <p:nvSpPr>
          <p:cNvPr id="6" name="TextBox 5">
            <a:extLst>
              <a:ext uri="{FF2B5EF4-FFF2-40B4-BE49-F238E27FC236}">
                <a16:creationId xmlns:a16="http://schemas.microsoft.com/office/drawing/2014/main" id="{3E8816E2-3356-7788-2170-4569ECF2FA7C}"/>
              </a:ext>
            </a:extLst>
          </p:cNvPr>
          <p:cNvSpPr txBox="1"/>
          <p:nvPr/>
        </p:nvSpPr>
        <p:spPr>
          <a:xfrm>
            <a:off x="8583423" y="4527263"/>
            <a:ext cx="3321132" cy="2031325"/>
          </a:xfrm>
          <a:prstGeom prst="rect">
            <a:avLst/>
          </a:prstGeom>
          <a:noFill/>
        </p:spPr>
        <p:txBody>
          <a:bodyPr wrap="square" rtlCol="0">
            <a:spAutoFit/>
          </a:bodyPr>
          <a:lstStyle/>
          <a:p>
            <a:r>
              <a:rPr lang="en-US" dirty="0"/>
              <a:t>https://</a:t>
            </a:r>
            <a:r>
              <a:rPr lang="en-US" dirty="0" err="1"/>
              <a:t>cen.acs.org</a:t>
            </a:r>
            <a:r>
              <a:rPr lang="en-US" dirty="0"/>
              <a:t>/environment/climate-change/Rocks-missing-piece-nitrogen-cycle/96/i15#:~:text=Scientists%20have%20always%20assumed%20nitrogen,forms%20that%20organisms%20can%20use.</a:t>
            </a:r>
          </a:p>
        </p:txBody>
      </p:sp>
    </p:spTree>
    <p:extLst>
      <p:ext uri="{BB962C8B-B14F-4D97-AF65-F5344CB8AC3E}">
        <p14:creationId xmlns:p14="http://schemas.microsoft.com/office/powerpoint/2010/main" val="2350424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AB903-83C4-693D-4640-F4BDB2219586}"/>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kern="1200">
                <a:solidFill>
                  <a:schemeClr val="tx1"/>
                </a:solidFill>
                <a:latin typeface="+mj-lt"/>
                <a:ea typeface="+mj-ea"/>
                <a:cs typeface="+mj-cs"/>
              </a:rPr>
              <a:t>The Phosphorus Cycle</a:t>
            </a:r>
          </a:p>
        </p:txBody>
      </p:sp>
      <p:pic>
        <p:nvPicPr>
          <p:cNvPr id="4" name="Picture 3">
            <a:extLst>
              <a:ext uri="{FF2B5EF4-FFF2-40B4-BE49-F238E27FC236}">
                <a16:creationId xmlns:a16="http://schemas.microsoft.com/office/drawing/2014/main" id="{2F802F87-E766-8D4C-9E84-4C0CE740ACA9}"/>
              </a:ext>
            </a:extLst>
          </p:cNvPr>
          <p:cNvPicPr>
            <a:picLocks noChangeAspect="1"/>
          </p:cNvPicPr>
          <p:nvPr/>
        </p:nvPicPr>
        <p:blipFill>
          <a:blip r:embed="rId2"/>
          <a:stretch>
            <a:fillRect/>
          </a:stretch>
        </p:blipFill>
        <p:spPr>
          <a:xfrm>
            <a:off x="613257" y="858525"/>
            <a:ext cx="7472266" cy="5211906"/>
          </a:xfrm>
          <a:prstGeom prst="rect">
            <a:avLst/>
          </a:prstGeom>
        </p:spPr>
      </p:pic>
    </p:spTree>
    <p:extLst>
      <p:ext uri="{BB962C8B-B14F-4D97-AF65-F5344CB8AC3E}">
        <p14:creationId xmlns:p14="http://schemas.microsoft.com/office/powerpoint/2010/main" val="2227346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99EC-1565-6B81-389E-957ED1D47C16}"/>
              </a:ext>
            </a:extLst>
          </p:cNvPr>
          <p:cNvSpPr>
            <a:spLocks noGrp="1"/>
          </p:cNvSpPr>
          <p:nvPr>
            <p:ph type="title"/>
          </p:nvPr>
        </p:nvSpPr>
        <p:spPr/>
        <p:txBody>
          <a:bodyPr/>
          <a:lstStyle/>
          <a:p>
            <a:r>
              <a:rPr lang="en-US" dirty="0"/>
              <a:t>Eutrophication and Dead Zones</a:t>
            </a:r>
          </a:p>
        </p:txBody>
      </p:sp>
      <p:pic>
        <p:nvPicPr>
          <p:cNvPr id="4" name="Picture 3">
            <a:extLst>
              <a:ext uri="{FF2B5EF4-FFF2-40B4-BE49-F238E27FC236}">
                <a16:creationId xmlns:a16="http://schemas.microsoft.com/office/drawing/2014/main" id="{F5C9E4D8-5391-ADC4-AA61-1C6D96504AC1}"/>
              </a:ext>
            </a:extLst>
          </p:cNvPr>
          <p:cNvPicPr>
            <a:picLocks noChangeAspect="1"/>
          </p:cNvPicPr>
          <p:nvPr/>
        </p:nvPicPr>
        <p:blipFill>
          <a:blip r:embed="rId2"/>
          <a:stretch>
            <a:fillRect/>
          </a:stretch>
        </p:blipFill>
        <p:spPr>
          <a:xfrm>
            <a:off x="2692400" y="1690688"/>
            <a:ext cx="6807200" cy="3949700"/>
          </a:xfrm>
          <a:prstGeom prst="rect">
            <a:avLst/>
          </a:prstGeom>
        </p:spPr>
      </p:pic>
    </p:spTree>
    <p:extLst>
      <p:ext uri="{BB962C8B-B14F-4D97-AF65-F5344CB8AC3E}">
        <p14:creationId xmlns:p14="http://schemas.microsoft.com/office/powerpoint/2010/main" val="2592056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3AE51F-F1E2-1673-C365-721D0DBAFE2D}"/>
              </a:ext>
            </a:extLst>
          </p:cNvPr>
          <p:cNvPicPr>
            <a:picLocks noChangeAspect="1"/>
          </p:cNvPicPr>
          <p:nvPr/>
        </p:nvPicPr>
        <p:blipFill rotWithShape="1">
          <a:blip r:embed="rId2">
            <a:duotone>
              <a:schemeClr val="bg2">
                <a:shade val="45000"/>
                <a:satMod val="135000"/>
              </a:schemeClr>
              <a:prstClr val="white"/>
            </a:duotone>
          </a:blip>
          <a:srcRect t="25325" b="9457"/>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92518-A144-91EE-1C65-B6E60988A73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dirty="0"/>
              <a:t>Overview of Class</a:t>
            </a:r>
          </a:p>
        </p:txBody>
      </p:sp>
      <p:sp>
        <p:nvSpPr>
          <p:cNvPr id="4" name="TextBox 3">
            <a:extLst>
              <a:ext uri="{FF2B5EF4-FFF2-40B4-BE49-F238E27FC236}">
                <a16:creationId xmlns:a16="http://schemas.microsoft.com/office/drawing/2014/main" id="{881FAE55-A135-C2CB-883D-08904737F3CA}"/>
              </a:ext>
            </a:extLst>
          </p:cNvPr>
          <p:cNvSpPr txBox="1"/>
          <p:nvPr/>
        </p:nvSpPr>
        <p:spPr>
          <a:xfrm>
            <a:off x="6675899" y="843240"/>
            <a:ext cx="4863639" cy="369332"/>
          </a:xfrm>
          <a:prstGeom prst="rect">
            <a:avLst/>
          </a:prstGeom>
          <a:noFill/>
        </p:spPr>
        <p:txBody>
          <a:bodyPr wrap="none" rtlCol="0">
            <a:spAutoFit/>
          </a:bodyPr>
          <a:lstStyle/>
          <a:p>
            <a:pPr>
              <a:spcAft>
                <a:spcPts val="600"/>
              </a:spcAft>
            </a:pPr>
            <a:r>
              <a:rPr lang="en-US" dirty="0">
                <a:latin typeface="+mj-lt"/>
              </a:rPr>
              <a:t>https://</a:t>
            </a:r>
            <a:r>
              <a:rPr lang="en-US" dirty="0" err="1">
                <a:latin typeface="+mj-lt"/>
              </a:rPr>
              <a:t>www.youtube.com</a:t>
            </a:r>
            <a:r>
              <a:rPr lang="en-US" dirty="0">
                <a:latin typeface="+mj-lt"/>
              </a:rPr>
              <a:t>/</a:t>
            </a:r>
            <a:r>
              <a:rPr lang="en-US" dirty="0" err="1">
                <a:latin typeface="+mj-lt"/>
              </a:rPr>
              <a:t>watch?v</a:t>
            </a:r>
            <a:r>
              <a:rPr lang="en-US" dirty="0">
                <a:latin typeface="+mj-lt"/>
              </a:rPr>
              <a:t>=_lNF3_30lUE</a:t>
            </a:r>
            <a:endParaRPr lang="en-US">
              <a:latin typeface="+mj-lt"/>
            </a:endParaRPr>
          </a:p>
        </p:txBody>
      </p:sp>
      <p:graphicFrame>
        <p:nvGraphicFramePr>
          <p:cNvPr id="6" name="Content Placeholder 2">
            <a:extLst>
              <a:ext uri="{FF2B5EF4-FFF2-40B4-BE49-F238E27FC236}">
                <a16:creationId xmlns:a16="http://schemas.microsoft.com/office/drawing/2014/main" id="{0FF3EE2B-42FF-3A62-490D-69D6736022B8}"/>
              </a:ext>
            </a:extLst>
          </p:cNvPr>
          <p:cNvGraphicFramePr>
            <a:graphicFrameLocks noGrp="1"/>
          </p:cNvGraphicFramePr>
          <p:nvPr>
            <p:ph idx="1"/>
            <p:extLst>
              <p:ext uri="{D42A27DB-BD31-4B8C-83A1-F6EECF244321}">
                <p14:modId xmlns:p14="http://schemas.microsoft.com/office/powerpoint/2010/main" val="21832834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0218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2336F-7064-82F0-8170-DE327F5096F4}"/>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kern="1200">
                <a:solidFill>
                  <a:schemeClr val="tx1"/>
                </a:solidFill>
                <a:latin typeface="+mj-lt"/>
                <a:ea typeface="+mj-ea"/>
                <a:cs typeface="+mj-cs"/>
              </a:rPr>
              <a:t>The Sulfur Cycle</a:t>
            </a:r>
          </a:p>
        </p:txBody>
      </p:sp>
      <p:pic>
        <p:nvPicPr>
          <p:cNvPr id="4" name="Picture 3">
            <a:extLst>
              <a:ext uri="{FF2B5EF4-FFF2-40B4-BE49-F238E27FC236}">
                <a16:creationId xmlns:a16="http://schemas.microsoft.com/office/drawing/2014/main" id="{3CC52D7F-F33A-9265-6B4D-198EA73DF1DD}"/>
              </a:ext>
            </a:extLst>
          </p:cNvPr>
          <p:cNvPicPr>
            <a:picLocks noChangeAspect="1"/>
          </p:cNvPicPr>
          <p:nvPr/>
        </p:nvPicPr>
        <p:blipFill>
          <a:blip r:embed="rId2"/>
          <a:stretch>
            <a:fillRect/>
          </a:stretch>
        </p:blipFill>
        <p:spPr>
          <a:xfrm>
            <a:off x="613257" y="858525"/>
            <a:ext cx="7472266" cy="5211906"/>
          </a:xfrm>
          <a:prstGeom prst="rect">
            <a:avLst/>
          </a:prstGeom>
        </p:spPr>
      </p:pic>
    </p:spTree>
    <p:extLst>
      <p:ext uri="{BB962C8B-B14F-4D97-AF65-F5344CB8AC3E}">
        <p14:creationId xmlns:p14="http://schemas.microsoft.com/office/powerpoint/2010/main" val="2352980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DA104B-EBC5-A78C-180B-25FF025180C4}"/>
              </a:ext>
            </a:extLst>
          </p:cNvPr>
          <p:cNvSpPr>
            <a:spLocks noGrp="1"/>
          </p:cNvSpPr>
          <p:nvPr>
            <p:ph type="title"/>
          </p:nvPr>
        </p:nvSpPr>
        <p:spPr>
          <a:xfrm>
            <a:off x="838200" y="365125"/>
            <a:ext cx="10515600" cy="1325563"/>
          </a:xfrm>
        </p:spPr>
        <p:txBody>
          <a:bodyPr>
            <a:normAutofit/>
          </a:bodyPr>
          <a:lstStyle/>
          <a:p>
            <a:r>
              <a:rPr lang="en-US" dirty="0"/>
              <a:t>2.1 What is Matter?</a:t>
            </a:r>
          </a:p>
        </p:txBody>
      </p:sp>
      <p:graphicFrame>
        <p:nvGraphicFramePr>
          <p:cNvPr id="5" name="Content Placeholder 2">
            <a:extLst>
              <a:ext uri="{FF2B5EF4-FFF2-40B4-BE49-F238E27FC236}">
                <a16:creationId xmlns:a16="http://schemas.microsoft.com/office/drawing/2014/main" id="{A73A09ED-DA59-7F2E-03FA-18CD013EEA75}"/>
              </a:ext>
            </a:extLst>
          </p:cNvPr>
          <p:cNvGraphicFramePr>
            <a:graphicFrameLocks noGrp="1"/>
          </p:cNvGraphicFramePr>
          <p:nvPr>
            <p:ph idx="1"/>
            <p:extLst>
              <p:ext uri="{D42A27DB-BD31-4B8C-83A1-F6EECF244321}">
                <p14:modId xmlns:p14="http://schemas.microsoft.com/office/powerpoint/2010/main" val="17695095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3072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E42C0-D646-7C60-9CA4-8F2FAEFFE450}"/>
              </a:ext>
            </a:extLst>
          </p:cNvPr>
          <p:cNvSpPr>
            <a:spLocks noGrp="1"/>
          </p:cNvSpPr>
          <p:nvPr>
            <p:ph type="title"/>
          </p:nvPr>
        </p:nvSpPr>
        <p:spPr>
          <a:xfrm>
            <a:off x="648930" y="114300"/>
            <a:ext cx="3505495" cy="1622321"/>
          </a:xfrm>
        </p:spPr>
        <p:txBody>
          <a:bodyPr>
            <a:normAutofit/>
          </a:bodyPr>
          <a:lstStyle/>
          <a:p>
            <a:r>
              <a:rPr lang="en-US" b="1" dirty="0"/>
              <a:t>Matter -&gt; Life</a:t>
            </a:r>
          </a:p>
        </p:txBody>
      </p:sp>
      <p:sp>
        <p:nvSpPr>
          <p:cNvPr id="3" name="Content Placeholder 2">
            <a:extLst>
              <a:ext uri="{FF2B5EF4-FFF2-40B4-BE49-F238E27FC236}">
                <a16:creationId xmlns:a16="http://schemas.microsoft.com/office/drawing/2014/main" id="{D6D4BB57-72EF-14D6-62C3-91B96A8491D8}"/>
              </a:ext>
            </a:extLst>
          </p:cNvPr>
          <p:cNvSpPr>
            <a:spLocks noGrp="1"/>
          </p:cNvSpPr>
          <p:nvPr>
            <p:ph idx="1"/>
          </p:nvPr>
        </p:nvSpPr>
        <p:spPr>
          <a:xfrm>
            <a:off x="648931" y="1736621"/>
            <a:ext cx="3505494" cy="5007079"/>
          </a:xfrm>
        </p:spPr>
        <p:txBody>
          <a:bodyPr>
            <a:normAutofit/>
          </a:bodyPr>
          <a:lstStyle/>
          <a:p>
            <a:r>
              <a:rPr lang="en-US" sz="1400" b="0" i="0" dirty="0">
                <a:effectLst/>
                <a:latin typeface="+mj-lt"/>
              </a:rPr>
              <a:t>An </a:t>
            </a:r>
            <a:r>
              <a:rPr lang="en-US" sz="1400" b="1" i="0" dirty="0">
                <a:effectLst/>
                <a:latin typeface="+mj-lt"/>
              </a:rPr>
              <a:t>atom</a:t>
            </a:r>
            <a:r>
              <a:rPr lang="en-US" sz="1400" b="0" i="0" dirty="0">
                <a:effectLst/>
                <a:latin typeface="+mj-lt"/>
              </a:rPr>
              <a:t> is the smallest component of an </a:t>
            </a:r>
            <a:r>
              <a:rPr lang="en-US" sz="1400" b="1" i="0" dirty="0">
                <a:effectLst/>
                <a:latin typeface="+mj-lt"/>
              </a:rPr>
              <a:t>element</a:t>
            </a:r>
            <a:r>
              <a:rPr lang="en-US" sz="1400" b="0" i="0" dirty="0">
                <a:effectLst/>
                <a:latin typeface="+mj-lt"/>
              </a:rPr>
              <a:t> that retains all of the chemical properties of that element. </a:t>
            </a:r>
          </a:p>
          <a:p>
            <a:r>
              <a:rPr lang="en-US" sz="1400" b="0" i="0" dirty="0">
                <a:effectLst/>
                <a:latin typeface="+mj-lt"/>
              </a:rPr>
              <a:t>All matter, whether it be a rock or an organism, is made of atoms. </a:t>
            </a:r>
          </a:p>
          <a:p>
            <a:pPr lvl="1"/>
            <a:r>
              <a:rPr lang="en-US" sz="1400" b="0" i="0" dirty="0">
                <a:effectLst/>
                <a:latin typeface="+mj-lt"/>
              </a:rPr>
              <a:t>Often, these atoms combine to form </a:t>
            </a:r>
            <a:r>
              <a:rPr lang="en-US" sz="1400" b="1" i="0" dirty="0">
                <a:effectLst/>
                <a:latin typeface="+mj-lt"/>
              </a:rPr>
              <a:t>molecules</a:t>
            </a:r>
            <a:r>
              <a:rPr lang="en-US" sz="1400" b="0" i="0" dirty="0">
                <a:effectLst/>
                <a:latin typeface="+mj-lt"/>
              </a:rPr>
              <a:t>. </a:t>
            </a:r>
          </a:p>
          <a:p>
            <a:r>
              <a:rPr lang="en-US" sz="1400" b="0" i="0" dirty="0">
                <a:effectLst/>
                <a:latin typeface="+mj-lt"/>
              </a:rPr>
              <a:t>In multicellular organisms, molecules can interact to form </a:t>
            </a:r>
            <a:r>
              <a:rPr lang="en-US" sz="1400" b="1" i="0" dirty="0">
                <a:effectLst/>
                <a:latin typeface="+mj-lt"/>
              </a:rPr>
              <a:t>cells</a:t>
            </a:r>
            <a:r>
              <a:rPr lang="en-US" sz="1400" b="0" i="0" dirty="0">
                <a:effectLst/>
                <a:latin typeface="+mj-lt"/>
              </a:rPr>
              <a:t> that combine to form tissues, which make up organs. </a:t>
            </a:r>
          </a:p>
        </p:txBody>
      </p:sp>
      <p:sp>
        <p:nvSpPr>
          <p:cNvPr id="4103" name="Rectangle 410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Periodic table | Definition, Elements, Groups, Charges, Trends, &amp; Facts |  Britannica">
            <a:extLst>
              <a:ext uri="{FF2B5EF4-FFF2-40B4-BE49-F238E27FC236}">
                <a16:creationId xmlns:a16="http://schemas.microsoft.com/office/drawing/2014/main" id="{5E5BE250-3A26-1BBF-0145-C8AB8E39508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320611"/>
            <a:ext cx="6019331" cy="421353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33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71C3-2CE9-60EB-782A-46876ED8BFAB}"/>
              </a:ext>
            </a:extLst>
          </p:cNvPr>
          <p:cNvSpPr>
            <a:spLocks noGrp="1"/>
          </p:cNvSpPr>
          <p:nvPr>
            <p:ph type="title"/>
          </p:nvPr>
        </p:nvSpPr>
        <p:spPr>
          <a:xfrm>
            <a:off x="425245" y="379412"/>
            <a:ext cx="10515600" cy="1325563"/>
          </a:xfrm>
        </p:spPr>
        <p:txBody>
          <a:bodyPr/>
          <a:lstStyle/>
          <a:p>
            <a:r>
              <a:rPr lang="en-US" b="1" dirty="0"/>
              <a:t>The Basics of an Atom, Key Terms</a:t>
            </a:r>
          </a:p>
        </p:txBody>
      </p:sp>
      <p:sp>
        <p:nvSpPr>
          <p:cNvPr id="3" name="Content Placeholder 2">
            <a:extLst>
              <a:ext uri="{FF2B5EF4-FFF2-40B4-BE49-F238E27FC236}">
                <a16:creationId xmlns:a16="http://schemas.microsoft.com/office/drawing/2014/main" id="{3FFD3B86-5F3F-3C40-A18E-8915C4858D50}"/>
              </a:ext>
            </a:extLst>
          </p:cNvPr>
          <p:cNvSpPr>
            <a:spLocks noGrp="1"/>
          </p:cNvSpPr>
          <p:nvPr>
            <p:ph idx="1"/>
          </p:nvPr>
        </p:nvSpPr>
        <p:spPr>
          <a:xfrm>
            <a:off x="425245" y="1956363"/>
            <a:ext cx="5297576" cy="4355947"/>
          </a:xfrm>
        </p:spPr>
        <p:txBody>
          <a:bodyPr>
            <a:normAutofit fontScale="62500" lnSpcReduction="20000"/>
          </a:bodyPr>
          <a:lstStyle/>
          <a:p>
            <a:r>
              <a:rPr lang="en-US" b="1" i="0" dirty="0">
                <a:solidFill>
                  <a:srgbClr val="373D3F"/>
                </a:solidFill>
                <a:effectLst/>
                <a:latin typeface="+mj-lt"/>
              </a:rPr>
              <a:t>Protons = </a:t>
            </a:r>
            <a:r>
              <a:rPr lang="en-US" i="0" dirty="0">
                <a:solidFill>
                  <a:srgbClr val="373D3F"/>
                </a:solidFill>
                <a:effectLst/>
                <a:latin typeface="+mj-lt"/>
              </a:rPr>
              <a:t>positive charge, in nucleus</a:t>
            </a:r>
            <a:endParaRPr lang="en-US" dirty="0">
              <a:solidFill>
                <a:srgbClr val="373D3F"/>
              </a:solidFill>
              <a:latin typeface="+mj-lt"/>
            </a:endParaRPr>
          </a:p>
          <a:p>
            <a:r>
              <a:rPr lang="en-US" b="1" i="0" dirty="0">
                <a:solidFill>
                  <a:srgbClr val="373D3F"/>
                </a:solidFill>
                <a:effectLst/>
                <a:latin typeface="+mj-lt"/>
              </a:rPr>
              <a:t>Electrons = </a:t>
            </a:r>
            <a:r>
              <a:rPr lang="en-US" i="0" dirty="0">
                <a:solidFill>
                  <a:srgbClr val="373D3F"/>
                </a:solidFill>
                <a:effectLst/>
                <a:latin typeface="+mj-lt"/>
              </a:rPr>
              <a:t>negative charge, outside nucleus</a:t>
            </a:r>
            <a:r>
              <a:rPr lang="en-US" b="1" i="0" dirty="0">
                <a:solidFill>
                  <a:srgbClr val="373D3F"/>
                </a:solidFill>
                <a:effectLst/>
                <a:latin typeface="+mj-lt"/>
              </a:rPr>
              <a:t> </a:t>
            </a:r>
          </a:p>
          <a:p>
            <a:r>
              <a:rPr lang="en-US" b="1" i="0" dirty="0">
                <a:solidFill>
                  <a:srgbClr val="373D3F"/>
                </a:solidFill>
                <a:effectLst/>
                <a:latin typeface="+mj-lt"/>
              </a:rPr>
              <a:t>Neutrons = </a:t>
            </a:r>
            <a:r>
              <a:rPr lang="en-US" i="0" dirty="0">
                <a:solidFill>
                  <a:srgbClr val="373D3F"/>
                </a:solidFill>
                <a:effectLst/>
                <a:latin typeface="+mj-lt"/>
              </a:rPr>
              <a:t>neutral charge, in nucleus</a:t>
            </a:r>
            <a:endParaRPr lang="en-US" b="1" i="0" dirty="0">
              <a:solidFill>
                <a:srgbClr val="373D3F"/>
              </a:solidFill>
              <a:effectLst/>
              <a:latin typeface="+mj-lt"/>
            </a:endParaRPr>
          </a:p>
          <a:p>
            <a:r>
              <a:rPr lang="en-US" b="1" dirty="0">
                <a:solidFill>
                  <a:srgbClr val="373D3F"/>
                </a:solidFill>
                <a:latin typeface="+mj-lt"/>
              </a:rPr>
              <a:t>A</a:t>
            </a:r>
            <a:r>
              <a:rPr lang="en-US" sz="2800" b="1" i="0" dirty="0">
                <a:solidFill>
                  <a:srgbClr val="373D3F"/>
                </a:solidFill>
                <a:effectLst/>
                <a:latin typeface="+mj-lt"/>
              </a:rPr>
              <a:t>tomic number</a:t>
            </a:r>
            <a:r>
              <a:rPr lang="en-US" sz="2800" b="0" i="0" dirty="0">
                <a:solidFill>
                  <a:srgbClr val="373D3F"/>
                </a:solidFill>
                <a:effectLst/>
                <a:latin typeface="+mj-lt"/>
              </a:rPr>
              <a:t> = number of protons</a:t>
            </a:r>
          </a:p>
          <a:p>
            <a:r>
              <a:rPr lang="en-US" b="1" dirty="0">
                <a:solidFill>
                  <a:srgbClr val="373D3F"/>
                </a:solidFill>
                <a:latin typeface="+mj-lt"/>
              </a:rPr>
              <a:t>M</a:t>
            </a:r>
            <a:r>
              <a:rPr lang="en-US" sz="2800" b="1" i="0" dirty="0">
                <a:solidFill>
                  <a:srgbClr val="373D3F"/>
                </a:solidFill>
                <a:effectLst/>
                <a:latin typeface="+mj-lt"/>
              </a:rPr>
              <a:t>ass number</a:t>
            </a:r>
            <a:r>
              <a:rPr lang="en-US" sz="2800" b="0" i="0" dirty="0">
                <a:solidFill>
                  <a:srgbClr val="373D3F"/>
                </a:solidFill>
                <a:effectLst/>
                <a:latin typeface="+mj-lt"/>
              </a:rPr>
              <a:t> = number of protons + number of neutrons </a:t>
            </a:r>
          </a:p>
          <a:p>
            <a:r>
              <a:rPr lang="en-US" sz="2800" b="1" i="0" dirty="0">
                <a:solidFill>
                  <a:srgbClr val="373D3F"/>
                </a:solidFill>
                <a:effectLst/>
                <a:latin typeface="+mj-lt"/>
              </a:rPr>
              <a:t>Isotopes</a:t>
            </a:r>
            <a:r>
              <a:rPr lang="en-US" sz="2800" b="0" i="0" dirty="0">
                <a:solidFill>
                  <a:srgbClr val="373D3F"/>
                </a:solidFill>
                <a:effectLst/>
                <a:latin typeface="+mj-lt"/>
              </a:rPr>
              <a:t> = different forms of the same element (same number of protons, but different number of neutrons) </a:t>
            </a:r>
          </a:p>
          <a:p>
            <a:r>
              <a:rPr lang="en-US" b="1" dirty="0">
                <a:solidFill>
                  <a:srgbClr val="373D3F"/>
                </a:solidFill>
                <a:latin typeface="+mj-lt"/>
              </a:rPr>
              <a:t>R</a:t>
            </a:r>
            <a:r>
              <a:rPr lang="en-US" sz="2800" b="1" i="0" dirty="0">
                <a:solidFill>
                  <a:srgbClr val="373D3F"/>
                </a:solidFill>
                <a:effectLst/>
                <a:latin typeface="+mj-lt"/>
              </a:rPr>
              <a:t>adioactive isotopes = </a:t>
            </a:r>
            <a:r>
              <a:rPr lang="en-US" sz="2800" b="0" i="0" dirty="0">
                <a:solidFill>
                  <a:srgbClr val="373D3F"/>
                </a:solidFill>
                <a:effectLst/>
                <a:latin typeface="+mj-lt"/>
              </a:rPr>
              <a:t>unstable, will lose protons, other subatomic particles, or energy to form more stable elements</a:t>
            </a:r>
          </a:p>
          <a:p>
            <a:r>
              <a:rPr lang="en-US" sz="2800" b="1" i="0" dirty="0">
                <a:effectLst/>
                <a:latin typeface="+mj-lt"/>
              </a:rPr>
              <a:t>Ion = </a:t>
            </a:r>
            <a:r>
              <a:rPr lang="en-US" sz="2800" i="0" dirty="0">
                <a:effectLst/>
                <a:latin typeface="+mj-lt"/>
              </a:rPr>
              <a:t>atom does not contain equal protons and electrons (has a charge)</a:t>
            </a:r>
          </a:p>
          <a:p>
            <a:r>
              <a:rPr lang="en-US" sz="2800" b="1" i="0" dirty="0">
                <a:solidFill>
                  <a:srgbClr val="373D3F"/>
                </a:solidFill>
                <a:effectLst/>
                <a:latin typeface="+mj-lt"/>
              </a:rPr>
              <a:t>Cation = </a:t>
            </a:r>
            <a:r>
              <a:rPr lang="en-US" sz="2800" i="0" dirty="0">
                <a:solidFill>
                  <a:srgbClr val="373D3F"/>
                </a:solidFill>
                <a:effectLst/>
                <a:latin typeface="+mj-lt"/>
              </a:rPr>
              <a:t>positive ions (losing electron</a:t>
            </a:r>
            <a:r>
              <a:rPr lang="en-US" dirty="0">
                <a:solidFill>
                  <a:srgbClr val="373D3F"/>
                </a:solidFill>
                <a:latin typeface="+mj-lt"/>
              </a:rPr>
              <a:t>s)</a:t>
            </a:r>
          </a:p>
          <a:p>
            <a:r>
              <a:rPr lang="en-US" sz="2800" b="1" i="0" dirty="0">
                <a:solidFill>
                  <a:srgbClr val="373D3F"/>
                </a:solidFill>
                <a:effectLst/>
                <a:latin typeface="+mj-lt"/>
              </a:rPr>
              <a:t>Anions </a:t>
            </a:r>
            <a:r>
              <a:rPr lang="en-US" sz="2800" i="0" dirty="0">
                <a:solidFill>
                  <a:srgbClr val="373D3F"/>
                </a:solidFill>
                <a:effectLst/>
                <a:latin typeface="+mj-lt"/>
              </a:rPr>
              <a:t>= negative ions (gaining electrons)</a:t>
            </a:r>
            <a:endParaRPr lang="en-US" sz="2800" b="1" i="0" dirty="0">
              <a:solidFill>
                <a:srgbClr val="373D3F"/>
              </a:solidFill>
              <a:effectLst/>
              <a:latin typeface="+mj-lt"/>
            </a:endParaRPr>
          </a:p>
          <a:p>
            <a:endParaRPr lang="en-US" sz="2800" b="0" i="0" dirty="0">
              <a:solidFill>
                <a:srgbClr val="373D3F"/>
              </a:solidFill>
              <a:effectLst/>
              <a:latin typeface="+mj-lt"/>
            </a:endParaRPr>
          </a:p>
          <a:p>
            <a:endParaRPr lang="en-US" b="0" i="0" dirty="0">
              <a:solidFill>
                <a:srgbClr val="373D3F"/>
              </a:solidFill>
              <a:effectLst/>
              <a:latin typeface="+mj-lt"/>
            </a:endParaRPr>
          </a:p>
        </p:txBody>
      </p:sp>
      <p:pic>
        <p:nvPicPr>
          <p:cNvPr id="5" name="Picture 4" descr="Diagram&#10;&#10;Description automatically generated">
            <a:extLst>
              <a:ext uri="{FF2B5EF4-FFF2-40B4-BE49-F238E27FC236}">
                <a16:creationId xmlns:a16="http://schemas.microsoft.com/office/drawing/2014/main" id="{2B7E0A31-A431-A07F-844E-84D8B82D4E10}"/>
              </a:ext>
            </a:extLst>
          </p:cNvPr>
          <p:cNvPicPr>
            <a:picLocks noChangeAspect="1"/>
          </p:cNvPicPr>
          <p:nvPr/>
        </p:nvPicPr>
        <p:blipFill>
          <a:blip r:embed="rId2"/>
          <a:stretch>
            <a:fillRect/>
          </a:stretch>
        </p:blipFill>
        <p:spPr>
          <a:xfrm>
            <a:off x="6469179" y="1956363"/>
            <a:ext cx="5297576" cy="2965450"/>
          </a:xfrm>
          <a:prstGeom prst="rect">
            <a:avLst/>
          </a:prstGeom>
        </p:spPr>
      </p:pic>
    </p:spTree>
    <p:extLst>
      <p:ext uri="{BB962C8B-B14F-4D97-AF65-F5344CB8AC3E}">
        <p14:creationId xmlns:p14="http://schemas.microsoft.com/office/powerpoint/2010/main" val="133821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A4CD-5ADF-CA5D-CD6E-9CF3E26EFC16}"/>
              </a:ext>
            </a:extLst>
          </p:cNvPr>
          <p:cNvSpPr>
            <a:spLocks noGrp="1"/>
          </p:cNvSpPr>
          <p:nvPr>
            <p:ph type="title"/>
          </p:nvPr>
        </p:nvSpPr>
        <p:spPr>
          <a:xfrm>
            <a:off x="607325" y="219322"/>
            <a:ext cx="5458838" cy="1325563"/>
          </a:xfrm>
        </p:spPr>
        <p:txBody>
          <a:bodyPr>
            <a:normAutofit/>
          </a:bodyPr>
          <a:lstStyle/>
          <a:p>
            <a:r>
              <a:rPr lang="en-US" b="1" dirty="0">
                <a:effectLst/>
              </a:rPr>
              <a:t>Chemical Bonds</a:t>
            </a:r>
            <a:endParaRPr lang="en-US" dirty="0"/>
          </a:p>
        </p:txBody>
      </p:sp>
      <p:sp>
        <p:nvSpPr>
          <p:cNvPr id="3" name="Content Placeholder 2">
            <a:extLst>
              <a:ext uri="{FF2B5EF4-FFF2-40B4-BE49-F238E27FC236}">
                <a16:creationId xmlns:a16="http://schemas.microsoft.com/office/drawing/2014/main" id="{E779B611-47CA-FD54-CEDD-4EE8E4DD31E1}"/>
              </a:ext>
            </a:extLst>
          </p:cNvPr>
          <p:cNvSpPr>
            <a:spLocks noGrp="1"/>
          </p:cNvSpPr>
          <p:nvPr>
            <p:ph idx="1"/>
          </p:nvPr>
        </p:nvSpPr>
        <p:spPr>
          <a:xfrm>
            <a:off x="4274049" y="1643865"/>
            <a:ext cx="7079751" cy="4533098"/>
          </a:xfrm>
        </p:spPr>
        <p:txBody>
          <a:bodyPr>
            <a:noAutofit/>
          </a:bodyPr>
          <a:lstStyle/>
          <a:p>
            <a:r>
              <a:rPr lang="en-US" sz="1600" b="1" i="0" dirty="0">
                <a:effectLst/>
                <a:latin typeface="+mj-lt"/>
              </a:rPr>
              <a:t>Ionic bonds</a:t>
            </a:r>
            <a:r>
              <a:rPr lang="en-US" sz="1600" b="0" i="0" dirty="0">
                <a:effectLst/>
                <a:latin typeface="+mj-lt"/>
              </a:rPr>
              <a:t> = bond between oppositely charged ions (an anion and a cation).  </a:t>
            </a:r>
          </a:p>
          <a:p>
            <a:r>
              <a:rPr lang="en-US" sz="1600" b="1" i="0" dirty="0">
                <a:effectLst/>
                <a:latin typeface="+mj-lt"/>
              </a:rPr>
              <a:t>Covalent bonds</a:t>
            </a:r>
            <a:r>
              <a:rPr lang="en-US" sz="1600" b="0" i="0" dirty="0">
                <a:effectLst/>
                <a:latin typeface="+mj-lt"/>
              </a:rPr>
              <a:t> = electrons are shared between two atoms.  </a:t>
            </a:r>
          </a:p>
          <a:p>
            <a:pPr lvl="1"/>
            <a:r>
              <a:rPr lang="en-US" sz="1200" dirty="0">
                <a:latin typeface="+mj-lt"/>
              </a:rPr>
              <a:t>S</a:t>
            </a:r>
            <a:r>
              <a:rPr lang="en-US" sz="1200" b="0" i="0" dirty="0">
                <a:effectLst/>
                <a:latin typeface="+mj-lt"/>
              </a:rPr>
              <a:t>trongest and most common form of chemical bond in organisms. Unlike most ionic bonds, covalent bonds do not dissociate in water.</a:t>
            </a:r>
          </a:p>
          <a:p>
            <a:r>
              <a:rPr lang="en-US" sz="1600" b="0" i="0" dirty="0">
                <a:effectLst/>
                <a:latin typeface="+mj-lt"/>
              </a:rPr>
              <a:t>Covalent bonds come in two varieties: polar and non-polar. </a:t>
            </a:r>
          </a:p>
          <a:p>
            <a:pPr lvl="1"/>
            <a:r>
              <a:rPr lang="en-US" sz="1600" b="0" i="0" dirty="0">
                <a:effectLst/>
                <a:latin typeface="+mj-lt"/>
              </a:rPr>
              <a:t>A </a:t>
            </a:r>
            <a:r>
              <a:rPr lang="en-US" sz="1600" b="1" i="0" dirty="0">
                <a:effectLst/>
                <a:latin typeface="+mj-lt"/>
              </a:rPr>
              <a:t>non-polar covalent bond</a:t>
            </a:r>
            <a:r>
              <a:rPr lang="en-US" sz="1600" b="0" i="0" dirty="0">
                <a:effectLst/>
                <a:latin typeface="+mj-lt"/>
              </a:rPr>
              <a:t> = electrons are shared equally between the two atoms. </a:t>
            </a:r>
          </a:p>
          <a:p>
            <a:pPr lvl="1"/>
            <a:r>
              <a:rPr lang="en-US" sz="1600" b="1" i="0" dirty="0">
                <a:effectLst/>
                <a:latin typeface="+mj-lt"/>
              </a:rPr>
              <a:t>Polar covalent bonds</a:t>
            </a:r>
            <a:r>
              <a:rPr lang="en-US" sz="1600" b="0" i="0" dirty="0">
                <a:effectLst/>
                <a:latin typeface="+mj-lt"/>
              </a:rPr>
              <a:t> = electrons are shared unequally. </a:t>
            </a:r>
          </a:p>
          <a:p>
            <a:r>
              <a:rPr lang="en-US" sz="1600" b="0" i="0" dirty="0">
                <a:effectLst/>
                <a:latin typeface="+mj-lt"/>
              </a:rPr>
              <a:t>Why does this occur? Each element has a known </a:t>
            </a:r>
            <a:r>
              <a:rPr lang="en-US" sz="1600" b="1" i="0" dirty="0">
                <a:effectLst/>
                <a:latin typeface="+mj-lt"/>
              </a:rPr>
              <a:t>electronegativity</a:t>
            </a:r>
            <a:r>
              <a:rPr lang="en-US" sz="1600" b="0" i="0" dirty="0">
                <a:effectLst/>
                <a:latin typeface="+mj-lt"/>
              </a:rPr>
              <a:t>: a measure of their affinity for electrons. </a:t>
            </a:r>
          </a:p>
          <a:p>
            <a:pPr lvl="1"/>
            <a:r>
              <a:rPr lang="en-US" sz="1600" dirty="0">
                <a:latin typeface="+mj-lt"/>
              </a:rPr>
              <a:t>Oxygen = </a:t>
            </a:r>
            <a:r>
              <a:rPr lang="en-US" sz="1600" b="0" i="0" dirty="0">
                <a:effectLst/>
                <a:latin typeface="+mj-lt"/>
              </a:rPr>
              <a:t>high electronegativity</a:t>
            </a:r>
          </a:p>
          <a:p>
            <a:pPr lvl="1"/>
            <a:r>
              <a:rPr lang="en-US" sz="1600" b="0" i="0" dirty="0">
                <a:effectLst/>
                <a:latin typeface="+mj-lt"/>
              </a:rPr>
              <a:t>Hydrogen = low electronegativity </a:t>
            </a:r>
          </a:p>
          <a:p>
            <a:pPr lvl="1"/>
            <a:r>
              <a:rPr lang="en-US" sz="1600" b="0" i="0" dirty="0">
                <a:effectLst/>
                <a:latin typeface="+mj-lt"/>
              </a:rPr>
              <a:t>Polar covalent bonds = two atoms involved have significantly different electronegativities.  </a:t>
            </a:r>
          </a:p>
          <a:p>
            <a:r>
              <a:rPr lang="en-US" sz="1600" b="0" i="0" dirty="0">
                <a:effectLst/>
                <a:latin typeface="+mj-lt"/>
              </a:rPr>
              <a:t>A </a:t>
            </a:r>
            <a:r>
              <a:rPr lang="en-US" sz="1600" b="1" i="0" dirty="0">
                <a:effectLst/>
                <a:latin typeface="+mj-lt"/>
              </a:rPr>
              <a:t>hydrogen bond </a:t>
            </a:r>
            <a:r>
              <a:rPr lang="en-US" sz="1600" b="0" i="0" dirty="0">
                <a:effectLst/>
                <a:latin typeface="+mj-lt"/>
              </a:rPr>
              <a:t>is an interaction between two polar molecules. This type of bond is very common in organisms. </a:t>
            </a:r>
          </a:p>
          <a:p>
            <a:pPr lvl="1"/>
            <a:r>
              <a:rPr lang="en-US" sz="1600" b="0" i="0" dirty="0">
                <a:effectLst/>
                <a:latin typeface="+mj-lt"/>
              </a:rPr>
              <a:t>Notably, hydrogen bonds give water the unique properties that sustain life.</a:t>
            </a:r>
            <a:br>
              <a:rPr lang="en-US" sz="1600" dirty="0">
                <a:latin typeface="+mj-lt"/>
              </a:rPr>
            </a:br>
            <a:endParaRPr lang="en-US" sz="1600" dirty="0">
              <a:latin typeface="+mj-lt"/>
            </a:endParaRPr>
          </a:p>
        </p:txBody>
      </p:sp>
      <p:pic>
        <p:nvPicPr>
          <p:cNvPr id="6" name="Picture 5" descr="A picture containing clipart&#10;&#10;Description automatically generated">
            <a:extLst>
              <a:ext uri="{FF2B5EF4-FFF2-40B4-BE49-F238E27FC236}">
                <a16:creationId xmlns:a16="http://schemas.microsoft.com/office/drawing/2014/main" id="{106F586C-218F-AAFA-038F-781F2DF86609}"/>
              </a:ext>
            </a:extLst>
          </p:cNvPr>
          <p:cNvPicPr>
            <a:picLocks noChangeAspect="1"/>
          </p:cNvPicPr>
          <p:nvPr/>
        </p:nvPicPr>
        <p:blipFill>
          <a:blip r:embed="rId2"/>
          <a:stretch>
            <a:fillRect/>
          </a:stretch>
        </p:blipFill>
        <p:spPr>
          <a:xfrm>
            <a:off x="607325" y="2204236"/>
            <a:ext cx="3570867" cy="185762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94642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0241-A734-768E-B27D-6FA3FF533614}"/>
              </a:ext>
            </a:extLst>
          </p:cNvPr>
          <p:cNvSpPr>
            <a:spLocks noGrp="1"/>
          </p:cNvSpPr>
          <p:nvPr>
            <p:ph type="title"/>
          </p:nvPr>
        </p:nvSpPr>
        <p:spPr>
          <a:xfrm>
            <a:off x="6096000" y="74109"/>
            <a:ext cx="5945312" cy="568829"/>
          </a:xfrm>
        </p:spPr>
        <p:txBody>
          <a:bodyPr>
            <a:normAutofit/>
          </a:bodyPr>
          <a:lstStyle/>
          <a:p>
            <a:r>
              <a:rPr lang="en-US" sz="2400" b="1" i="0" dirty="0">
                <a:effectLst/>
              </a:rPr>
              <a:t>WATER IS CRUCIAL TO MAINTAINING LIFE</a:t>
            </a:r>
            <a:endParaRPr lang="en-US" sz="2400" dirty="0"/>
          </a:p>
        </p:txBody>
      </p:sp>
      <p:sp>
        <p:nvSpPr>
          <p:cNvPr id="3" name="Content Placeholder 2">
            <a:extLst>
              <a:ext uri="{FF2B5EF4-FFF2-40B4-BE49-F238E27FC236}">
                <a16:creationId xmlns:a16="http://schemas.microsoft.com/office/drawing/2014/main" id="{A26F4C3A-E8DD-E4D6-DBB7-17BD638B900B}"/>
              </a:ext>
            </a:extLst>
          </p:cNvPr>
          <p:cNvSpPr>
            <a:spLocks noGrp="1"/>
          </p:cNvSpPr>
          <p:nvPr>
            <p:ph idx="1"/>
          </p:nvPr>
        </p:nvSpPr>
        <p:spPr>
          <a:xfrm>
            <a:off x="4814889" y="642938"/>
            <a:ext cx="7374062" cy="5965680"/>
          </a:xfrm>
        </p:spPr>
        <p:txBody>
          <a:bodyPr>
            <a:noAutofit/>
          </a:bodyPr>
          <a:lstStyle/>
          <a:p>
            <a:r>
              <a:rPr lang="en-US" sz="1200" b="1" i="0" dirty="0">
                <a:effectLst/>
                <a:latin typeface="+mj-lt"/>
              </a:rPr>
              <a:t>WATER IS POLAR. </a:t>
            </a:r>
          </a:p>
          <a:p>
            <a:pPr lvl="1"/>
            <a:r>
              <a:rPr lang="en-US" sz="1200" b="0" i="0" dirty="0">
                <a:effectLst/>
                <a:latin typeface="+mj-lt"/>
              </a:rPr>
              <a:t>The shared electrons spend more time associated with the oxygen atom than they do with hydrogen atoms. </a:t>
            </a:r>
          </a:p>
          <a:p>
            <a:pPr lvl="1"/>
            <a:r>
              <a:rPr lang="en-US" sz="1200" b="0" i="0" dirty="0">
                <a:effectLst/>
                <a:latin typeface="+mj-lt"/>
              </a:rPr>
              <a:t>No overall charge to a water molecule, but a slight positive charge on each hydrogen atom and a slight negative charge on the oxygen atom.</a:t>
            </a:r>
          </a:p>
          <a:p>
            <a:pPr lvl="1"/>
            <a:r>
              <a:rPr lang="en-US" sz="1200" b="0" i="0" dirty="0">
                <a:effectLst/>
                <a:latin typeface="+mj-lt"/>
              </a:rPr>
              <a:t>The slightly positive hydrogen atoms repel each other and form the unique shape. </a:t>
            </a:r>
          </a:p>
          <a:p>
            <a:pPr lvl="1"/>
            <a:r>
              <a:rPr lang="en-US" sz="1200" b="0" i="0" dirty="0">
                <a:effectLst/>
                <a:latin typeface="+mj-lt"/>
              </a:rPr>
              <a:t>Each water molecule attracts other water molecules because of the positive and negative charges in the different parts of the molecule. Water also attracts other polar molecules (such as sugars) that can dissolve in water and are referred to as hydrophilic (“water-loving”).</a:t>
            </a:r>
          </a:p>
          <a:p>
            <a:r>
              <a:rPr lang="en-US" sz="1200" b="1" i="0" dirty="0">
                <a:effectLst/>
                <a:latin typeface="+mj-lt"/>
              </a:rPr>
              <a:t>WATER STABILIZES TEMPERATURE. </a:t>
            </a:r>
          </a:p>
          <a:p>
            <a:pPr lvl="1"/>
            <a:r>
              <a:rPr lang="en-US" sz="1200" b="0" i="0" dirty="0">
                <a:effectLst/>
                <a:latin typeface="+mj-lt"/>
              </a:rPr>
              <a:t>The hydrogen bonds in water allow it to absorb and release heat energy more slowly than many other substances. </a:t>
            </a:r>
          </a:p>
          <a:p>
            <a:pPr lvl="1"/>
            <a:r>
              <a:rPr lang="en-US" sz="1200" b="0" i="0" dirty="0">
                <a:effectLst/>
                <a:latin typeface="+mj-lt"/>
              </a:rPr>
              <a:t>Temperature is a measure of the motion (kinetic energy) of molecules. As the motion increases, energy is higher and thus temperature is higher. Water absorbs a great deal of energy before its temperature rises.</a:t>
            </a:r>
          </a:p>
          <a:p>
            <a:r>
              <a:rPr lang="en-US" sz="1200" b="1" i="0" dirty="0">
                <a:effectLst/>
                <a:latin typeface="+mj-lt"/>
              </a:rPr>
              <a:t>WATER IS AN EXCELLENT SOLVENT. </a:t>
            </a:r>
          </a:p>
          <a:p>
            <a:pPr lvl="1"/>
            <a:r>
              <a:rPr lang="en-US" sz="1200" b="0" i="0" dirty="0">
                <a:effectLst/>
                <a:latin typeface="+mj-lt"/>
              </a:rPr>
              <a:t>Because water is polar, with slight positive and negative charges, ionic compounds and polar molecules can readily dissolve in it. </a:t>
            </a:r>
          </a:p>
          <a:p>
            <a:r>
              <a:rPr lang="en-US" sz="1200" b="1" i="0" dirty="0">
                <a:effectLst/>
                <a:latin typeface="+mj-lt"/>
              </a:rPr>
              <a:t>WATER IS COHESIVE. </a:t>
            </a:r>
          </a:p>
          <a:p>
            <a:pPr lvl="1"/>
            <a:r>
              <a:rPr lang="en-US" sz="1200" b="0" i="0" dirty="0">
                <a:effectLst/>
                <a:latin typeface="+mj-lt"/>
              </a:rPr>
              <a:t>In </a:t>
            </a:r>
            <a:r>
              <a:rPr lang="en-US" sz="1200" b="1" i="0" dirty="0">
                <a:effectLst/>
                <a:latin typeface="+mj-lt"/>
              </a:rPr>
              <a:t>cohesion</a:t>
            </a:r>
            <a:r>
              <a:rPr lang="en-US" sz="1200" b="0" i="0" dirty="0">
                <a:effectLst/>
                <a:latin typeface="+mj-lt"/>
              </a:rPr>
              <a:t>, water molecules are attracted to each other (because of hydrogen bonding), keeping the molecules together at the liquid-air (gas) interface.</a:t>
            </a:r>
          </a:p>
          <a:p>
            <a:pPr lvl="1"/>
            <a:r>
              <a:rPr lang="en-US" sz="1200" b="0" i="0" dirty="0">
                <a:effectLst/>
                <a:latin typeface="+mj-lt"/>
              </a:rPr>
              <a:t>Cohesion gives rise to </a:t>
            </a:r>
            <a:r>
              <a:rPr lang="en-US" sz="1200" b="1" i="0" dirty="0">
                <a:effectLst/>
                <a:latin typeface="+mj-lt"/>
              </a:rPr>
              <a:t>surface tension</a:t>
            </a:r>
            <a:r>
              <a:rPr lang="en-US" sz="1200" b="0" i="0" dirty="0">
                <a:effectLst/>
                <a:latin typeface="+mj-lt"/>
              </a:rPr>
              <a:t>, the capacity of a substance to withstand rupture when placed under tension or stress. </a:t>
            </a:r>
          </a:p>
          <a:p>
            <a:pPr lvl="1"/>
            <a:r>
              <a:rPr lang="en-US" sz="1200" dirty="0">
                <a:latin typeface="+mj-lt"/>
              </a:rPr>
              <a:t>C</a:t>
            </a:r>
            <a:r>
              <a:rPr lang="en-US" sz="1200" b="0" i="0" dirty="0">
                <a:effectLst/>
                <a:latin typeface="+mj-lt"/>
              </a:rPr>
              <a:t>ohesive forces are also related to the water’s property of </a:t>
            </a:r>
            <a:r>
              <a:rPr lang="en-US" sz="1200" b="1" i="0" dirty="0">
                <a:effectLst/>
                <a:latin typeface="+mj-lt"/>
              </a:rPr>
              <a:t>adhesion</a:t>
            </a:r>
            <a:r>
              <a:rPr lang="en-US" sz="1200" b="0" i="0" dirty="0">
                <a:effectLst/>
                <a:latin typeface="+mj-lt"/>
              </a:rPr>
              <a:t>, or the attraction between water molecules and other molecules. </a:t>
            </a:r>
          </a:p>
          <a:p>
            <a:pPr lvl="1"/>
            <a:r>
              <a:rPr lang="en-US" sz="1200" b="0" i="0" dirty="0">
                <a:effectLst/>
                <a:latin typeface="+mj-lt"/>
              </a:rPr>
              <a:t>This is observed when water “climbs” up a straw placed in a glass of water. You will notice that the water appears to be higher on the sides of the straw than in the middle. This is because the water molecules are attracted to the straw and therefore adhere to it. </a:t>
            </a:r>
          </a:p>
          <a:p>
            <a:pPr lvl="1"/>
            <a:r>
              <a:rPr lang="en-US" sz="1200" b="0" i="0" dirty="0">
                <a:effectLst/>
                <a:latin typeface="+mj-lt"/>
              </a:rPr>
              <a:t>Cohesive and adhesive forces are important for sustaining life. For example, because of these forces, water can flow up from the roots to the tops of plants to feed the plant.</a:t>
            </a:r>
          </a:p>
          <a:p>
            <a:endParaRPr lang="en-US" sz="1200" b="0" i="0" dirty="0">
              <a:effectLst/>
              <a:latin typeface="+mj-lt"/>
            </a:endParaRPr>
          </a:p>
          <a:p>
            <a:endParaRPr lang="en-US" sz="1200" dirty="0">
              <a:latin typeface="+mj-lt"/>
            </a:endParaRPr>
          </a:p>
        </p:txBody>
      </p:sp>
      <p:pic>
        <p:nvPicPr>
          <p:cNvPr id="2052" name="Picture 4" descr="Adhesion and Cohesion of Water | U.S. Geological Survey">
            <a:extLst>
              <a:ext uri="{FF2B5EF4-FFF2-40B4-BE49-F238E27FC236}">
                <a16:creationId xmlns:a16="http://schemas.microsoft.com/office/drawing/2014/main" id="{C88C0232-8B1F-CC91-D274-107060F542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62"/>
          <a:stretch/>
        </p:blipFill>
        <p:spPr bwMode="auto">
          <a:xfrm>
            <a:off x="7775" y="249382"/>
            <a:ext cx="2572298" cy="28577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hat is the difference between adhesion and cohesion?">
            <a:extLst>
              <a:ext uri="{FF2B5EF4-FFF2-40B4-BE49-F238E27FC236}">
                <a16:creationId xmlns:a16="http://schemas.microsoft.com/office/drawing/2014/main" id="{D75C2EC2-6337-DDAB-393C-3FBF360771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623" r="14413" b="-3"/>
          <a:stretch/>
        </p:blipFill>
        <p:spPr bwMode="auto">
          <a:xfrm>
            <a:off x="2415219" y="249382"/>
            <a:ext cx="2559486" cy="28577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clipart&#10;&#10;Description automatically generated">
            <a:extLst>
              <a:ext uri="{FF2B5EF4-FFF2-40B4-BE49-F238E27FC236}">
                <a16:creationId xmlns:a16="http://schemas.microsoft.com/office/drawing/2014/main" id="{0EBDCE4D-461E-C66D-46DF-C92991718591}"/>
              </a:ext>
            </a:extLst>
          </p:cNvPr>
          <p:cNvPicPr>
            <a:picLocks noChangeAspect="1"/>
          </p:cNvPicPr>
          <p:nvPr/>
        </p:nvPicPr>
        <p:blipFill rotWithShape="1">
          <a:blip r:embed="rId4"/>
          <a:srcRect r="3592" b="1"/>
          <a:stretch/>
        </p:blipFill>
        <p:spPr>
          <a:xfrm>
            <a:off x="669861" y="3605295"/>
            <a:ext cx="4145028" cy="2236643"/>
          </a:xfrm>
          <a:prstGeom prst="rect">
            <a:avLst/>
          </a:prstGeom>
        </p:spPr>
      </p:pic>
    </p:spTree>
    <p:extLst>
      <p:ext uri="{BB962C8B-B14F-4D97-AF65-F5344CB8AC3E}">
        <p14:creationId xmlns:p14="http://schemas.microsoft.com/office/powerpoint/2010/main" val="39528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8868</TotalTime>
  <Words>4746</Words>
  <Application>Microsoft Macintosh PowerPoint</Application>
  <PresentationFormat>Widescreen</PresentationFormat>
  <Paragraphs>276</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 2013 - 2022</vt:lpstr>
      <vt:lpstr>CHAPTER 2:  MATTER,  ENERGY,  &amp; LIFE  CHAPTER 3: ECOSYSTEMS  AND THE BIOSPHERE</vt:lpstr>
      <vt:lpstr>Blackboard Response Highlights…</vt:lpstr>
      <vt:lpstr>Logistics </vt:lpstr>
      <vt:lpstr>Overview of Class</vt:lpstr>
      <vt:lpstr>2.1 What is Matter?</vt:lpstr>
      <vt:lpstr>Matter -&gt; Life</vt:lpstr>
      <vt:lpstr>The Basics of an Atom, Key Terms</vt:lpstr>
      <vt:lpstr>Chemical Bonds</vt:lpstr>
      <vt:lpstr>WATER IS CRUCIAL TO MAINTAINING LIFE</vt:lpstr>
      <vt:lpstr>Buffers, pH, Acids, and Bases </vt:lpstr>
      <vt:lpstr>Acids, Bases and Buffers</vt:lpstr>
      <vt:lpstr>Biological Molecules </vt:lpstr>
      <vt:lpstr>Carbon</vt:lpstr>
      <vt:lpstr>2.2 Energy</vt:lpstr>
      <vt:lpstr>The Study of Energy: Thermodynamics</vt:lpstr>
      <vt:lpstr>Potential and Kinetic Energy</vt:lpstr>
      <vt:lpstr>2.3 A Cell is the Smallest Unit of Life</vt:lpstr>
      <vt:lpstr>Prokaryotic Cells</vt:lpstr>
      <vt:lpstr>Eurkaryotic Cells</vt:lpstr>
      <vt:lpstr>Animal vs. Plant Cells</vt:lpstr>
      <vt:lpstr>Chloroplasts</vt:lpstr>
      <vt:lpstr>2.4 Energy Enters Ecosystems Through Photosynthesis – Bringing it all Together</vt:lpstr>
      <vt:lpstr>Solar Dependence and Food Production </vt:lpstr>
      <vt:lpstr>Main Structures and Summary of Photosynthesis </vt:lpstr>
      <vt:lpstr>Chapter 3: ECOSYSTEMS AND THE BIOSPHERE </vt:lpstr>
      <vt:lpstr>3.1 Energy Flow through Ecosystems</vt:lpstr>
      <vt:lpstr>Broad Categories of Ecosystems</vt:lpstr>
      <vt:lpstr>Ecosystems and Disturbance</vt:lpstr>
      <vt:lpstr>Food Chains and Food Webs </vt:lpstr>
      <vt:lpstr>Energy in Trophic Levels</vt:lpstr>
      <vt:lpstr>Food Web: A Holistic Model </vt:lpstr>
      <vt:lpstr>How Organisms Acquire Energy in a Food Web </vt:lpstr>
      <vt:lpstr>Consequences of Food Webs: Biological Magnification </vt:lpstr>
      <vt:lpstr>3.2 Biogeochemical Cycles  – Bringing it All Together</vt:lpstr>
      <vt:lpstr>The Hydrologic Cycle</vt:lpstr>
      <vt:lpstr>The Carbon Cycle</vt:lpstr>
      <vt:lpstr>The Nitrogen Cycle</vt:lpstr>
      <vt:lpstr>The Phosphorus Cycle</vt:lpstr>
      <vt:lpstr>Eutrophication and Dead Zones</vt:lpstr>
      <vt:lpstr>The Sulfur Cycle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MATTER, ENERGY, &amp; LIFE CHAPTER 3: ECOSYSTEMS AND THE BIOSPHERE</dc:title>
  <dc:creator>Sara Perl Egendorf</dc:creator>
  <cp:lastModifiedBy>Sara Perl Egendorf</cp:lastModifiedBy>
  <cp:revision>21</cp:revision>
  <dcterms:created xsi:type="dcterms:W3CDTF">2023-02-14T15:33:04Z</dcterms:created>
  <dcterms:modified xsi:type="dcterms:W3CDTF">2023-02-20T19:21:20Z</dcterms:modified>
</cp:coreProperties>
</file>