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sldIdLst>
    <p:sldId id="256" r:id="rId2"/>
    <p:sldId id="551" r:id="rId3"/>
    <p:sldId id="257" r:id="rId4"/>
    <p:sldId id="553" r:id="rId5"/>
    <p:sldId id="554" r:id="rId6"/>
    <p:sldId id="582" r:id="rId7"/>
    <p:sldId id="555" r:id="rId8"/>
    <p:sldId id="556" r:id="rId9"/>
    <p:sldId id="557" r:id="rId10"/>
    <p:sldId id="558" r:id="rId11"/>
    <p:sldId id="559" r:id="rId12"/>
    <p:sldId id="560" r:id="rId13"/>
    <p:sldId id="571" r:id="rId14"/>
    <p:sldId id="572" r:id="rId15"/>
    <p:sldId id="561" r:id="rId16"/>
    <p:sldId id="570" r:id="rId17"/>
    <p:sldId id="562" r:id="rId18"/>
    <p:sldId id="573" r:id="rId19"/>
    <p:sldId id="563" r:id="rId20"/>
    <p:sldId id="574" r:id="rId21"/>
    <p:sldId id="575" r:id="rId22"/>
    <p:sldId id="564" r:id="rId23"/>
    <p:sldId id="565" r:id="rId24"/>
    <p:sldId id="576" r:id="rId25"/>
    <p:sldId id="578" r:id="rId26"/>
    <p:sldId id="566" r:id="rId27"/>
    <p:sldId id="567" r:id="rId28"/>
    <p:sldId id="568" r:id="rId29"/>
    <p:sldId id="569" r:id="rId30"/>
    <p:sldId id="579" r:id="rId31"/>
    <p:sldId id="580" r:id="rId32"/>
    <p:sldId id="5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1"/>
    <p:restoredTop sz="95952"/>
  </p:normalViewPr>
  <p:slideViewPr>
    <p:cSldViewPr snapToGrid="0">
      <p:cViewPr varScale="1">
        <p:scale>
          <a:sx n="77" d="100"/>
          <a:sy n="77" d="100"/>
        </p:scale>
        <p:origin x="200" y="10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9T15:50:34.666"/>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9T14:53:40.871"/>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09T14:54:37.366"/>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February 3, 2023</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42237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February 3, 2023</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817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February 3, 2023</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83059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February 3,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95630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February 3, 2023</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8962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February 3, 2023</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814240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February 3, 2023</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354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February 3, 2023</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870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February 3,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58698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February 3, 2023</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55804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February 3, 2023</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5858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February 3, 2023</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373703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27" r:id="rId7"/>
    <p:sldLayoutId id="2147483728" r:id="rId8"/>
    <p:sldLayoutId id="2147483729" r:id="rId9"/>
    <p:sldLayoutId id="2147483730" r:id="rId10"/>
    <p:sldLayoutId id="2147483737"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doi.org/10.1215/22011919-438553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eesc1201.commons.gc.cuny.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8E81931-EC11-4433-BB7B-ED42BAA244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35BC353-549C-47DC-9732-7E696137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6858003"/>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owing plant">
            <a:extLst>
              <a:ext uri="{FF2B5EF4-FFF2-40B4-BE49-F238E27FC236}">
                <a16:creationId xmlns:a16="http://schemas.microsoft.com/office/drawing/2014/main" id="{D3A5E5E8-CE57-4AD0-9B9F-BA87DC3721C3}"/>
              </a:ext>
            </a:extLst>
          </p:cNvPr>
          <p:cNvPicPr>
            <a:picLocks noChangeAspect="1"/>
          </p:cNvPicPr>
          <p:nvPr/>
        </p:nvPicPr>
        <p:blipFill rotWithShape="1">
          <a:blip r:embed="rId2"/>
          <a:srcRect t="6719" b="9011"/>
          <a:stretch/>
        </p:blipFill>
        <p:spPr>
          <a:xfrm>
            <a:off x="20" y="-1"/>
            <a:ext cx="12191980" cy="6858002"/>
          </a:xfrm>
          <a:custGeom>
            <a:avLst/>
            <a:gdLst/>
            <a:ahLst/>
            <a:cxnLst/>
            <a:rect l="l" t="t" r="r" b="b"/>
            <a:pathLst>
              <a:path w="12192000" h="6858002">
                <a:moveTo>
                  <a:pt x="5307101" y="6857999"/>
                </a:moveTo>
                <a:lnTo>
                  <a:pt x="12192000" y="6857999"/>
                </a:lnTo>
                <a:lnTo>
                  <a:pt x="12192000" y="6858002"/>
                </a:lnTo>
                <a:lnTo>
                  <a:pt x="5307088" y="6858002"/>
                </a:lnTo>
                <a:close/>
                <a:moveTo>
                  <a:pt x="0" y="0"/>
                </a:moveTo>
                <a:lnTo>
                  <a:pt x="12192000" y="0"/>
                </a:lnTo>
                <a:lnTo>
                  <a:pt x="12192000" y="6277972"/>
                </a:lnTo>
                <a:lnTo>
                  <a:pt x="12152890" y="6290206"/>
                </a:lnTo>
                <a:cubicBezTo>
                  <a:pt x="12105395" y="6304478"/>
                  <a:pt x="12054092" y="6317152"/>
                  <a:pt x="12009354" y="6315664"/>
                </a:cubicBezTo>
                <a:cubicBezTo>
                  <a:pt x="11994503" y="6311032"/>
                  <a:pt x="11985943" y="6310638"/>
                  <a:pt x="11978968" y="6319390"/>
                </a:cubicBezTo>
                <a:cubicBezTo>
                  <a:pt x="11941764" y="6318961"/>
                  <a:pt x="11901790" y="6339612"/>
                  <a:pt x="11878895" y="6327233"/>
                </a:cubicBezTo>
                <a:cubicBezTo>
                  <a:pt x="11878918" y="6346592"/>
                  <a:pt x="11826486" y="6319151"/>
                  <a:pt x="11814979" y="6337141"/>
                </a:cubicBezTo>
                <a:cubicBezTo>
                  <a:pt x="11820607" y="6367517"/>
                  <a:pt x="11727668" y="6353622"/>
                  <a:pt x="11687508" y="6364470"/>
                </a:cubicBezTo>
                <a:cubicBezTo>
                  <a:pt x="11692944" y="6381370"/>
                  <a:pt x="11638976" y="6383664"/>
                  <a:pt x="11672002" y="6397904"/>
                </a:cubicBezTo>
                <a:cubicBezTo>
                  <a:pt x="11645814" y="6406115"/>
                  <a:pt x="11642999" y="6389784"/>
                  <a:pt x="11629894" y="6384496"/>
                </a:cubicBezTo>
                <a:cubicBezTo>
                  <a:pt x="11597582" y="6386755"/>
                  <a:pt x="11602281" y="6372208"/>
                  <a:pt x="11597728" y="6361596"/>
                </a:cubicBezTo>
                <a:cubicBezTo>
                  <a:pt x="11567716" y="6387703"/>
                  <a:pt x="11505156" y="6361750"/>
                  <a:pt x="11448211" y="6357842"/>
                </a:cubicBezTo>
                <a:cubicBezTo>
                  <a:pt x="11414499" y="6357897"/>
                  <a:pt x="11370196" y="6408532"/>
                  <a:pt x="11336630" y="6383021"/>
                </a:cubicBezTo>
                <a:cubicBezTo>
                  <a:pt x="11316728" y="6389671"/>
                  <a:pt x="11284212" y="6365546"/>
                  <a:pt x="11267820" y="6388199"/>
                </a:cubicBezTo>
                <a:cubicBezTo>
                  <a:pt x="11215412" y="6380118"/>
                  <a:pt x="11199532" y="6391497"/>
                  <a:pt x="11153755" y="6378749"/>
                </a:cubicBezTo>
                <a:cubicBezTo>
                  <a:pt x="11097684" y="6376473"/>
                  <a:pt x="11142086" y="6407848"/>
                  <a:pt x="11063998" y="6397440"/>
                </a:cubicBezTo>
                <a:cubicBezTo>
                  <a:pt x="11028900" y="6406581"/>
                  <a:pt x="10989384" y="6411343"/>
                  <a:pt x="10949261" y="6411271"/>
                </a:cubicBezTo>
                <a:cubicBezTo>
                  <a:pt x="10946808" y="6404413"/>
                  <a:pt x="10928478" y="6413021"/>
                  <a:pt x="10920620" y="6414504"/>
                </a:cubicBezTo>
                <a:cubicBezTo>
                  <a:pt x="10921840" y="6410173"/>
                  <a:pt x="10906289" y="6407257"/>
                  <a:pt x="10899483" y="6410536"/>
                </a:cubicBezTo>
                <a:cubicBezTo>
                  <a:pt x="10774259" y="6419728"/>
                  <a:pt x="10854212" y="6382839"/>
                  <a:pt x="10774590" y="6403309"/>
                </a:cubicBezTo>
                <a:cubicBezTo>
                  <a:pt x="10724638" y="6405843"/>
                  <a:pt x="10739599" y="6355991"/>
                  <a:pt x="10682861" y="6377814"/>
                </a:cubicBezTo>
                <a:cubicBezTo>
                  <a:pt x="10622947" y="6375380"/>
                  <a:pt x="10589912" y="6355504"/>
                  <a:pt x="10530714" y="6366548"/>
                </a:cubicBezTo>
                <a:cubicBezTo>
                  <a:pt x="10474643" y="6364190"/>
                  <a:pt x="10428348" y="6354710"/>
                  <a:pt x="10379097" y="6358630"/>
                </a:cubicBezTo>
                <a:cubicBezTo>
                  <a:pt x="10361622" y="6351880"/>
                  <a:pt x="10344151" y="6348805"/>
                  <a:pt x="10323727" y="6357333"/>
                </a:cubicBezTo>
                <a:cubicBezTo>
                  <a:pt x="10272196" y="6352518"/>
                  <a:pt x="10263446" y="6339056"/>
                  <a:pt x="10227126" y="6348100"/>
                </a:cubicBezTo>
                <a:cubicBezTo>
                  <a:pt x="10196351" y="6318664"/>
                  <a:pt x="10199174" y="6342674"/>
                  <a:pt x="10163542" y="6343141"/>
                </a:cubicBezTo>
                <a:cubicBezTo>
                  <a:pt x="10134376" y="6345476"/>
                  <a:pt x="10177885" y="6359944"/>
                  <a:pt x="10151161" y="6358763"/>
                </a:cubicBezTo>
                <a:cubicBezTo>
                  <a:pt x="10126522" y="6349492"/>
                  <a:pt x="10117113" y="6369683"/>
                  <a:pt x="10092125" y="6358861"/>
                </a:cubicBezTo>
                <a:cubicBezTo>
                  <a:pt x="10107302" y="6344459"/>
                  <a:pt x="10032910" y="6356018"/>
                  <a:pt x="10037958" y="6342614"/>
                </a:cubicBezTo>
                <a:cubicBezTo>
                  <a:pt x="10003046" y="6359008"/>
                  <a:pt x="10003017" y="6334504"/>
                  <a:pt x="9966866" y="6337014"/>
                </a:cubicBezTo>
                <a:cubicBezTo>
                  <a:pt x="9947485" y="6342600"/>
                  <a:pt x="9935606" y="6342702"/>
                  <a:pt x="9924418" y="6333490"/>
                </a:cubicBezTo>
                <a:cubicBezTo>
                  <a:pt x="9834150" y="6361084"/>
                  <a:pt x="9880223" y="6330704"/>
                  <a:pt x="9806001" y="6337361"/>
                </a:cubicBezTo>
                <a:cubicBezTo>
                  <a:pt x="9740686" y="6345638"/>
                  <a:pt x="9670300" y="6348205"/>
                  <a:pt x="9596449" y="6376180"/>
                </a:cubicBezTo>
                <a:cubicBezTo>
                  <a:pt x="9581101" y="6384665"/>
                  <a:pt x="9553986" y="6385744"/>
                  <a:pt x="9535890" y="6378590"/>
                </a:cubicBezTo>
                <a:cubicBezTo>
                  <a:pt x="9532775" y="6377359"/>
                  <a:pt x="9530052" y="6375925"/>
                  <a:pt x="9527805" y="6374334"/>
                </a:cubicBezTo>
                <a:cubicBezTo>
                  <a:pt x="9481894" y="6394749"/>
                  <a:pt x="9464762" y="6381055"/>
                  <a:pt x="9441373" y="6395633"/>
                </a:cubicBezTo>
                <a:cubicBezTo>
                  <a:pt x="9381290" y="6397202"/>
                  <a:pt x="9341618" y="6377583"/>
                  <a:pt x="9320149" y="6390280"/>
                </a:cubicBezTo>
                <a:cubicBezTo>
                  <a:pt x="9291150" y="6386896"/>
                  <a:pt x="9257768" y="6367103"/>
                  <a:pt x="9229488" y="6380382"/>
                </a:cubicBezTo>
                <a:cubicBezTo>
                  <a:pt x="9230007" y="6377216"/>
                  <a:pt x="9227921" y="6376045"/>
                  <a:pt x="9224285" y="6375920"/>
                </a:cubicBezTo>
                <a:lnTo>
                  <a:pt x="9217537" y="6376762"/>
                </a:lnTo>
                <a:lnTo>
                  <a:pt x="9214728" y="6381637"/>
                </a:lnTo>
                <a:cubicBezTo>
                  <a:pt x="9202170" y="6398803"/>
                  <a:pt x="9191484" y="6381138"/>
                  <a:pt x="9161049" y="6384539"/>
                </a:cubicBezTo>
                <a:cubicBezTo>
                  <a:pt x="9146336" y="6385184"/>
                  <a:pt x="9147761" y="6380673"/>
                  <a:pt x="9149697" y="6376552"/>
                </a:cubicBezTo>
                <a:lnTo>
                  <a:pt x="9150803" y="6372240"/>
                </a:lnTo>
                <a:lnTo>
                  <a:pt x="9141448" y="6372359"/>
                </a:lnTo>
                <a:lnTo>
                  <a:pt x="9137486" y="6372055"/>
                </a:lnTo>
                <a:lnTo>
                  <a:pt x="9126952" y="6375163"/>
                </a:lnTo>
                <a:cubicBezTo>
                  <a:pt x="9117353" y="6375502"/>
                  <a:pt x="9107828" y="6372135"/>
                  <a:pt x="9098334" y="6372861"/>
                </a:cubicBezTo>
                <a:cubicBezTo>
                  <a:pt x="9093587" y="6373224"/>
                  <a:pt x="9088847" y="6374610"/>
                  <a:pt x="9084110" y="6377995"/>
                </a:cubicBezTo>
                <a:cubicBezTo>
                  <a:pt x="9105864" y="6390113"/>
                  <a:pt x="9028073" y="6387966"/>
                  <a:pt x="9039515" y="6400351"/>
                </a:cubicBezTo>
                <a:cubicBezTo>
                  <a:pt x="8997651" y="6388705"/>
                  <a:pt x="9009590" y="6412472"/>
                  <a:pt x="8973305" y="6414442"/>
                </a:cubicBezTo>
                <a:cubicBezTo>
                  <a:pt x="8951781" y="6411385"/>
                  <a:pt x="8940212" y="6412734"/>
                  <a:pt x="8933861" y="6423031"/>
                </a:cubicBezTo>
                <a:cubicBezTo>
                  <a:pt x="8832841" y="6407267"/>
                  <a:pt x="8892362" y="6431116"/>
                  <a:pt x="8817130" y="6433703"/>
                </a:cubicBezTo>
                <a:cubicBezTo>
                  <a:pt x="8749745" y="6433633"/>
                  <a:pt x="8680232" y="6439719"/>
                  <a:pt x="8594947" y="6421586"/>
                </a:cubicBezTo>
                <a:cubicBezTo>
                  <a:pt x="8575919" y="6415227"/>
                  <a:pt x="8549096" y="6417484"/>
                  <a:pt x="8535041" y="6426626"/>
                </a:cubicBezTo>
                <a:cubicBezTo>
                  <a:pt x="8532621" y="6428200"/>
                  <a:pt x="8530681" y="6429922"/>
                  <a:pt x="8529279" y="6431739"/>
                </a:cubicBezTo>
                <a:cubicBezTo>
                  <a:pt x="8474783" y="6417534"/>
                  <a:pt x="8464858" y="6432901"/>
                  <a:pt x="8435056" y="6421613"/>
                </a:cubicBezTo>
                <a:cubicBezTo>
                  <a:pt x="8376022" y="6427411"/>
                  <a:pt x="8347129" y="6451271"/>
                  <a:pt x="8320108" y="6441573"/>
                </a:cubicBezTo>
                <a:cubicBezTo>
                  <a:pt x="8293638" y="6448387"/>
                  <a:pt x="8270932" y="6471649"/>
                  <a:pt x="8237020" y="6462216"/>
                </a:cubicBezTo>
                <a:cubicBezTo>
                  <a:pt x="8245222" y="6474245"/>
                  <a:pt x="8197387" y="6460392"/>
                  <a:pt x="8188860" y="6471379"/>
                </a:cubicBezTo>
                <a:cubicBezTo>
                  <a:pt x="8184024" y="6480393"/>
                  <a:pt x="8168383" y="6478291"/>
                  <a:pt x="8155558" y="6480722"/>
                </a:cubicBezTo>
                <a:cubicBezTo>
                  <a:pt x="8144819" y="6489457"/>
                  <a:pt x="8082218" y="6493172"/>
                  <a:pt x="8061412" y="6490111"/>
                </a:cubicBezTo>
                <a:cubicBezTo>
                  <a:pt x="8004043" y="6475925"/>
                  <a:pt x="7947523" y="6510024"/>
                  <a:pt x="7901437" y="6499659"/>
                </a:cubicBezTo>
                <a:cubicBezTo>
                  <a:pt x="7888774" y="6499544"/>
                  <a:pt x="7877960" y="6500846"/>
                  <a:pt x="7868353" y="6503024"/>
                </a:cubicBezTo>
                <a:lnTo>
                  <a:pt x="7843779" y="6511212"/>
                </a:lnTo>
                <a:lnTo>
                  <a:pt x="7841448" y="6517728"/>
                </a:lnTo>
                <a:lnTo>
                  <a:pt x="7823871" y="6520429"/>
                </a:lnTo>
                <a:lnTo>
                  <a:pt x="7820005" y="6522254"/>
                </a:lnTo>
                <a:cubicBezTo>
                  <a:pt x="7812641" y="6525763"/>
                  <a:pt x="7805193" y="6529063"/>
                  <a:pt x="7797020" y="6531612"/>
                </a:cubicBezTo>
                <a:cubicBezTo>
                  <a:pt x="7782159" y="6505259"/>
                  <a:pt x="7725050" y="6548941"/>
                  <a:pt x="7727879" y="6524102"/>
                </a:cubicBezTo>
                <a:cubicBezTo>
                  <a:pt x="7680386" y="6533519"/>
                  <a:pt x="7695538" y="6507405"/>
                  <a:pt x="7659324" y="6537474"/>
                </a:cubicBezTo>
                <a:cubicBezTo>
                  <a:pt x="7566636" y="6535069"/>
                  <a:pt x="7462452" y="6568928"/>
                  <a:pt x="7374068" y="6552862"/>
                </a:cubicBezTo>
                <a:cubicBezTo>
                  <a:pt x="7393454" y="6562410"/>
                  <a:pt x="7373124" y="6578225"/>
                  <a:pt x="7346163" y="6577609"/>
                </a:cubicBezTo>
                <a:cubicBezTo>
                  <a:pt x="7419349" y="6615756"/>
                  <a:pt x="7219942" y="6557562"/>
                  <a:pt x="7235023" y="6591880"/>
                </a:cubicBezTo>
                <a:cubicBezTo>
                  <a:pt x="7203144" y="6564271"/>
                  <a:pt x="7057485" y="6539224"/>
                  <a:pt x="7039074" y="6572474"/>
                </a:cubicBezTo>
                <a:cubicBezTo>
                  <a:pt x="6966094" y="6582775"/>
                  <a:pt x="6893201" y="6571018"/>
                  <a:pt x="6833428" y="6596853"/>
                </a:cubicBezTo>
                <a:cubicBezTo>
                  <a:pt x="6827113" y="6593647"/>
                  <a:pt x="6820080" y="6591377"/>
                  <a:pt x="6812583" y="6589775"/>
                </a:cubicBezTo>
                <a:lnTo>
                  <a:pt x="6790242" y="6586880"/>
                </a:lnTo>
                <a:lnTo>
                  <a:pt x="6787846" y="6588046"/>
                </a:lnTo>
                <a:cubicBezTo>
                  <a:pt x="6776461" y="6590858"/>
                  <a:pt x="6768832" y="6590687"/>
                  <a:pt x="6762881" y="6589201"/>
                </a:cubicBezTo>
                <a:lnTo>
                  <a:pt x="6756732" y="6586412"/>
                </a:lnTo>
                <a:lnTo>
                  <a:pt x="6739390" y="6586250"/>
                </a:lnTo>
                <a:lnTo>
                  <a:pt x="6704653" y="6583365"/>
                </a:lnTo>
                <a:lnTo>
                  <a:pt x="6698694" y="6585233"/>
                </a:lnTo>
                <a:lnTo>
                  <a:pt x="6647142" y="6584630"/>
                </a:lnTo>
                <a:lnTo>
                  <a:pt x="6646688" y="6585765"/>
                </a:lnTo>
                <a:cubicBezTo>
                  <a:pt x="6644494" y="6588296"/>
                  <a:pt x="6640660" y="6590137"/>
                  <a:pt x="6633278" y="6590589"/>
                </a:cubicBezTo>
                <a:cubicBezTo>
                  <a:pt x="6648367" y="6606646"/>
                  <a:pt x="6630160" y="6597288"/>
                  <a:pt x="6607065" y="6597202"/>
                </a:cubicBezTo>
                <a:cubicBezTo>
                  <a:pt x="6625347" y="6622121"/>
                  <a:pt x="6557475" y="6611760"/>
                  <a:pt x="6549804" y="6626596"/>
                </a:cubicBezTo>
                <a:cubicBezTo>
                  <a:pt x="6532425" y="6625972"/>
                  <a:pt x="6514382" y="6625766"/>
                  <a:pt x="6496083" y="6626095"/>
                </a:cubicBezTo>
                <a:lnTo>
                  <a:pt x="6485389" y="6626617"/>
                </a:lnTo>
                <a:lnTo>
                  <a:pt x="6485223" y="6626886"/>
                </a:lnTo>
                <a:cubicBezTo>
                  <a:pt x="6483001" y="6627550"/>
                  <a:pt x="6479520" y="6627927"/>
                  <a:pt x="6474035" y="6627950"/>
                </a:cubicBezTo>
                <a:lnTo>
                  <a:pt x="6465888" y="6627571"/>
                </a:lnTo>
                <a:lnTo>
                  <a:pt x="6445139" y="6628585"/>
                </a:lnTo>
                <a:lnTo>
                  <a:pt x="6438312" y="6630646"/>
                </a:lnTo>
                <a:cubicBezTo>
                  <a:pt x="6417397" y="6642787"/>
                  <a:pt x="6447851" y="6675286"/>
                  <a:pt x="6392168" y="6665569"/>
                </a:cubicBezTo>
                <a:cubicBezTo>
                  <a:pt x="6343510" y="6677589"/>
                  <a:pt x="6330169" y="6701494"/>
                  <a:pt x="6272304" y="6700835"/>
                </a:cubicBezTo>
                <a:cubicBezTo>
                  <a:pt x="6226827" y="6712160"/>
                  <a:pt x="6194756" y="6728533"/>
                  <a:pt x="6150447" y="6732895"/>
                </a:cubicBezTo>
                <a:cubicBezTo>
                  <a:pt x="6140653" y="6742032"/>
                  <a:pt x="6128186" y="6747742"/>
                  <a:pt x="6104787" y="6743117"/>
                </a:cubicBezTo>
                <a:cubicBezTo>
                  <a:pt x="6064916" y="6755994"/>
                  <a:pt x="6067350" y="6769968"/>
                  <a:pt x="6030197" y="6767449"/>
                </a:cubicBezTo>
                <a:cubicBezTo>
                  <a:pt x="6025714" y="6799897"/>
                  <a:pt x="6010615" y="6777056"/>
                  <a:pt x="5980285" y="6782421"/>
                </a:cubicBezTo>
                <a:cubicBezTo>
                  <a:pt x="5954036" y="6784991"/>
                  <a:pt x="5980131" y="6764424"/>
                  <a:pt x="5958496" y="6769874"/>
                </a:cubicBezTo>
                <a:cubicBezTo>
                  <a:pt x="5944505" y="6782527"/>
                  <a:pt x="5921893" y="6765237"/>
                  <a:pt x="5908732" y="6779393"/>
                </a:cubicBezTo>
                <a:cubicBezTo>
                  <a:pt x="5931989" y="6790347"/>
                  <a:pt x="5860959" y="6791681"/>
                  <a:pt x="5874963" y="6803355"/>
                </a:cubicBezTo>
                <a:cubicBezTo>
                  <a:pt x="5833647" y="6793755"/>
                  <a:pt x="5851456" y="6816602"/>
                  <a:pt x="5819199" y="6820147"/>
                </a:cubicBezTo>
                <a:cubicBezTo>
                  <a:pt x="5798819" y="6818094"/>
                  <a:pt x="5788750" y="6819934"/>
                  <a:pt x="5786035" y="6830341"/>
                </a:cubicBezTo>
                <a:cubicBezTo>
                  <a:pt x="5689973" y="6819312"/>
                  <a:pt x="5750863" y="6840131"/>
                  <a:pt x="5683543" y="6846008"/>
                </a:cubicBezTo>
                <a:cubicBezTo>
                  <a:pt x="5622546" y="6848924"/>
                  <a:pt x="5561433" y="6857988"/>
                  <a:pt x="5478912" y="6843932"/>
                </a:cubicBezTo>
                <a:cubicBezTo>
                  <a:pt x="5459815" y="6838522"/>
                  <a:pt x="5436209" y="6841929"/>
                  <a:pt x="5426182" y="6851543"/>
                </a:cubicBezTo>
                <a:cubicBezTo>
                  <a:pt x="5424458" y="6853198"/>
                  <a:pt x="5423209" y="6854977"/>
                  <a:pt x="5422476" y="6856827"/>
                </a:cubicBezTo>
                <a:cubicBezTo>
                  <a:pt x="5368974" y="6845270"/>
                  <a:pt x="5364519" y="6860824"/>
                  <a:pt x="5334223" y="6851042"/>
                </a:cubicBezTo>
                <a:lnTo>
                  <a:pt x="5307101" y="6857999"/>
                </a:lnTo>
                <a:lnTo>
                  <a:pt x="0" y="6857999"/>
                </a:lnTo>
                <a:lnTo>
                  <a:pt x="0" y="2143233"/>
                </a:lnTo>
                <a:lnTo>
                  <a:pt x="23798" y="2139906"/>
                </a:lnTo>
                <a:cubicBezTo>
                  <a:pt x="74043" y="2136293"/>
                  <a:pt x="38977" y="2165571"/>
                  <a:pt x="87258" y="2143366"/>
                </a:cubicBezTo>
                <a:cubicBezTo>
                  <a:pt x="122965" y="2137787"/>
                  <a:pt x="117457" y="2188700"/>
                  <a:pt x="156013" y="2163361"/>
                </a:cubicBezTo>
                <a:cubicBezTo>
                  <a:pt x="199419" y="2162157"/>
                  <a:pt x="225310" y="2180084"/>
                  <a:pt x="266777" y="2165405"/>
                </a:cubicBezTo>
                <a:cubicBezTo>
                  <a:pt x="307408" y="2164360"/>
                  <a:pt x="341751" y="2171054"/>
                  <a:pt x="376805" y="2164126"/>
                </a:cubicBezTo>
                <a:cubicBezTo>
                  <a:pt x="390105" y="2169833"/>
                  <a:pt x="403012" y="2171855"/>
                  <a:pt x="416820" y="2162058"/>
                </a:cubicBezTo>
                <a:cubicBezTo>
                  <a:pt x="454441" y="2163754"/>
                  <a:pt x="462164" y="2176725"/>
                  <a:pt x="487366" y="2165444"/>
                </a:cubicBezTo>
                <a:cubicBezTo>
                  <a:pt x="512638" y="2193098"/>
                  <a:pt x="508069" y="2169186"/>
                  <a:pt x="533680" y="2166550"/>
                </a:cubicBezTo>
                <a:cubicBezTo>
                  <a:pt x="554439" y="2162433"/>
                  <a:pt x="521576" y="2150568"/>
                  <a:pt x="540946" y="2150128"/>
                </a:cubicBezTo>
                <a:cubicBezTo>
                  <a:pt x="559671" y="2157928"/>
                  <a:pt x="564313" y="2137102"/>
                  <a:pt x="583453" y="2146439"/>
                </a:cubicBezTo>
                <a:cubicBezTo>
                  <a:pt x="574045" y="2161807"/>
                  <a:pt x="626400" y="2145688"/>
                  <a:pt x="624180" y="2159439"/>
                </a:cubicBezTo>
                <a:cubicBezTo>
                  <a:pt x="647591" y="2140873"/>
                  <a:pt x="650201" y="2165450"/>
                  <a:pt x="675971" y="2160733"/>
                </a:cubicBezTo>
                <a:cubicBezTo>
                  <a:pt x="689339" y="2153950"/>
                  <a:pt x="697882" y="2153126"/>
                  <a:pt x="706914" y="2161686"/>
                </a:cubicBezTo>
                <a:cubicBezTo>
                  <a:pt x="769009" y="2128516"/>
                  <a:pt x="739035" y="2161792"/>
                  <a:pt x="791788" y="2150599"/>
                </a:cubicBezTo>
                <a:cubicBezTo>
                  <a:pt x="837950" y="2138324"/>
                  <a:pt x="852628" y="2155297"/>
                  <a:pt x="902857" y="2122745"/>
                </a:cubicBezTo>
                <a:cubicBezTo>
                  <a:pt x="913016" y="2113301"/>
                  <a:pt x="967730" y="2097173"/>
                  <a:pt x="981959" y="2092815"/>
                </a:cubicBezTo>
                <a:cubicBezTo>
                  <a:pt x="996188" y="2088456"/>
                  <a:pt x="986445" y="2095133"/>
                  <a:pt x="988232" y="2096592"/>
                </a:cubicBezTo>
                <a:cubicBezTo>
                  <a:pt x="1019139" y="2073321"/>
                  <a:pt x="1032924" y="2086016"/>
                  <a:pt x="1048229" y="2069972"/>
                </a:cubicBezTo>
                <a:cubicBezTo>
                  <a:pt x="1091335" y="2064742"/>
                  <a:pt x="1121978" y="2082008"/>
                  <a:pt x="1136098" y="2067967"/>
                </a:cubicBezTo>
                <a:cubicBezTo>
                  <a:pt x="1157340" y="2069596"/>
                  <a:pt x="1183471" y="2087419"/>
                  <a:pt x="1202436" y="2072380"/>
                </a:cubicBezTo>
                <a:cubicBezTo>
                  <a:pt x="1202276" y="2085209"/>
                  <a:pt x="1228778" y="2063479"/>
                  <a:pt x="1239614" y="2072295"/>
                </a:cubicBezTo>
                <a:cubicBezTo>
                  <a:pt x="1247024" y="2079920"/>
                  <a:pt x="1256792" y="2075104"/>
                  <a:pt x="1266687" y="2075072"/>
                </a:cubicBezTo>
                <a:cubicBezTo>
                  <a:pt x="1278018" y="2081364"/>
                  <a:pt x="1322622" y="2073526"/>
                  <a:pt x="1335495" y="2066868"/>
                </a:cubicBezTo>
                <a:cubicBezTo>
                  <a:pt x="1368381" y="2043096"/>
                  <a:pt x="1422617" y="2065011"/>
                  <a:pt x="1449503" y="2046887"/>
                </a:cubicBezTo>
                <a:cubicBezTo>
                  <a:pt x="1458132" y="2044484"/>
                  <a:pt x="1466138" y="2043753"/>
                  <a:pt x="1473714" y="2044066"/>
                </a:cubicBezTo>
                <a:lnTo>
                  <a:pt x="1494279" y="2047336"/>
                </a:lnTo>
                <a:lnTo>
                  <a:pt x="1498838" y="2053057"/>
                </a:lnTo>
                <a:lnTo>
                  <a:pt x="1512113" y="2052421"/>
                </a:lnTo>
                <a:lnTo>
                  <a:pt x="1515595" y="2053441"/>
                </a:lnTo>
                <a:cubicBezTo>
                  <a:pt x="1522236" y="2055416"/>
                  <a:pt x="1528840" y="2057179"/>
                  <a:pt x="1535601" y="2058100"/>
                </a:cubicBezTo>
                <a:cubicBezTo>
                  <a:pt x="1533819" y="2030557"/>
                  <a:pt x="1592812" y="2061403"/>
                  <a:pt x="1579590" y="2038490"/>
                </a:cubicBezTo>
                <a:cubicBezTo>
                  <a:pt x="1616426" y="2038767"/>
                  <a:pt x="1594177" y="2016885"/>
                  <a:pt x="1632661" y="2038680"/>
                </a:cubicBezTo>
                <a:cubicBezTo>
                  <a:pt x="1695112" y="2019618"/>
                  <a:pt x="1728303" y="2044586"/>
                  <a:pt x="1781597" y="2013421"/>
                </a:cubicBezTo>
                <a:cubicBezTo>
                  <a:pt x="1834196" y="2009160"/>
                  <a:pt x="1902538" y="2002271"/>
                  <a:pt x="1942299" y="1995238"/>
                </a:cubicBezTo>
                <a:cubicBezTo>
                  <a:pt x="1987356" y="1969382"/>
                  <a:pt x="2046051" y="1931285"/>
                  <a:pt x="2073776" y="1959306"/>
                </a:cubicBezTo>
                <a:cubicBezTo>
                  <a:pt x="2128486" y="1955797"/>
                  <a:pt x="2173117" y="1931503"/>
                  <a:pt x="2225830" y="1945035"/>
                </a:cubicBezTo>
                <a:cubicBezTo>
                  <a:pt x="2228705" y="1940868"/>
                  <a:pt x="2232493" y="1937453"/>
                  <a:pt x="2236906" y="1934583"/>
                </a:cubicBezTo>
                <a:lnTo>
                  <a:pt x="2250907" y="1927805"/>
                </a:lnTo>
                <a:lnTo>
                  <a:pt x="2253081" y="1928470"/>
                </a:lnTo>
                <a:cubicBezTo>
                  <a:pt x="2262162" y="1929060"/>
                  <a:pt x="2267315" y="1927517"/>
                  <a:pt x="2270720" y="1925037"/>
                </a:cubicBezTo>
                <a:lnTo>
                  <a:pt x="2273667" y="1921293"/>
                </a:lnTo>
                <a:lnTo>
                  <a:pt x="2285482" y="1917998"/>
                </a:lnTo>
                <a:lnTo>
                  <a:pt x="2307986" y="1908982"/>
                </a:lnTo>
                <a:lnTo>
                  <a:pt x="2312921" y="1909665"/>
                </a:lnTo>
                <a:lnTo>
                  <a:pt x="2347989" y="1899756"/>
                </a:lnTo>
                <a:lnTo>
                  <a:pt x="2348816" y="1900744"/>
                </a:lnTo>
                <a:cubicBezTo>
                  <a:pt x="2351467" y="1902733"/>
                  <a:pt x="2354933" y="1903776"/>
                  <a:pt x="2360199" y="1902864"/>
                </a:cubicBezTo>
                <a:cubicBezTo>
                  <a:pt x="2357148" y="1920740"/>
                  <a:pt x="2365381" y="1908616"/>
                  <a:pt x="2381173" y="1904351"/>
                </a:cubicBezTo>
                <a:cubicBezTo>
                  <a:pt x="2379960" y="1931162"/>
                  <a:pt x="2421782" y="1909095"/>
                  <a:pt x="2433782" y="1921696"/>
                </a:cubicBezTo>
                <a:cubicBezTo>
                  <a:pt x="2445411" y="1917959"/>
                  <a:pt x="2457686" y="1914495"/>
                  <a:pt x="2470381" y="1911489"/>
                </a:cubicBezTo>
                <a:lnTo>
                  <a:pt x="2477951" y="1910044"/>
                </a:lnTo>
                <a:lnTo>
                  <a:pt x="2478187" y="1910267"/>
                </a:lnTo>
                <a:cubicBezTo>
                  <a:pt x="2480012" y="1910490"/>
                  <a:pt x="2482569" y="1910217"/>
                  <a:pt x="2486339" y="1909244"/>
                </a:cubicBezTo>
                <a:lnTo>
                  <a:pt x="2491753" y="1907410"/>
                </a:lnTo>
                <a:lnTo>
                  <a:pt x="2506438" y="1904607"/>
                </a:lnTo>
                <a:lnTo>
                  <a:pt x="2512055" y="1905314"/>
                </a:lnTo>
                <a:cubicBezTo>
                  <a:pt x="2531909" y="1912973"/>
                  <a:pt x="2525790" y="1949139"/>
                  <a:pt x="2559550" y="1929886"/>
                </a:cubicBezTo>
                <a:cubicBezTo>
                  <a:pt x="2598368" y="1932405"/>
                  <a:pt x="2618373" y="1952531"/>
                  <a:pt x="2657743" y="1941427"/>
                </a:cubicBezTo>
                <a:cubicBezTo>
                  <a:pt x="2694066" y="1943866"/>
                  <a:pt x="2723489" y="1953496"/>
                  <a:pt x="2755845" y="1949581"/>
                </a:cubicBezTo>
                <a:cubicBezTo>
                  <a:pt x="2766710" y="1956423"/>
                  <a:pt x="2777851" y="1959550"/>
                  <a:pt x="2791790" y="1950948"/>
                </a:cubicBezTo>
                <a:cubicBezTo>
                  <a:pt x="2824975" y="1955867"/>
                  <a:pt x="2829653" y="1969486"/>
                  <a:pt x="2853980" y="1960379"/>
                </a:cubicBezTo>
                <a:cubicBezTo>
                  <a:pt x="2867339" y="1982719"/>
                  <a:pt x="2870664" y="1974650"/>
                  <a:pt x="2881292" y="1969035"/>
                </a:cubicBezTo>
                <a:lnTo>
                  <a:pt x="2882690" y="1968669"/>
                </a:lnTo>
                <a:lnTo>
                  <a:pt x="2884480" y="1971856"/>
                </a:lnTo>
                <a:lnTo>
                  <a:pt x="2889504" y="1973560"/>
                </a:lnTo>
                <a:lnTo>
                  <a:pt x="2904507" y="1973450"/>
                </a:lnTo>
                <a:lnTo>
                  <a:pt x="2910361" y="1972623"/>
                </a:lnTo>
                <a:cubicBezTo>
                  <a:pt x="2914314" y="1972346"/>
                  <a:pt x="2916841" y="1972538"/>
                  <a:pt x="2918476" y="1973085"/>
                </a:cubicBezTo>
                <a:cubicBezTo>
                  <a:pt x="2918519" y="1973172"/>
                  <a:pt x="2918565" y="1973259"/>
                  <a:pt x="2918608" y="1973346"/>
                </a:cubicBezTo>
                <a:lnTo>
                  <a:pt x="2926342" y="1973289"/>
                </a:lnTo>
                <a:cubicBezTo>
                  <a:pt x="2939546" y="1972624"/>
                  <a:pt x="2952540" y="1971432"/>
                  <a:pt x="2965031" y="1969856"/>
                </a:cubicBezTo>
                <a:cubicBezTo>
                  <a:pt x="2971305" y="1984385"/>
                  <a:pt x="3019698" y="1970246"/>
                  <a:pt x="3007773" y="1996347"/>
                </a:cubicBezTo>
                <a:cubicBezTo>
                  <a:pt x="3024413" y="1995002"/>
                  <a:pt x="3037063" y="1984582"/>
                  <a:pt x="3026997" y="2001580"/>
                </a:cubicBezTo>
                <a:cubicBezTo>
                  <a:pt x="3032338" y="2001634"/>
                  <a:pt x="3035193" y="2003280"/>
                  <a:pt x="3036901" y="2005710"/>
                </a:cubicBezTo>
                <a:lnTo>
                  <a:pt x="3037285" y="2006829"/>
                </a:lnTo>
                <a:lnTo>
                  <a:pt x="3074407" y="2003411"/>
                </a:lnTo>
                <a:lnTo>
                  <a:pt x="3078795" y="2004969"/>
                </a:lnTo>
                <a:lnTo>
                  <a:pt x="3103685" y="2000166"/>
                </a:lnTo>
                <a:lnTo>
                  <a:pt x="3116175" y="1999058"/>
                </a:lnTo>
                <a:lnTo>
                  <a:pt x="3120468" y="1995915"/>
                </a:lnTo>
                <a:cubicBezTo>
                  <a:pt x="3124679" y="1994091"/>
                  <a:pt x="3130170" y="1993504"/>
                  <a:pt x="3138514" y="1995716"/>
                </a:cubicBezTo>
                <a:lnTo>
                  <a:pt x="3140299" y="1996760"/>
                </a:lnTo>
                <a:lnTo>
                  <a:pt x="3156256" y="1992625"/>
                </a:lnTo>
                <a:cubicBezTo>
                  <a:pt x="3161579" y="1990603"/>
                  <a:pt x="3166532" y="1987932"/>
                  <a:pt x="3170922" y="1984357"/>
                </a:cubicBezTo>
                <a:cubicBezTo>
                  <a:pt x="3215296" y="2007127"/>
                  <a:pt x="3279153" y="1979394"/>
                  <a:pt x="3332263" y="1985792"/>
                </a:cubicBezTo>
                <a:cubicBezTo>
                  <a:pt x="3365071" y="1970632"/>
                  <a:pt x="3439000" y="1997025"/>
                  <a:pt x="3460591" y="1967471"/>
                </a:cubicBezTo>
                <a:cubicBezTo>
                  <a:pt x="3451444" y="2002870"/>
                  <a:pt x="3556491" y="1969109"/>
                  <a:pt x="3595015" y="1975790"/>
                </a:cubicBezTo>
                <a:cubicBezTo>
                  <a:pt x="3658347" y="1975113"/>
                  <a:pt x="3722805" y="1993634"/>
                  <a:pt x="3769101" y="1999150"/>
                </a:cubicBezTo>
                <a:cubicBezTo>
                  <a:pt x="3796708" y="2027471"/>
                  <a:pt x="3784478" y="2001987"/>
                  <a:pt x="3819178" y="2008885"/>
                </a:cubicBezTo>
                <a:cubicBezTo>
                  <a:pt x="3815893" y="1984013"/>
                  <a:pt x="3859241" y="2024909"/>
                  <a:pt x="3868628" y="1997548"/>
                </a:cubicBezTo>
                <a:cubicBezTo>
                  <a:pt x="3874646" y="1999671"/>
                  <a:pt x="3880179" y="2002589"/>
                  <a:pt x="3885662" y="2005723"/>
                </a:cubicBezTo>
                <a:lnTo>
                  <a:pt x="3888539" y="2007351"/>
                </a:lnTo>
                <a:lnTo>
                  <a:pt x="3901342" y="2009114"/>
                </a:lnTo>
                <a:lnTo>
                  <a:pt x="3903349" y="2015552"/>
                </a:lnTo>
                <a:lnTo>
                  <a:pt x="3921468" y="2022461"/>
                </a:lnTo>
                <a:cubicBezTo>
                  <a:pt x="3928503" y="2024132"/>
                  <a:pt x="3936363" y="2024854"/>
                  <a:pt x="3945480" y="2024047"/>
                </a:cubicBezTo>
                <a:cubicBezTo>
                  <a:pt x="3978176" y="2011092"/>
                  <a:pt x="4020619" y="2042364"/>
                  <a:pt x="4061250" y="2024945"/>
                </a:cubicBezTo>
                <a:cubicBezTo>
                  <a:pt x="4076090" y="2020726"/>
                  <a:pt x="4121392" y="2021057"/>
                  <a:pt x="4129570" y="2029272"/>
                </a:cubicBezTo>
                <a:cubicBezTo>
                  <a:pt x="4138935" y="2031020"/>
                  <a:pt x="4150099" y="2028050"/>
                  <a:pt x="4154036" y="2036868"/>
                </a:cubicBezTo>
                <a:cubicBezTo>
                  <a:pt x="4160735" y="2047472"/>
                  <a:pt x="4194512" y="2030907"/>
                  <a:pt x="4189204" y="2043474"/>
                </a:cubicBezTo>
                <a:cubicBezTo>
                  <a:pt x="4213171" y="2032123"/>
                  <a:pt x="4230703" y="2054320"/>
                  <a:pt x="4250119" y="2059743"/>
                </a:cubicBezTo>
                <a:cubicBezTo>
                  <a:pt x="4259612" y="2054119"/>
                  <a:pt x="4269863" y="2056925"/>
                  <a:pt x="4283096" y="2061464"/>
                </a:cubicBezTo>
                <a:lnTo>
                  <a:pt x="4301210" y="2067352"/>
                </a:lnTo>
                <a:lnTo>
                  <a:pt x="4308819" y="2066758"/>
                </a:lnTo>
                <a:cubicBezTo>
                  <a:pt x="4318024" y="2066868"/>
                  <a:pt x="4326429" y="2067593"/>
                  <a:pt x="4333907" y="2068098"/>
                </a:cubicBezTo>
                <a:lnTo>
                  <a:pt x="4348284" y="2068116"/>
                </a:lnTo>
                <a:lnTo>
                  <a:pt x="4354009" y="2067847"/>
                </a:lnTo>
                <a:lnTo>
                  <a:pt x="4366647" y="2061827"/>
                </a:lnTo>
                <a:lnTo>
                  <a:pt x="4383151" y="2064242"/>
                </a:lnTo>
                <a:lnTo>
                  <a:pt x="4401354" y="2058245"/>
                </a:lnTo>
                <a:cubicBezTo>
                  <a:pt x="4402457" y="2059998"/>
                  <a:pt x="4403942" y="2061629"/>
                  <a:pt x="4405765" y="2063081"/>
                </a:cubicBezTo>
                <a:lnTo>
                  <a:pt x="4420601" y="2068011"/>
                </a:lnTo>
                <a:lnTo>
                  <a:pt x="4433312" y="2062239"/>
                </a:lnTo>
                <a:cubicBezTo>
                  <a:pt x="4433913" y="2071826"/>
                  <a:pt x="4448053" y="2061159"/>
                  <a:pt x="4459938" y="2058655"/>
                </a:cubicBezTo>
                <a:lnTo>
                  <a:pt x="4467257" y="2059536"/>
                </a:lnTo>
                <a:lnTo>
                  <a:pt x="4492833" y="2051951"/>
                </a:lnTo>
                <a:cubicBezTo>
                  <a:pt x="4506830" y="2048890"/>
                  <a:pt x="4520326" y="2046915"/>
                  <a:pt x="4533444" y="2045543"/>
                </a:cubicBezTo>
                <a:lnTo>
                  <a:pt x="4579902" y="2042473"/>
                </a:lnTo>
                <a:lnTo>
                  <a:pt x="4593061" y="2036537"/>
                </a:lnTo>
                <a:cubicBezTo>
                  <a:pt x="4623093" y="2030020"/>
                  <a:pt x="4659310" y="2036776"/>
                  <a:pt x="4678455" y="2022033"/>
                </a:cubicBezTo>
                <a:cubicBezTo>
                  <a:pt x="4686902" y="2019123"/>
                  <a:pt x="4694854" y="2017915"/>
                  <a:pt x="4702453" y="2017770"/>
                </a:cubicBezTo>
                <a:lnTo>
                  <a:pt x="4723263" y="2019792"/>
                </a:lnTo>
                <a:lnTo>
                  <a:pt x="4728248" y="2025217"/>
                </a:lnTo>
                <a:lnTo>
                  <a:pt x="4741475" y="2023784"/>
                </a:lnTo>
                <a:lnTo>
                  <a:pt x="4745033" y="2024591"/>
                </a:lnTo>
                <a:cubicBezTo>
                  <a:pt x="4751823" y="2026159"/>
                  <a:pt x="4758560" y="2027516"/>
                  <a:pt x="4765390" y="2028029"/>
                </a:cubicBezTo>
                <a:cubicBezTo>
                  <a:pt x="4761540" y="2000715"/>
                  <a:pt x="4822843" y="2027885"/>
                  <a:pt x="4807902" y="2005868"/>
                </a:cubicBezTo>
                <a:cubicBezTo>
                  <a:pt x="4844760" y="2003930"/>
                  <a:pt x="4820870" y="1983482"/>
                  <a:pt x="4860989" y="2002871"/>
                </a:cubicBezTo>
                <a:cubicBezTo>
                  <a:pt x="4922008" y="1980146"/>
                  <a:pt x="5009783" y="1987933"/>
                  <a:pt x="5060738" y="1953707"/>
                </a:cubicBezTo>
                <a:cubicBezTo>
                  <a:pt x="5113014" y="1946308"/>
                  <a:pt x="5135414" y="1967863"/>
                  <a:pt x="5174646" y="1958475"/>
                </a:cubicBezTo>
                <a:cubicBezTo>
                  <a:pt x="5181576" y="1926245"/>
                  <a:pt x="5266302" y="1871146"/>
                  <a:pt x="5296127" y="1897377"/>
                </a:cubicBezTo>
                <a:cubicBezTo>
                  <a:pt x="5350570" y="1890601"/>
                  <a:pt x="5393378" y="1863736"/>
                  <a:pt x="5447102" y="1874045"/>
                </a:cubicBezTo>
                <a:cubicBezTo>
                  <a:pt x="5449663" y="1869724"/>
                  <a:pt x="5453194" y="1866097"/>
                  <a:pt x="5457394" y="1862976"/>
                </a:cubicBezTo>
                <a:lnTo>
                  <a:pt x="5470885" y="1855386"/>
                </a:lnTo>
                <a:lnTo>
                  <a:pt x="5473108" y="1855919"/>
                </a:lnTo>
                <a:cubicBezTo>
                  <a:pt x="5482234" y="1855961"/>
                  <a:pt x="5487271" y="1854115"/>
                  <a:pt x="5490487" y="1851442"/>
                </a:cubicBezTo>
                <a:lnTo>
                  <a:pt x="5493156" y="1847537"/>
                </a:lnTo>
                <a:lnTo>
                  <a:pt x="5504724" y="1843550"/>
                </a:lnTo>
                <a:lnTo>
                  <a:pt x="5526552" y="1833223"/>
                </a:lnTo>
                <a:lnTo>
                  <a:pt x="5531534" y="1833606"/>
                </a:lnTo>
                <a:lnTo>
                  <a:pt x="5565857" y="1821637"/>
                </a:lnTo>
                <a:lnTo>
                  <a:pt x="5566758" y="1822571"/>
                </a:lnTo>
                <a:cubicBezTo>
                  <a:pt x="5569560" y="1824391"/>
                  <a:pt x="5573104" y="1825220"/>
                  <a:pt x="5578300" y="1823998"/>
                </a:cubicBezTo>
                <a:cubicBezTo>
                  <a:pt x="5576590" y="1841977"/>
                  <a:pt x="5583913" y="1829412"/>
                  <a:pt x="5599385" y="1824219"/>
                </a:cubicBezTo>
                <a:cubicBezTo>
                  <a:pt x="5600181" y="1850985"/>
                  <a:pt x="5640346" y="1826505"/>
                  <a:pt x="5653291" y="1838330"/>
                </a:cubicBezTo>
                <a:cubicBezTo>
                  <a:pt x="5664639" y="1833911"/>
                  <a:pt x="5676656" y="1829727"/>
                  <a:pt x="5689123" y="1825972"/>
                </a:cubicBezTo>
                <a:lnTo>
                  <a:pt x="5696583" y="1824080"/>
                </a:lnTo>
                <a:lnTo>
                  <a:pt x="5696836" y="1824287"/>
                </a:lnTo>
                <a:cubicBezTo>
                  <a:pt x="5698678" y="1824400"/>
                  <a:pt x="5701213" y="1823974"/>
                  <a:pt x="5704910" y="1822779"/>
                </a:cubicBezTo>
                <a:lnTo>
                  <a:pt x="5710186" y="1820629"/>
                </a:lnTo>
                <a:lnTo>
                  <a:pt x="5724662" y="1816957"/>
                </a:lnTo>
                <a:lnTo>
                  <a:pt x="5730330" y="1817323"/>
                </a:lnTo>
                <a:lnTo>
                  <a:pt x="5733569" y="1819818"/>
                </a:lnTo>
                <a:lnTo>
                  <a:pt x="5734751" y="1819150"/>
                </a:lnTo>
                <a:cubicBezTo>
                  <a:pt x="5742385" y="1811473"/>
                  <a:pt x="5741789" y="1803283"/>
                  <a:pt x="5765286" y="1820584"/>
                </a:cubicBezTo>
                <a:cubicBezTo>
                  <a:pt x="5784532" y="1806446"/>
                  <a:pt x="5795499" y="1817814"/>
                  <a:pt x="5829951" y="1814425"/>
                </a:cubicBezTo>
                <a:cubicBezTo>
                  <a:pt x="5839381" y="1803221"/>
                  <a:pt x="5851644" y="1803437"/>
                  <a:pt x="5865400" y="1807121"/>
                </a:cubicBezTo>
                <a:cubicBezTo>
                  <a:pt x="5894873" y="1795832"/>
                  <a:pt x="5927910" y="1797657"/>
                  <a:pt x="5964230" y="1791246"/>
                </a:cubicBezTo>
                <a:cubicBezTo>
                  <a:pt x="5997095" y="1771694"/>
                  <a:pt x="6025977" y="1785382"/>
                  <a:pt x="6064751" y="1778450"/>
                </a:cubicBezTo>
                <a:cubicBezTo>
                  <a:pt x="6088334" y="1752766"/>
                  <a:pt x="6099508" y="1787374"/>
                  <a:pt x="6122352" y="1789671"/>
                </a:cubicBezTo>
                <a:lnTo>
                  <a:pt x="6128122" y="1788981"/>
                </a:lnTo>
                <a:lnTo>
                  <a:pt x="6141014" y="1782915"/>
                </a:lnTo>
                <a:lnTo>
                  <a:pt x="6145388" y="1779947"/>
                </a:lnTo>
                <a:cubicBezTo>
                  <a:pt x="6148578" y="1778158"/>
                  <a:pt x="6150926" y="1777299"/>
                  <a:pt x="6152799" y="1777068"/>
                </a:cubicBezTo>
                <a:lnTo>
                  <a:pt x="6153131" y="1777217"/>
                </a:lnTo>
                <a:lnTo>
                  <a:pt x="6159777" y="1774090"/>
                </a:lnTo>
                <a:cubicBezTo>
                  <a:pt x="6170646" y="1768312"/>
                  <a:pt x="6180893" y="1762216"/>
                  <a:pt x="6190386" y="1756022"/>
                </a:cubicBezTo>
                <a:cubicBezTo>
                  <a:pt x="6207960" y="1764717"/>
                  <a:pt x="6238019" y="1734533"/>
                  <a:pt x="6249518" y="1759399"/>
                </a:cubicBezTo>
                <a:cubicBezTo>
                  <a:pt x="6262790" y="1751731"/>
                  <a:pt x="6265029" y="1738657"/>
                  <a:pt x="6270527" y="1755769"/>
                </a:cubicBezTo>
                <a:cubicBezTo>
                  <a:pt x="6275192" y="1753681"/>
                  <a:pt x="6279041" y="1753811"/>
                  <a:pt x="6282550" y="1755003"/>
                </a:cubicBezTo>
                <a:lnTo>
                  <a:pt x="6283816" y="1755712"/>
                </a:lnTo>
                <a:lnTo>
                  <a:pt x="6313084" y="1738281"/>
                </a:lnTo>
                <a:lnTo>
                  <a:pt x="6318182" y="1737732"/>
                </a:lnTo>
                <a:lnTo>
                  <a:pt x="6335709" y="1724111"/>
                </a:lnTo>
                <a:lnTo>
                  <a:pt x="6345588" y="1718279"/>
                </a:lnTo>
                <a:lnTo>
                  <a:pt x="6346673" y="1714145"/>
                </a:lnTo>
                <a:cubicBezTo>
                  <a:pt x="6348796" y="1711062"/>
                  <a:pt x="6353055" y="1708421"/>
                  <a:pt x="6362126" y="1706799"/>
                </a:cubicBezTo>
                <a:lnTo>
                  <a:pt x="6364545" y="1706892"/>
                </a:lnTo>
                <a:cubicBezTo>
                  <a:pt x="6367637" y="1703281"/>
                  <a:pt x="6424942" y="1698254"/>
                  <a:pt x="6464076" y="1679171"/>
                </a:cubicBezTo>
                <a:cubicBezTo>
                  <a:pt x="6504464" y="1655724"/>
                  <a:pt x="6547114" y="1618110"/>
                  <a:pt x="6599352" y="1592397"/>
                </a:cubicBezTo>
                <a:cubicBezTo>
                  <a:pt x="6621028" y="1623320"/>
                  <a:pt x="6702628" y="1477903"/>
                  <a:pt x="6694106" y="1530854"/>
                </a:cubicBezTo>
                <a:cubicBezTo>
                  <a:pt x="6709146" y="1521510"/>
                  <a:pt x="6782557" y="1496994"/>
                  <a:pt x="6779808" y="1510598"/>
                </a:cubicBezTo>
                <a:cubicBezTo>
                  <a:pt x="6816671" y="1469344"/>
                  <a:pt x="6859225" y="1490432"/>
                  <a:pt x="6910674" y="1458095"/>
                </a:cubicBezTo>
                <a:cubicBezTo>
                  <a:pt x="6958236" y="1468911"/>
                  <a:pt x="6926351" y="1454150"/>
                  <a:pt x="6962144" y="1445637"/>
                </a:cubicBezTo>
                <a:cubicBezTo>
                  <a:pt x="6938512" y="1427780"/>
                  <a:pt x="7010208" y="1442012"/>
                  <a:pt x="6995460" y="1417188"/>
                </a:cubicBezTo>
                <a:lnTo>
                  <a:pt x="7017033" y="1416698"/>
                </a:lnTo>
                <a:lnTo>
                  <a:pt x="7020886" y="1416805"/>
                </a:lnTo>
                <a:lnTo>
                  <a:pt x="7033438" y="1413061"/>
                </a:lnTo>
                <a:lnTo>
                  <a:pt x="7040555" y="1417220"/>
                </a:lnTo>
                <a:lnTo>
                  <a:pt x="7062011" y="1415322"/>
                </a:lnTo>
                <a:cubicBezTo>
                  <a:pt x="7069494" y="1413805"/>
                  <a:pt x="7076899" y="1411231"/>
                  <a:pt x="7084117" y="1406974"/>
                </a:cubicBezTo>
                <a:cubicBezTo>
                  <a:pt x="7101577" y="1383961"/>
                  <a:pt x="7164447" y="1391139"/>
                  <a:pt x="7185047" y="1361519"/>
                </a:cubicBezTo>
                <a:cubicBezTo>
                  <a:pt x="7194363" y="1352352"/>
                  <a:pt x="7233839" y="1334552"/>
                  <a:pt x="7247783" y="1337622"/>
                </a:cubicBezTo>
                <a:cubicBezTo>
                  <a:pt x="7257348" y="1335236"/>
                  <a:pt x="7264529" y="1328498"/>
                  <a:pt x="7275307" y="1333722"/>
                </a:cubicBezTo>
                <a:cubicBezTo>
                  <a:pt x="7289966" y="1339225"/>
                  <a:pt x="7305349" y="1312996"/>
                  <a:pt x="7311261" y="1324795"/>
                </a:cubicBezTo>
                <a:cubicBezTo>
                  <a:pt x="7322509" y="1306494"/>
                  <a:pt x="7356236" y="1316612"/>
                  <a:pt x="7377571" y="1313050"/>
                </a:cubicBezTo>
                <a:cubicBezTo>
                  <a:pt x="7384603" y="1296817"/>
                  <a:pt x="7422434" y="1305349"/>
                  <a:pt x="7461694" y="1290297"/>
                </a:cubicBezTo>
                <a:cubicBezTo>
                  <a:pt x="7468925" y="1271946"/>
                  <a:pt x="7488273" y="1280301"/>
                  <a:pt x="7507193" y="1251613"/>
                </a:cubicBezTo>
                <a:cubicBezTo>
                  <a:pt x="7509613" y="1252526"/>
                  <a:pt x="7512260" y="1253190"/>
                  <a:pt x="7515052" y="1253584"/>
                </a:cubicBezTo>
                <a:cubicBezTo>
                  <a:pt x="7531272" y="1255869"/>
                  <a:pt x="7548775" y="1248744"/>
                  <a:pt x="7554146" y="1237669"/>
                </a:cubicBezTo>
                <a:cubicBezTo>
                  <a:pt x="7587383" y="1195873"/>
                  <a:pt x="7632956" y="1177588"/>
                  <a:pt x="7671846" y="1155347"/>
                </a:cubicBezTo>
                <a:cubicBezTo>
                  <a:pt x="7717626" y="1132532"/>
                  <a:pt x="7704339" y="1170169"/>
                  <a:pt x="7748774" y="1124980"/>
                </a:cubicBezTo>
                <a:cubicBezTo>
                  <a:pt x="7761564" y="1130678"/>
                  <a:pt x="7769446" y="1127888"/>
                  <a:pt x="7779182" y="1118490"/>
                </a:cubicBezTo>
                <a:cubicBezTo>
                  <a:pt x="7801901" y="1108032"/>
                  <a:pt x="7816047" y="1129940"/>
                  <a:pt x="7829932" y="1107346"/>
                </a:cubicBezTo>
                <a:cubicBezTo>
                  <a:pt x="7834286" y="1120482"/>
                  <a:pt x="7877354" y="1093242"/>
                  <a:pt x="7875510" y="1109570"/>
                </a:cubicBezTo>
                <a:cubicBezTo>
                  <a:pt x="7898453" y="1113571"/>
                  <a:pt x="7893102" y="1093377"/>
                  <a:pt x="7914918" y="1096070"/>
                </a:cubicBezTo>
                <a:cubicBezTo>
                  <a:pt x="7933463" y="1091055"/>
                  <a:pt x="7896037" y="1088002"/>
                  <a:pt x="7914188" y="1079287"/>
                </a:cubicBezTo>
                <a:cubicBezTo>
                  <a:pt x="7937737" y="1070775"/>
                  <a:pt x="7922008" y="1049943"/>
                  <a:pt x="7959552" y="1069277"/>
                </a:cubicBezTo>
                <a:cubicBezTo>
                  <a:pt x="7978616" y="1052937"/>
                  <a:pt x="7992226" y="1062990"/>
                  <a:pt x="8029450" y="1055589"/>
                </a:cubicBezTo>
                <a:lnTo>
                  <a:pt x="8038422" y="1049493"/>
                </a:lnTo>
                <a:lnTo>
                  <a:pt x="8053585" y="1058943"/>
                </a:lnTo>
                <a:cubicBezTo>
                  <a:pt x="8061619" y="1062358"/>
                  <a:pt x="8070634" y="1063636"/>
                  <a:pt x="8081474" y="1059840"/>
                </a:cubicBezTo>
                <a:cubicBezTo>
                  <a:pt x="8141491" y="1015057"/>
                  <a:pt x="8090266" y="1080479"/>
                  <a:pt x="8197391" y="1038853"/>
                </a:cubicBezTo>
                <a:cubicBezTo>
                  <a:pt x="8201677" y="1033108"/>
                  <a:pt x="8217224" y="1033020"/>
                  <a:pt x="8218531" y="1038736"/>
                </a:cubicBezTo>
                <a:cubicBezTo>
                  <a:pt x="8224749" y="1034989"/>
                  <a:pt x="8236410" y="1019803"/>
                  <a:pt x="8242405" y="1027800"/>
                </a:cubicBezTo>
                <a:cubicBezTo>
                  <a:pt x="8260401" y="1023020"/>
                  <a:pt x="8277595" y="1016764"/>
                  <a:pt x="8293586" y="1009216"/>
                </a:cubicBezTo>
                <a:lnTo>
                  <a:pt x="8325267" y="990249"/>
                </a:lnTo>
                <a:lnTo>
                  <a:pt x="8335565" y="995156"/>
                </a:lnTo>
                <a:cubicBezTo>
                  <a:pt x="8342208" y="997234"/>
                  <a:pt x="8349366" y="997680"/>
                  <a:pt x="8357350" y="994276"/>
                </a:cubicBezTo>
                <a:cubicBezTo>
                  <a:pt x="8398773" y="957879"/>
                  <a:pt x="8366593" y="1009035"/>
                  <a:pt x="8445003" y="972367"/>
                </a:cubicBezTo>
                <a:cubicBezTo>
                  <a:pt x="8447663" y="967887"/>
                  <a:pt x="8459739" y="966961"/>
                  <a:pt x="8461421" y="971111"/>
                </a:cubicBezTo>
                <a:cubicBezTo>
                  <a:pt x="8465819" y="968000"/>
                  <a:pt x="8473109" y="956137"/>
                  <a:pt x="8478704" y="961712"/>
                </a:cubicBezTo>
                <a:cubicBezTo>
                  <a:pt x="8505565" y="952663"/>
                  <a:pt x="8529238" y="939426"/>
                  <a:pt x="8547429" y="923277"/>
                </a:cubicBezTo>
                <a:cubicBezTo>
                  <a:pt x="8576531" y="919061"/>
                  <a:pt x="8579138" y="912461"/>
                  <a:pt x="8579319" y="905576"/>
                </a:cubicBezTo>
                <a:cubicBezTo>
                  <a:pt x="8579529" y="904096"/>
                  <a:pt x="8579740" y="902618"/>
                  <a:pt x="8579950" y="901139"/>
                </a:cubicBezTo>
                <a:lnTo>
                  <a:pt x="8589038" y="903946"/>
                </a:lnTo>
                <a:cubicBezTo>
                  <a:pt x="8598255" y="904433"/>
                  <a:pt x="8605836" y="900079"/>
                  <a:pt x="8612581" y="893445"/>
                </a:cubicBezTo>
                <a:lnTo>
                  <a:pt x="8620213" y="884417"/>
                </a:lnTo>
                <a:lnTo>
                  <a:pt x="8636849" y="879570"/>
                </a:lnTo>
                <a:cubicBezTo>
                  <a:pt x="8647569" y="875664"/>
                  <a:pt x="8658506" y="871048"/>
                  <a:pt x="8678353" y="868709"/>
                </a:cubicBezTo>
                <a:cubicBezTo>
                  <a:pt x="8676250" y="844726"/>
                  <a:pt x="8711895" y="858913"/>
                  <a:pt x="8721366" y="848445"/>
                </a:cubicBezTo>
                <a:cubicBezTo>
                  <a:pt x="8730651" y="852242"/>
                  <a:pt x="8737642" y="851631"/>
                  <a:pt x="8743257" y="848457"/>
                </a:cubicBezTo>
                <a:lnTo>
                  <a:pt x="8755719" y="834419"/>
                </a:lnTo>
                <a:lnTo>
                  <a:pt x="8776970" y="830126"/>
                </a:lnTo>
                <a:cubicBezTo>
                  <a:pt x="8786153" y="826014"/>
                  <a:pt x="8792888" y="819621"/>
                  <a:pt x="8795998" y="809645"/>
                </a:cubicBezTo>
                <a:cubicBezTo>
                  <a:pt x="8805952" y="821837"/>
                  <a:pt x="8809794" y="841181"/>
                  <a:pt x="8837498" y="830583"/>
                </a:cubicBezTo>
                <a:cubicBezTo>
                  <a:pt x="8851172" y="827584"/>
                  <a:pt x="8868029" y="799681"/>
                  <a:pt x="8878040" y="791651"/>
                </a:cubicBezTo>
                <a:lnTo>
                  <a:pt x="8897564" y="782401"/>
                </a:lnTo>
                <a:lnTo>
                  <a:pt x="8905560" y="786219"/>
                </a:lnTo>
                <a:lnTo>
                  <a:pt x="8917778" y="783256"/>
                </a:lnTo>
                <a:lnTo>
                  <a:pt x="8914746" y="775031"/>
                </a:lnTo>
                <a:lnTo>
                  <a:pt x="8947030" y="764252"/>
                </a:lnTo>
                <a:cubicBezTo>
                  <a:pt x="8970788" y="755523"/>
                  <a:pt x="8988067" y="745115"/>
                  <a:pt x="8977138" y="726774"/>
                </a:cubicBezTo>
                <a:cubicBezTo>
                  <a:pt x="8977490" y="701480"/>
                  <a:pt x="9039667" y="723232"/>
                  <a:pt x="9028928" y="698996"/>
                </a:cubicBezTo>
                <a:cubicBezTo>
                  <a:pt x="9056296" y="708989"/>
                  <a:pt x="9080686" y="673518"/>
                  <a:pt x="9114263" y="665106"/>
                </a:cubicBezTo>
                <a:cubicBezTo>
                  <a:pt x="9115667" y="652470"/>
                  <a:pt x="9123557" y="650905"/>
                  <a:pt x="9139429" y="653134"/>
                </a:cubicBezTo>
                <a:cubicBezTo>
                  <a:pt x="9248531" y="629411"/>
                  <a:pt x="9343720" y="468354"/>
                  <a:pt x="9380600" y="515628"/>
                </a:cubicBezTo>
                <a:cubicBezTo>
                  <a:pt x="9406272" y="509931"/>
                  <a:pt x="9503943" y="538669"/>
                  <a:pt x="9561831" y="513591"/>
                </a:cubicBezTo>
                <a:cubicBezTo>
                  <a:pt x="9577802" y="480860"/>
                  <a:pt x="9713285" y="478736"/>
                  <a:pt x="9742561" y="469315"/>
                </a:cubicBezTo>
                <a:cubicBezTo>
                  <a:pt x="9742569" y="450758"/>
                  <a:pt x="9797169" y="453829"/>
                  <a:pt x="9784394" y="429345"/>
                </a:cubicBezTo>
                <a:cubicBezTo>
                  <a:pt x="9787055" y="417172"/>
                  <a:pt x="9801869" y="413844"/>
                  <a:pt x="9811914" y="421889"/>
                </a:cubicBezTo>
                <a:cubicBezTo>
                  <a:pt x="9828901" y="415568"/>
                  <a:pt x="9835642" y="400341"/>
                  <a:pt x="9858388" y="412158"/>
                </a:cubicBezTo>
                <a:cubicBezTo>
                  <a:pt x="9881945" y="404057"/>
                  <a:pt x="9894276" y="360744"/>
                  <a:pt x="9921770" y="380896"/>
                </a:cubicBezTo>
                <a:cubicBezTo>
                  <a:pt x="9930032" y="337884"/>
                  <a:pt x="10038117" y="312408"/>
                  <a:pt x="10084861" y="294587"/>
                </a:cubicBezTo>
                <a:cubicBezTo>
                  <a:pt x="10141631" y="278266"/>
                  <a:pt x="10188248" y="249698"/>
                  <a:pt x="10271351" y="227987"/>
                </a:cubicBezTo>
                <a:cubicBezTo>
                  <a:pt x="10362764" y="229558"/>
                  <a:pt x="10358378" y="196042"/>
                  <a:pt x="10424673" y="178078"/>
                </a:cubicBezTo>
                <a:cubicBezTo>
                  <a:pt x="10452909" y="162753"/>
                  <a:pt x="10514634" y="185033"/>
                  <a:pt x="10534657" y="156701"/>
                </a:cubicBezTo>
                <a:cubicBezTo>
                  <a:pt x="10595265" y="170910"/>
                  <a:pt x="10637600" y="149657"/>
                  <a:pt x="10726300" y="150292"/>
                </a:cubicBezTo>
                <a:cubicBezTo>
                  <a:pt x="10775756" y="148210"/>
                  <a:pt x="10805324" y="153235"/>
                  <a:pt x="10861177" y="138253"/>
                </a:cubicBezTo>
                <a:cubicBezTo>
                  <a:pt x="10888992" y="99450"/>
                  <a:pt x="10971843" y="126363"/>
                  <a:pt x="10995894" y="78271"/>
                </a:cubicBezTo>
                <a:cubicBezTo>
                  <a:pt x="11009945" y="87061"/>
                  <a:pt x="11016683" y="79738"/>
                  <a:pt x="11031776" y="74275"/>
                </a:cubicBezTo>
                <a:cubicBezTo>
                  <a:pt x="11049588" y="91553"/>
                  <a:pt x="11064655" y="65479"/>
                  <a:pt x="11082485" y="73705"/>
                </a:cubicBezTo>
                <a:cubicBezTo>
                  <a:pt x="11124351" y="51595"/>
                  <a:pt x="11194283" y="44212"/>
                  <a:pt x="11230739" y="34792"/>
                </a:cubicBezTo>
                <a:cubicBezTo>
                  <a:pt x="11248967" y="30081"/>
                  <a:pt x="11257520" y="13218"/>
                  <a:pt x="11268645" y="482"/>
                </a:cubicBezTo>
                <a:lnTo>
                  <a:pt x="11269336" y="3"/>
                </a:lnTo>
                <a:lnTo>
                  <a:pt x="0" y="3"/>
                </a:lnTo>
                <a:close/>
              </a:path>
            </a:pathLst>
          </a:custGeom>
        </p:spPr>
      </p:pic>
      <p:sp>
        <p:nvSpPr>
          <p:cNvPr id="2" name="Title 1">
            <a:extLst>
              <a:ext uri="{FF2B5EF4-FFF2-40B4-BE49-F238E27FC236}">
                <a16:creationId xmlns:a16="http://schemas.microsoft.com/office/drawing/2014/main" id="{E383E18D-BB03-D2BA-837E-388476493922}"/>
              </a:ext>
            </a:extLst>
          </p:cNvPr>
          <p:cNvSpPr>
            <a:spLocks noGrp="1"/>
          </p:cNvSpPr>
          <p:nvPr>
            <p:ph type="ctrTitle"/>
          </p:nvPr>
        </p:nvSpPr>
        <p:spPr>
          <a:xfrm>
            <a:off x="545318" y="381663"/>
            <a:ext cx="7223106" cy="826935"/>
          </a:xfrm>
        </p:spPr>
        <p:txBody>
          <a:bodyPr>
            <a:normAutofit fontScale="90000"/>
          </a:bodyPr>
          <a:lstStyle/>
          <a:p>
            <a:pPr algn="l"/>
            <a:r>
              <a:rPr lang="en-US" dirty="0"/>
              <a:t>EESC 1201: Intro to Environmental Science</a:t>
            </a:r>
          </a:p>
        </p:txBody>
      </p:sp>
      <p:sp>
        <p:nvSpPr>
          <p:cNvPr id="3" name="Subtitle 2">
            <a:extLst>
              <a:ext uri="{FF2B5EF4-FFF2-40B4-BE49-F238E27FC236}">
                <a16:creationId xmlns:a16="http://schemas.microsoft.com/office/drawing/2014/main" id="{5093F4C5-D387-1DF0-3F72-20407E497CB0}"/>
              </a:ext>
            </a:extLst>
          </p:cNvPr>
          <p:cNvSpPr>
            <a:spLocks noGrp="1"/>
          </p:cNvSpPr>
          <p:nvPr>
            <p:ph type="subTitle" idx="1"/>
          </p:nvPr>
        </p:nvSpPr>
        <p:spPr>
          <a:xfrm>
            <a:off x="545318" y="1256307"/>
            <a:ext cx="5553331" cy="572493"/>
          </a:xfrm>
        </p:spPr>
        <p:txBody>
          <a:bodyPr>
            <a:normAutofit fontScale="77500" lnSpcReduction="20000"/>
          </a:bodyPr>
          <a:lstStyle/>
          <a:p>
            <a:pPr algn="l"/>
            <a:r>
              <a:rPr lang="en-US" sz="1800" dirty="0"/>
              <a:t>Dr. Sara ‘Perl’ </a:t>
            </a:r>
            <a:r>
              <a:rPr lang="en-US" sz="1800" dirty="0" err="1"/>
              <a:t>Egendorf</a:t>
            </a:r>
            <a:endParaRPr lang="en-US" sz="1800" dirty="0"/>
          </a:p>
          <a:p>
            <a:pPr algn="l"/>
            <a:r>
              <a:rPr lang="en-US" sz="1800" dirty="0"/>
              <a:t>Class 2: February 6, 2023</a:t>
            </a:r>
          </a:p>
        </p:txBody>
      </p:sp>
    </p:spTree>
    <p:extLst>
      <p:ext uri="{BB962C8B-B14F-4D97-AF65-F5344CB8AC3E}">
        <p14:creationId xmlns:p14="http://schemas.microsoft.com/office/powerpoint/2010/main" val="124090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17400-4EB1-EE78-D4A0-83BB477D342A}"/>
              </a:ext>
            </a:extLst>
          </p:cNvPr>
          <p:cNvSpPr>
            <a:spLocks noGrp="1"/>
          </p:cNvSpPr>
          <p:nvPr>
            <p:ph type="title"/>
          </p:nvPr>
        </p:nvSpPr>
        <p:spPr>
          <a:xfrm>
            <a:off x="1050879" y="609601"/>
            <a:ext cx="4476464" cy="1216024"/>
          </a:xfrm>
        </p:spPr>
        <p:txBody>
          <a:bodyPr>
            <a:normAutofit/>
          </a:bodyPr>
          <a:lstStyle/>
          <a:p>
            <a:r>
              <a:rPr lang="en-US" dirty="0"/>
              <a:t>Historical Geology</a:t>
            </a:r>
          </a:p>
        </p:txBody>
      </p:sp>
      <p:sp>
        <p:nvSpPr>
          <p:cNvPr id="3" name="Content Placeholder 2">
            <a:extLst>
              <a:ext uri="{FF2B5EF4-FFF2-40B4-BE49-F238E27FC236}">
                <a16:creationId xmlns:a16="http://schemas.microsoft.com/office/drawing/2014/main" id="{F1DE2487-55A7-B0F0-F75A-FB0FCD8AE406}"/>
              </a:ext>
            </a:extLst>
          </p:cNvPr>
          <p:cNvSpPr>
            <a:spLocks noGrp="1"/>
          </p:cNvSpPr>
          <p:nvPr>
            <p:ph idx="1"/>
          </p:nvPr>
        </p:nvSpPr>
        <p:spPr>
          <a:xfrm>
            <a:off x="1050879" y="2163685"/>
            <a:ext cx="3875963" cy="4107020"/>
          </a:xfrm>
        </p:spPr>
        <p:txBody>
          <a:bodyPr>
            <a:normAutofit/>
          </a:bodyPr>
          <a:lstStyle/>
          <a:p>
            <a:pPr marL="560070" lvl="1" indent="-285750">
              <a:lnSpc>
                <a:spcPct val="90000"/>
              </a:lnSpc>
              <a:buFontTx/>
              <a:buChar char="-"/>
            </a:pPr>
            <a:r>
              <a:rPr lang="en-US" dirty="0"/>
              <a:t>Studies the past, as a clue to the present</a:t>
            </a:r>
            <a:endParaRPr lang="en-US"/>
          </a:p>
          <a:p>
            <a:pPr marL="560070" lvl="1" indent="-285750">
              <a:lnSpc>
                <a:spcPct val="90000"/>
              </a:lnSpc>
              <a:buFontTx/>
              <a:buChar char="-"/>
            </a:pPr>
            <a:r>
              <a:rPr lang="en-US" dirty="0"/>
              <a:t>Questions:</a:t>
            </a:r>
            <a:endParaRPr lang="en-US"/>
          </a:p>
          <a:p>
            <a:pPr marL="891540" lvl="2">
              <a:lnSpc>
                <a:spcPct val="90000"/>
              </a:lnSpc>
              <a:buFontTx/>
              <a:buChar char="-"/>
            </a:pPr>
            <a:r>
              <a:rPr lang="en-US" dirty="0"/>
              <a:t>When did the oceans form? </a:t>
            </a:r>
            <a:endParaRPr lang="en-US"/>
          </a:p>
          <a:p>
            <a:pPr marL="891540" lvl="2">
              <a:lnSpc>
                <a:spcPct val="90000"/>
              </a:lnSpc>
              <a:buFontTx/>
              <a:buChar char="-"/>
            </a:pPr>
            <a:r>
              <a:rPr lang="en-US" dirty="0"/>
              <a:t>When did dinosaurs first appear and last tread on Earth?</a:t>
            </a:r>
            <a:endParaRPr lang="en-US"/>
          </a:p>
          <a:p>
            <a:pPr marL="891540" lvl="2">
              <a:lnSpc>
                <a:spcPct val="90000"/>
              </a:lnSpc>
              <a:buFontTx/>
              <a:buChar char="-"/>
            </a:pPr>
            <a:r>
              <a:rPr lang="en-US" dirty="0"/>
              <a:t>Why are the Sierra Nevada Mountains so much younger than the Appalachian Mountains?</a:t>
            </a:r>
            <a:endParaRPr lang="en-US"/>
          </a:p>
          <a:p>
            <a:pPr marL="891540" lvl="2">
              <a:lnSpc>
                <a:spcPct val="90000"/>
              </a:lnSpc>
              <a:buFontTx/>
              <a:buChar char="-"/>
            </a:pPr>
            <a:r>
              <a:rPr lang="en-US" dirty="0"/>
              <a:t>When did the first photosynthetic plants appear, and how did the oxygen they produced affect rocks worldwide? </a:t>
            </a:r>
            <a:endParaRPr lang="en-US"/>
          </a:p>
        </p:txBody>
      </p:sp>
      <p:pic>
        <p:nvPicPr>
          <p:cNvPr id="1026" name="Picture 2" descr="Geologic time scale cartoon">
            <a:extLst>
              <a:ext uri="{FF2B5EF4-FFF2-40B4-BE49-F238E27FC236}">
                <a16:creationId xmlns:a16="http://schemas.microsoft.com/office/drawing/2014/main" id="{245BD108-9C21-AC78-7DE9-849E44BDB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244" r="-1"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4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FFA51E-BE66-45B2-D3B2-6FE2B3D60CB1}"/>
              </a:ext>
            </a:extLst>
          </p:cNvPr>
          <p:cNvSpPr>
            <a:spLocks noGrp="1"/>
          </p:cNvSpPr>
          <p:nvPr>
            <p:ph type="title"/>
          </p:nvPr>
        </p:nvSpPr>
        <p:spPr>
          <a:xfrm>
            <a:off x="1050879" y="609601"/>
            <a:ext cx="9810604" cy="1216024"/>
          </a:xfrm>
        </p:spPr>
        <p:txBody>
          <a:bodyPr>
            <a:normAutofit/>
          </a:bodyPr>
          <a:lstStyle/>
          <a:p>
            <a:r>
              <a:rPr lang="en-US" dirty="0"/>
              <a:t>Physical Geology</a:t>
            </a:r>
          </a:p>
        </p:txBody>
      </p:sp>
      <p:sp>
        <p:nvSpPr>
          <p:cNvPr id="3" name="Content Placeholder 2">
            <a:extLst>
              <a:ext uri="{FF2B5EF4-FFF2-40B4-BE49-F238E27FC236}">
                <a16:creationId xmlns:a16="http://schemas.microsoft.com/office/drawing/2014/main" id="{E3D7556C-5784-DCEF-4310-E082B9E428BF}"/>
              </a:ext>
            </a:extLst>
          </p:cNvPr>
          <p:cNvSpPr>
            <a:spLocks noGrp="1"/>
          </p:cNvSpPr>
          <p:nvPr>
            <p:ph idx="1"/>
          </p:nvPr>
        </p:nvSpPr>
        <p:spPr>
          <a:xfrm>
            <a:off x="1050879" y="2296161"/>
            <a:ext cx="4788505" cy="3846012"/>
          </a:xfrm>
        </p:spPr>
        <p:txBody>
          <a:bodyPr>
            <a:normAutofit/>
          </a:bodyPr>
          <a:lstStyle/>
          <a:p>
            <a:pPr>
              <a:lnSpc>
                <a:spcPct val="90000"/>
              </a:lnSpc>
            </a:pPr>
            <a:r>
              <a:rPr lang="en-US" sz="1500"/>
              <a:t>Understanding the </a:t>
            </a:r>
            <a:r>
              <a:rPr lang="en-US" sz="1500" i="1"/>
              <a:t>processes</a:t>
            </a:r>
            <a:r>
              <a:rPr lang="en-US" sz="1500"/>
              <a:t> that operate on and inside Earth, and the </a:t>
            </a:r>
            <a:r>
              <a:rPr lang="en-US" sz="1500" i="1"/>
              <a:t>materials</a:t>
            </a:r>
            <a:r>
              <a:rPr lang="en-US" sz="1500"/>
              <a:t> on which these processes operate</a:t>
            </a:r>
          </a:p>
          <a:p>
            <a:pPr>
              <a:lnSpc>
                <a:spcPct val="90000"/>
              </a:lnSpc>
            </a:pPr>
            <a:r>
              <a:rPr lang="en-US" sz="1500"/>
              <a:t>Processes include:</a:t>
            </a:r>
          </a:p>
          <a:p>
            <a:pPr marL="560070" lvl="1" indent="-285750">
              <a:lnSpc>
                <a:spcPct val="90000"/>
              </a:lnSpc>
              <a:spcBef>
                <a:spcPts val="0"/>
              </a:spcBef>
              <a:buFont typeface="Arial" panose="020B0604020202020204" pitchFamily="34" charset="0"/>
              <a:buChar char="•"/>
            </a:pPr>
            <a:r>
              <a:rPr lang="en-US" sz="1500"/>
              <a:t>Plate tectonics</a:t>
            </a:r>
          </a:p>
          <a:p>
            <a:pPr marL="560070" lvl="1" indent="-285750">
              <a:lnSpc>
                <a:spcPct val="90000"/>
              </a:lnSpc>
              <a:spcBef>
                <a:spcPts val="0"/>
              </a:spcBef>
              <a:buFont typeface="Arial" panose="020B0604020202020204" pitchFamily="34" charset="0"/>
              <a:buChar char="•"/>
            </a:pPr>
            <a:r>
              <a:rPr lang="en-US" sz="1500"/>
              <a:t>Volcanism</a:t>
            </a:r>
          </a:p>
          <a:p>
            <a:pPr marL="560070" lvl="1" indent="-285750">
              <a:lnSpc>
                <a:spcPct val="90000"/>
              </a:lnSpc>
              <a:spcBef>
                <a:spcPts val="0"/>
              </a:spcBef>
              <a:buFont typeface="Arial" panose="020B0604020202020204" pitchFamily="34" charset="0"/>
              <a:buChar char="•"/>
            </a:pPr>
            <a:r>
              <a:rPr lang="en-US" sz="1500"/>
              <a:t>Earthquakes</a:t>
            </a:r>
          </a:p>
          <a:p>
            <a:pPr marL="560070" lvl="1" indent="-285750">
              <a:lnSpc>
                <a:spcPct val="90000"/>
              </a:lnSpc>
              <a:spcBef>
                <a:spcPts val="0"/>
              </a:spcBef>
              <a:buFont typeface="Arial" panose="020B0604020202020204" pitchFamily="34" charset="0"/>
              <a:buChar char="•"/>
            </a:pPr>
            <a:r>
              <a:rPr lang="en-US" sz="1500"/>
              <a:t>Landslides</a:t>
            </a:r>
          </a:p>
          <a:p>
            <a:pPr marL="560070" lvl="1" indent="-285750">
              <a:lnSpc>
                <a:spcPct val="90000"/>
              </a:lnSpc>
              <a:spcBef>
                <a:spcPts val="0"/>
              </a:spcBef>
              <a:buFont typeface="Arial" panose="020B0604020202020204" pitchFamily="34" charset="0"/>
              <a:buChar char="•"/>
            </a:pPr>
            <a:r>
              <a:rPr lang="en-US" sz="1500"/>
              <a:t>Floods</a:t>
            </a:r>
          </a:p>
          <a:p>
            <a:pPr marL="560070" lvl="1" indent="-285750">
              <a:lnSpc>
                <a:spcPct val="90000"/>
              </a:lnSpc>
              <a:spcBef>
                <a:spcPts val="0"/>
              </a:spcBef>
              <a:buFont typeface="Arial" panose="020B0604020202020204" pitchFamily="34" charset="0"/>
              <a:buChar char="•"/>
            </a:pPr>
            <a:r>
              <a:rPr lang="en-US" sz="1500"/>
              <a:t>Formation of mineral deposits</a:t>
            </a:r>
          </a:p>
          <a:p>
            <a:pPr marL="560070" lvl="1" indent="-285750">
              <a:lnSpc>
                <a:spcPct val="90000"/>
              </a:lnSpc>
              <a:spcBef>
                <a:spcPts val="0"/>
              </a:spcBef>
              <a:buFont typeface="Arial" panose="020B0604020202020204" pitchFamily="34" charset="0"/>
              <a:buChar char="•"/>
            </a:pPr>
            <a:r>
              <a:rPr lang="en-US" sz="1500"/>
              <a:t>Mountain-building</a:t>
            </a:r>
          </a:p>
          <a:p>
            <a:pPr marL="560070" lvl="1" indent="-285750">
              <a:lnSpc>
                <a:spcPct val="90000"/>
              </a:lnSpc>
              <a:spcBef>
                <a:spcPts val="0"/>
              </a:spcBef>
              <a:buFont typeface="Arial" panose="020B0604020202020204" pitchFamily="34" charset="0"/>
              <a:buChar char="•"/>
            </a:pPr>
            <a:r>
              <a:rPr lang="en-US" sz="1500"/>
              <a:t>Shore erosion</a:t>
            </a:r>
          </a:p>
          <a:p>
            <a:pPr marL="560070" lvl="1" indent="-285750">
              <a:lnSpc>
                <a:spcPct val="90000"/>
              </a:lnSpc>
              <a:spcBef>
                <a:spcPts val="0"/>
              </a:spcBef>
              <a:buFont typeface="Arial" panose="020B0604020202020204" pitchFamily="34" charset="0"/>
              <a:buChar char="•"/>
            </a:pPr>
            <a:r>
              <a:rPr lang="en-US" sz="1500"/>
              <a:t>Landscape formation, etc. </a:t>
            </a:r>
          </a:p>
          <a:p>
            <a:pPr marL="560070" lvl="1" indent="-285750">
              <a:lnSpc>
                <a:spcPct val="90000"/>
              </a:lnSpc>
              <a:spcBef>
                <a:spcPts val="0"/>
              </a:spcBef>
              <a:buFont typeface="Arial" panose="020B0604020202020204" pitchFamily="34" charset="0"/>
              <a:buChar char="•"/>
            </a:pPr>
            <a:endParaRPr lang="en-US" sz="1500"/>
          </a:p>
          <a:p>
            <a:pPr marL="514350" indent="-285750">
              <a:lnSpc>
                <a:spcPct val="90000"/>
              </a:lnSpc>
              <a:spcBef>
                <a:spcPts val="0"/>
              </a:spcBef>
            </a:pPr>
            <a:r>
              <a:rPr lang="en-US" sz="1500"/>
              <a:t>Materials include: </a:t>
            </a:r>
          </a:p>
          <a:p>
            <a:pPr marL="891540" lvl="2">
              <a:lnSpc>
                <a:spcPct val="90000"/>
              </a:lnSpc>
              <a:spcBef>
                <a:spcPts val="0"/>
              </a:spcBef>
            </a:pPr>
            <a:r>
              <a:rPr lang="en-US" sz="1500"/>
              <a:t>Soil, sand, rocks, minerals, air, water</a:t>
            </a:r>
          </a:p>
        </p:txBody>
      </p:sp>
      <p:pic>
        <p:nvPicPr>
          <p:cNvPr id="2050" name="Picture 2" descr="Physical Geology">
            <a:extLst>
              <a:ext uri="{FF2B5EF4-FFF2-40B4-BE49-F238E27FC236}">
                <a16:creationId xmlns:a16="http://schemas.microsoft.com/office/drawing/2014/main" id="{C00AF9A6-86D5-0776-9821-C8491740C7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0426" y="2829750"/>
            <a:ext cx="4788505" cy="2142855"/>
          </a:xfrm>
          <a:prstGeom prst="rect">
            <a:avLst/>
          </a:pr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172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eeform: Shape 512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DD0760-CBEB-D8F0-3A27-CE5C0F5CC9B3}"/>
              </a:ext>
            </a:extLst>
          </p:cNvPr>
          <p:cNvSpPr>
            <a:spLocks noGrp="1"/>
          </p:cNvSpPr>
          <p:nvPr>
            <p:ph type="title"/>
          </p:nvPr>
        </p:nvSpPr>
        <p:spPr>
          <a:xfrm>
            <a:off x="1050879" y="609601"/>
            <a:ext cx="9810604" cy="1216024"/>
          </a:xfrm>
        </p:spPr>
        <p:txBody>
          <a:bodyPr>
            <a:normAutofit fontScale="90000"/>
          </a:bodyPr>
          <a:lstStyle/>
          <a:p>
            <a:pPr>
              <a:lnSpc>
                <a:spcPct val="90000"/>
              </a:lnSpc>
            </a:pPr>
            <a:r>
              <a:rPr lang="en-US" sz="2800" dirty="0"/>
              <a:t>James Hutton, </a:t>
            </a:r>
            <a:br>
              <a:rPr lang="en-US" sz="2800" dirty="0"/>
            </a:br>
            <a:r>
              <a:rPr lang="en-US" sz="2800" dirty="0"/>
              <a:t>“Founding Father of Geology” </a:t>
            </a:r>
            <a:br>
              <a:rPr lang="en-US" sz="2800" dirty="0"/>
            </a:br>
            <a:r>
              <a:rPr lang="en-US" sz="2800" dirty="0"/>
              <a:t>(1726-1797)</a:t>
            </a:r>
          </a:p>
        </p:txBody>
      </p:sp>
      <p:sp>
        <p:nvSpPr>
          <p:cNvPr id="3" name="Content Placeholder 2">
            <a:extLst>
              <a:ext uri="{FF2B5EF4-FFF2-40B4-BE49-F238E27FC236}">
                <a16:creationId xmlns:a16="http://schemas.microsoft.com/office/drawing/2014/main" id="{8B4F4A63-1DB4-FF17-CAFE-3F3865F9DDFC}"/>
              </a:ext>
            </a:extLst>
          </p:cNvPr>
          <p:cNvSpPr>
            <a:spLocks noGrp="1"/>
          </p:cNvSpPr>
          <p:nvPr>
            <p:ph idx="1"/>
          </p:nvPr>
        </p:nvSpPr>
        <p:spPr>
          <a:xfrm>
            <a:off x="1050879" y="2296161"/>
            <a:ext cx="4788505" cy="3846012"/>
          </a:xfrm>
        </p:spPr>
        <p:txBody>
          <a:bodyPr>
            <a:normAutofit/>
          </a:bodyPr>
          <a:lstStyle/>
          <a:p>
            <a:pPr>
              <a:lnSpc>
                <a:spcPct val="90000"/>
              </a:lnSpc>
            </a:pPr>
            <a:r>
              <a:rPr lang="en-US" sz="1300" dirty="0"/>
              <a:t>In the 17</a:t>
            </a:r>
            <a:r>
              <a:rPr lang="en-US" sz="1300" baseline="30000" dirty="0"/>
              <a:t>th</a:t>
            </a:r>
            <a:r>
              <a:rPr lang="en-US" sz="1300" dirty="0"/>
              <a:t> and 18</a:t>
            </a:r>
            <a:r>
              <a:rPr lang="en-US" sz="1300" baseline="30000" dirty="0"/>
              <a:t>th</a:t>
            </a:r>
            <a:r>
              <a:rPr lang="en-US" sz="1300" dirty="0"/>
              <a:t> centuries, settlers of Europe and the Americas believed that Earth’s features were permanent and had been produced by a few great catastrophes (supernatural)</a:t>
            </a:r>
          </a:p>
          <a:p>
            <a:pPr>
              <a:lnSpc>
                <a:spcPct val="90000"/>
              </a:lnSpc>
            </a:pPr>
            <a:r>
              <a:rPr lang="en-US" sz="1300" dirty="0"/>
              <a:t>This led to the hypothesis of </a:t>
            </a:r>
            <a:r>
              <a:rPr lang="en-US" sz="1300" b="1" dirty="0"/>
              <a:t>catastrophism</a:t>
            </a:r>
            <a:r>
              <a:rPr lang="en-US" sz="1300" dirty="0"/>
              <a:t> (all within Judeo-Christian Bible timeline)</a:t>
            </a:r>
          </a:p>
          <a:p>
            <a:pPr lvl="1">
              <a:lnSpc>
                <a:spcPct val="90000"/>
              </a:lnSpc>
            </a:pPr>
            <a:r>
              <a:rPr lang="en-US" sz="1300" dirty="0"/>
              <a:t>	- Meteor impacts, mass extinctions, earthquakes, 	floods …</a:t>
            </a:r>
          </a:p>
          <a:p>
            <a:pPr>
              <a:lnSpc>
                <a:spcPct val="90000"/>
              </a:lnSpc>
            </a:pPr>
            <a:r>
              <a:rPr lang="en-US" sz="1300" dirty="0"/>
              <a:t>James Hutton, “Founding Father of Geology” (1726-1797)</a:t>
            </a:r>
          </a:p>
          <a:p>
            <a:pPr>
              <a:lnSpc>
                <a:spcPct val="90000"/>
              </a:lnSpc>
            </a:pPr>
            <a:r>
              <a:rPr lang="en-US" sz="1300" dirty="0"/>
              <a:t>- Used the scientific method to articulate:</a:t>
            </a:r>
          </a:p>
          <a:p>
            <a:pPr lvl="1">
              <a:lnSpc>
                <a:spcPct val="90000"/>
              </a:lnSpc>
            </a:pPr>
            <a:r>
              <a:rPr lang="en-US" sz="1300" dirty="0"/>
              <a:t>	- </a:t>
            </a:r>
            <a:r>
              <a:rPr lang="en-US" sz="1300" b="1" dirty="0"/>
              <a:t>Principle of Uniformitarianism</a:t>
            </a:r>
            <a:r>
              <a:rPr lang="en-US" sz="1300" dirty="0"/>
              <a:t>: the same 	processes we observe today have been operating 	throughout Earth’s history (present is the key to 	the past)</a:t>
            </a:r>
          </a:p>
          <a:p>
            <a:pPr lvl="1">
              <a:lnSpc>
                <a:spcPct val="90000"/>
              </a:lnSpc>
            </a:pPr>
            <a:r>
              <a:rPr lang="en-US" sz="1300" dirty="0"/>
              <a:t>	- “No vestige of a beginning, no prospect of an 	end” to Earth’s geologic cycles	 </a:t>
            </a:r>
          </a:p>
          <a:p>
            <a:pPr>
              <a:lnSpc>
                <a:spcPct val="90000"/>
              </a:lnSpc>
            </a:pPr>
            <a:r>
              <a:rPr lang="en-US" sz="1300" b="1" dirty="0"/>
              <a:t>Gradualism</a:t>
            </a:r>
            <a:r>
              <a:rPr lang="en-US" sz="1300" dirty="0"/>
              <a:t>: majority of processes are gradual, with a spectrum to catastrophic</a:t>
            </a:r>
          </a:p>
          <a:p>
            <a:pPr marL="0" indent="0">
              <a:lnSpc>
                <a:spcPct val="90000"/>
              </a:lnSpc>
              <a:buNone/>
            </a:pPr>
            <a:endParaRPr lang="en-US" sz="1300" dirty="0"/>
          </a:p>
          <a:p>
            <a:pPr>
              <a:lnSpc>
                <a:spcPct val="90000"/>
              </a:lnSpc>
            </a:pPr>
            <a:endParaRPr lang="en-US" sz="1300" dirty="0"/>
          </a:p>
        </p:txBody>
      </p:sp>
      <p:pic>
        <p:nvPicPr>
          <p:cNvPr id="5122" name="Picture 2" descr="James Hutton - Theory of the Earth 1795 | Profe Josema | Flickr">
            <a:extLst>
              <a:ext uri="{FF2B5EF4-FFF2-40B4-BE49-F238E27FC236}">
                <a16:creationId xmlns:a16="http://schemas.microsoft.com/office/drawing/2014/main" id="{63A0B028-5241-39CB-CD3E-59651590F3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0426" y="2273086"/>
            <a:ext cx="4788505" cy="3256183"/>
          </a:xfrm>
          <a:prstGeom prst="rect">
            <a:avLst/>
          </a:prstGeom>
          <a:noFill/>
          <a:extLst>
            <a:ext uri="{909E8E84-426E-40DD-AFC4-6F175D3DCCD1}">
              <a14:hiddenFill xmlns:a14="http://schemas.microsoft.com/office/drawing/2010/main">
                <a:solidFill>
                  <a:srgbClr val="FFFFFF"/>
                </a:solidFill>
              </a14:hiddenFill>
            </a:ext>
          </a:extLst>
        </p:spPr>
      </p:pic>
      <p:sp>
        <p:nvSpPr>
          <p:cNvPr id="5131" name="Freeform: Shape 5130">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82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69023-F67C-2F7D-9725-C651D8A8012A}"/>
              </a:ext>
            </a:extLst>
          </p:cNvPr>
          <p:cNvSpPr>
            <a:spLocks noGrp="1"/>
          </p:cNvSpPr>
          <p:nvPr>
            <p:ph type="title"/>
          </p:nvPr>
        </p:nvSpPr>
        <p:spPr/>
        <p:txBody>
          <a:bodyPr/>
          <a:lstStyle/>
          <a:p>
            <a:r>
              <a:rPr lang="en-US" dirty="0"/>
              <a:t>Siccar Point</a:t>
            </a:r>
          </a:p>
        </p:txBody>
      </p:sp>
      <p:pic>
        <p:nvPicPr>
          <p:cNvPr id="4" name="Content Placeholder 4" descr="A picture containing text, outdoor, sign&#10;&#10;Description automatically generated">
            <a:extLst>
              <a:ext uri="{FF2B5EF4-FFF2-40B4-BE49-F238E27FC236}">
                <a16:creationId xmlns:a16="http://schemas.microsoft.com/office/drawing/2014/main" id="{423C4DCE-4D4B-5154-B51E-DC8319C6706F}"/>
              </a:ext>
            </a:extLst>
          </p:cNvPr>
          <p:cNvPicPr>
            <a:picLocks noGrp="1" noChangeAspect="1"/>
          </p:cNvPicPr>
          <p:nvPr>
            <p:ph idx="1"/>
          </p:nvPr>
        </p:nvPicPr>
        <p:blipFill>
          <a:blip r:embed="rId2"/>
          <a:stretch>
            <a:fillRect/>
          </a:stretch>
        </p:blipFill>
        <p:spPr>
          <a:xfrm>
            <a:off x="1330517" y="1825625"/>
            <a:ext cx="6109392" cy="4429125"/>
          </a:xfrm>
        </p:spPr>
      </p:pic>
      <p:sp>
        <p:nvSpPr>
          <p:cNvPr id="5" name="TextBox 4">
            <a:extLst>
              <a:ext uri="{FF2B5EF4-FFF2-40B4-BE49-F238E27FC236}">
                <a16:creationId xmlns:a16="http://schemas.microsoft.com/office/drawing/2014/main" id="{E62A9F5F-A27D-5763-CAAC-C0A61DBD88DF}"/>
              </a:ext>
            </a:extLst>
          </p:cNvPr>
          <p:cNvSpPr txBox="1"/>
          <p:nvPr/>
        </p:nvSpPr>
        <p:spPr>
          <a:xfrm>
            <a:off x="8018808" y="3647856"/>
            <a:ext cx="3125441" cy="1477328"/>
          </a:xfrm>
          <a:prstGeom prst="rect">
            <a:avLst/>
          </a:prstGeom>
          <a:noFill/>
        </p:spPr>
        <p:txBody>
          <a:bodyPr wrap="square" rtlCol="0">
            <a:spAutoFit/>
          </a:bodyPr>
          <a:lstStyle/>
          <a:p>
            <a:r>
              <a:rPr lang="en-US" dirty="0"/>
              <a:t>Layers at the bottom are oldest</a:t>
            </a:r>
          </a:p>
          <a:p>
            <a:r>
              <a:rPr lang="en-US" dirty="0"/>
              <a:t>Younger at the top</a:t>
            </a:r>
          </a:p>
          <a:p>
            <a:endParaRPr lang="en-US" dirty="0"/>
          </a:p>
          <a:p>
            <a:r>
              <a:rPr lang="en-US" dirty="0"/>
              <a:t>Which are younger in the vertical layers?</a:t>
            </a:r>
          </a:p>
        </p:txBody>
      </p:sp>
    </p:spTree>
    <p:extLst>
      <p:ext uri="{BB962C8B-B14F-4D97-AF65-F5344CB8AC3E}">
        <p14:creationId xmlns:p14="http://schemas.microsoft.com/office/powerpoint/2010/main" val="175615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A2C53-5305-D3A1-8EEC-82A70D6E30CE}"/>
              </a:ext>
            </a:extLst>
          </p:cNvPr>
          <p:cNvSpPr>
            <a:spLocks noGrp="1"/>
          </p:cNvSpPr>
          <p:nvPr>
            <p:ph type="title"/>
          </p:nvPr>
        </p:nvSpPr>
        <p:spPr/>
        <p:txBody>
          <a:bodyPr/>
          <a:lstStyle/>
          <a:p>
            <a:r>
              <a:rPr lang="en-US" dirty="0"/>
              <a:t>Block Diagrams</a:t>
            </a:r>
          </a:p>
        </p:txBody>
      </p:sp>
      <p:pic>
        <p:nvPicPr>
          <p:cNvPr id="5" name="Content Placeholder 4" descr="A picture containing text, stationary, envelope, document&#10;&#10;Description automatically generated">
            <a:extLst>
              <a:ext uri="{FF2B5EF4-FFF2-40B4-BE49-F238E27FC236}">
                <a16:creationId xmlns:a16="http://schemas.microsoft.com/office/drawing/2014/main" id="{9121263F-03F9-E5F1-1149-DE19B5C14A59}"/>
              </a:ext>
            </a:extLst>
          </p:cNvPr>
          <p:cNvPicPr>
            <a:picLocks noGrp="1" noChangeAspect="1"/>
          </p:cNvPicPr>
          <p:nvPr>
            <p:ph idx="1"/>
          </p:nvPr>
        </p:nvPicPr>
        <p:blipFill>
          <a:blip r:embed="rId2"/>
          <a:stretch>
            <a:fillRect/>
          </a:stretch>
        </p:blipFill>
        <p:spPr>
          <a:xfrm>
            <a:off x="2999258" y="1825625"/>
            <a:ext cx="5914083" cy="4429125"/>
          </a:xfrm>
        </p:spPr>
      </p:pic>
    </p:spTree>
    <p:extLst>
      <p:ext uri="{BB962C8B-B14F-4D97-AF65-F5344CB8AC3E}">
        <p14:creationId xmlns:p14="http://schemas.microsoft.com/office/powerpoint/2010/main" val="144396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8FBA7-9A8C-983B-42E8-F48E4D7A78B0}"/>
              </a:ext>
            </a:extLst>
          </p:cNvPr>
          <p:cNvSpPr>
            <a:spLocks noGrp="1"/>
          </p:cNvSpPr>
          <p:nvPr>
            <p:ph type="title"/>
          </p:nvPr>
        </p:nvSpPr>
        <p:spPr/>
        <p:txBody>
          <a:bodyPr>
            <a:normAutofit fontScale="90000"/>
          </a:bodyPr>
          <a:lstStyle/>
          <a:p>
            <a:pPr fontAlgn="base"/>
            <a:r>
              <a:rPr lang="en-US" sz="2000" dirty="0"/>
              <a:t>Ginn et al, </a:t>
            </a:r>
            <a:br>
              <a:rPr lang="en-US" sz="2000" dirty="0"/>
            </a:br>
            <a:r>
              <a:rPr lang="en-US" sz="2000" dirty="0"/>
              <a:t>Unexpected Encounters with Deep Time </a:t>
            </a:r>
            <a:br>
              <a:rPr lang="en-US" dirty="0"/>
            </a:br>
            <a:r>
              <a:rPr lang="en-US" sz="1300" dirty="0"/>
              <a:t>Environmental Humanities (2018) 10 (1): 213–225.</a:t>
            </a:r>
            <a:br>
              <a:rPr lang="en-US" sz="1300" dirty="0"/>
            </a:br>
            <a:r>
              <a:rPr lang="en-US" sz="1300" dirty="0">
                <a:hlinkClick r:id="rId2"/>
              </a:rPr>
              <a:t>https://doi.org/10.1215/22011919-4385534</a:t>
            </a:r>
            <a:br>
              <a:rPr lang="en-US" sz="1300" b="1" dirty="0"/>
            </a:br>
            <a:endParaRPr lang="en-US" sz="1300" dirty="0"/>
          </a:p>
        </p:txBody>
      </p:sp>
      <p:sp>
        <p:nvSpPr>
          <p:cNvPr id="3" name="Content Placeholder 2">
            <a:extLst>
              <a:ext uri="{FF2B5EF4-FFF2-40B4-BE49-F238E27FC236}">
                <a16:creationId xmlns:a16="http://schemas.microsoft.com/office/drawing/2014/main" id="{B467036C-FA3C-010C-1EFC-3CE07FC599DC}"/>
              </a:ext>
            </a:extLst>
          </p:cNvPr>
          <p:cNvSpPr>
            <a:spLocks noGrp="1"/>
          </p:cNvSpPr>
          <p:nvPr>
            <p:ph idx="1"/>
          </p:nvPr>
        </p:nvSpPr>
        <p:spPr>
          <a:xfrm>
            <a:off x="1050879" y="1668162"/>
            <a:ext cx="9810604" cy="5189838"/>
          </a:xfrm>
        </p:spPr>
        <p:txBody>
          <a:bodyPr>
            <a:normAutofit fontScale="62500" lnSpcReduction="20000"/>
          </a:bodyPr>
          <a:lstStyle/>
          <a:p>
            <a:pPr fontAlgn="base"/>
            <a:r>
              <a:rPr lang="en-US" dirty="0"/>
              <a:t>Deep time was of course first described in 1788 by the Scottish geologist James Hutton. </a:t>
            </a:r>
          </a:p>
          <a:p>
            <a:pPr fontAlgn="base"/>
            <a:r>
              <a:rPr lang="en-US" dirty="0"/>
              <a:t>Most histories have Hutton vanquishing superstitious creationism with meticulous empirical observation of geologic features shaped by cycles of uplift, sedimentation, and erosion. His famous phrase, “no vestige of a beginning, no prospect of an end,” invoked a cyclical temporality: deep time was the endless cycling of geology, with no need for meaning, history, or linear progression.</a:t>
            </a:r>
            <a:r>
              <a:rPr lang="en-US" baseline="30000" dirty="0"/>
              <a:t>9</a:t>
            </a:r>
            <a:r>
              <a:rPr lang="en-US" dirty="0"/>
              <a:t> Hutton, Stephen Jay Gould argues, discovered “deep time by imposing his rigid view of time’s cycle upon a complex earth.”</a:t>
            </a:r>
            <a:r>
              <a:rPr lang="en-US" baseline="30000" dirty="0"/>
              <a:t>10</a:t>
            </a:r>
            <a:r>
              <a:rPr lang="en-US" dirty="0"/>
              <a:t> </a:t>
            </a:r>
          </a:p>
          <a:p>
            <a:pPr fontAlgn="base"/>
            <a:r>
              <a:rPr lang="en-US" dirty="0"/>
              <a:t>Hutton’s discovery gave us deep time but lost history in the process. It took </a:t>
            </a:r>
            <a:r>
              <a:rPr lang="en-US" b="1" dirty="0"/>
              <a:t>Charles Lyell </a:t>
            </a:r>
            <a:r>
              <a:rPr lang="en-US" dirty="0"/>
              <a:t>and, two hundred years later, the American author John McPhee to devise a sense of deep geologic time that was linear and historical, disclosed and verified by empirical observation and logical inference.</a:t>
            </a:r>
            <a:r>
              <a:rPr lang="en-US" baseline="30000" dirty="0"/>
              <a:t>11</a:t>
            </a:r>
            <a:endParaRPr lang="en-US" dirty="0"/>
          </a:p>
          <a:p>
            <a:pPr fontAlgn="base"/>
            <a:r>
              <a:rPr lang="en-US" dirty="0"/>
              <a:t>Today we have a rich understanding of the role of geology not only as a planetary process but in shaping life itself. Early forms of life may well have emerged around oceanic hydrocarbon vents, while current forms of life incorporate mineralogical substrates. </a:t>
            </a:r>
          </a:p>
          <a:p>
            <a:pPr fontAlgn="base"/>
            <a:r>
              <a:rPr lang="en-US" dirty="0"/>
              <a:t>Some five hundred million years ago, “some of the conglomerations of fleshy matter-energy that made up life underwent a sudden mineralization,” writes Manuel </a:t>
            </a:r>
            <a:r>
              <a:rPr lang="en-US" dirty="0" err="1"/>
              <a:t>DeLanda</a:t>
            </a:r>
            <a:r>
              <a:rPr lang="en-US" dirty="0"/>
              <a:t>, and a new material for constructing living creatures—bone—emerged: “It is almost as if the mineral world that had served as a substratum for the emergence of biological creatures was reasserting itself, confirming that geology, far from having been left behind as a primitive stage of the earth’s evolution, fully coexisted with the soft, gelatinous newcomers.”</a:t>
            </a:r>
            <a:r>
              <a:rPr lang="en-US" baseline="30000" dirty="0"/>
              <a:t>12</a:t>
            </a:r>
            <a:r>
              <a:rPr lang="en-US" dirty="0"/>
              <a:t> </a:t>
            </a:r>
          </a:p>
          <a:p>
            <a:pPr fontAlgn="base"/>
            <a:r>
              <a:rPr lang="en-US" dirty="0"/>
              <a:t>The mineral and the biological have become necessary companions in earthly life. </a:t>
            </a:r>
          </a:p>
          <a:p>
            <a:pPr fontAlgn="base"/>
            <a:r>
              <a:rPr lang="en-US" dirty="0"/>
              <a:t>Their interaction has also subtended capitalism’s spectacular double internality of nature moving through capital, capital moving through nature, over the last five hundred years.</a:t>
            </a:r>
            <a:r>
              <a:rPr lang="en-US" baseline="30000" dirty="0"/>
              <a:t>13</a:t>
            </a:r>
            <a:r>
              <a:rPr lang="en-US" dirty="0"/>
              <a:t> </a:t>
            </a:r>
          </a:p>
          <a:p>
            <a:pPr fontAlgn="base"/>
            <a:r>
              <a:rPr lang="en-US" dirty="0"/>
              <a:t>Fossil fuels, laid down in deep time, have made possible democracy, economy, anthropogenic climate change, and, paradoxically, technoscientific disclosure of the Anthropocene. </a:t>
            </a:r>
          </a:p>
          <a:p>
            <a:pPr fontAlgn="base"/>
            <a:r>
              <a:rPr lang="en-US" dirty="0"/>
              <a:t>They also subtend modern human subjectivity and conditions of freedom: we are formed through, as Kathryn </a:t>
            </a:r>
            <a:r>
              <a:rPr lang="en-US" dirty="0" err="1"/>
              <a:t>Yusoff</a:t>
            </a:r>
            <a:r>
              <a:rPr lang="en-US" dirty="0"/>
              <a:t> puts it, a “subterranean geologic debt.”</a:t>
            </a:r>
            <a:r>
              <a:rPr lang="en-US" baseline="30000" dirty="0"/>
              <a:t>14</a:t>
            </a:r>
            <a:r>
              <a:rPr lang="en-US" dirty="0"/>
              <a:t> Geologic deep time is not therefore antecedent to the present but continues to organize and differentiate arrangements of energy and matter.</a:t>
            </a:r>
          </a:p>
          <a:p>
            <a:endParaRPr lang="en-US" dirty="0"/>
          </a:p>
        </p:txBody>
      </p:sp>
    </p:spTree>
    <p:extLst>
      <p:ext uri="{BB962C8B-B14F-4D97-AF65-F5344CB8AC3E}">
        <p14:creationId xmlns:p14="http://schemas.microsoft.com/office/powerpoint/2010/main" val="36714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Freeform: Shape 615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2F04CA6-1A97-3648-25D2-2AB9B6C4C7ED}"/>
              </a:ext>
            </a:extLst>
          </p:cNvPr>
          <p:cNvSpPr>
            <a:spLocks noGrp="1"/>
          </p:cNvSpPr>
          <p:nvPr>
            <p:ph type="title"/>
          </p:nvPr>
        </p:nvSpPr>
        <p:spPr>
          <a:xfrm>
            <a:off x="1050879" y="609601"/>
            <a:ext cx="9810604" cy="1216024"/>
          </a:xfrm>
        </p:spPr>
        <p:txBody>
          <a:bodyPr>
            <a:normAutofit/>
          </a:bodyPr>
          <a:lstStyle/>
          <a:p>
            <a:r>
              <a:rPr lang="en-US" dirty="0" err="1"/>
              <a:t>Yusoff</a:t>
            </a:r>
            <a:r>
              <a:rPr lang="en-US" dirty="0"/>
              <a:t>, A Billion Black </a:t>
            </a:r>
            <a:r>
              <a:rPr lang="en-US" dirty="0" err="1"/>
              <a:t>Anthropocenes</a:t>
            </a:r>
            <a:r>
              <a:rPr lang="en-US" dirty="0"/>
              <a:t>	</a:t>
            </a:r>
          </a:p>
        </p:txBody>
      </p:sp>
      <p:sp>
        <p:nvSpPr>
          <p:cNvPr id="3" name="Content Placeholder 2">
            <a:extLst>
              <a:ext uri="{FF2B5EF4-FFF2-40B4-BE49-F238E27FC236}">
                <a16:creationId xmlns:a16="http://schemas.microsoft.com/office/drawing/2014/main" id="{B53D5522-C460-04FC-4828-A26D1000AD9F}"/>
              </a:ext>
            </a:extLst>
          </p:cNvPr>
          <p:cNvSpPr>
            <a:spLocks noGrp="1"/>
          </p:cNvSpPr>
          <p:nvPr>
            <p:ph idx="1"/>
          </p:nvPr>
        </p:nvSpPr>
        <p:spPr>
          <a:xfrm>
            <a:off x="1050879" y="2296161"/>
            <a:ext cx="4788505" cy="3846012"/>
          </a:xfrm>
        </p:spPr>
        <p:txBody>
          <a:bodyPr>
            <a:normAutofit/>
          </a:bodyPr>
          <a:lstStyle/>
          <a:p>
            <a:pPr>
              <a:lnSpc>
                <a:spcPct val="90000"/>
              </a:lnSpc>
            </a:pPr>
            <a:r>
              <a:rPr lang="en-US" sz="1300" dirty="0"/>
              <a:t>Sir Charles Lyell, president of the Geological Society of London and author of </a:t>
            </a:r>
            <a:r>
              <a:rPr lang="en-US" sz="1300" i="1" dirty="0"/>
              <a:t>The Principles of Geology</a:t>
            </a:r>
            <a:r>
              <a:rPr lang="en-US" sz="1300" dirty="0"/>
              <a:t> (a text that directly informed Darwin’s ideas of evolution), makes clear the ways in which geology and racial propositions are intertwined in his published accounts of his geologic surveying of North America (Lyell 1845, 1849)</a:t>
            </a:r>
          </a:p>
          <a:p>
            <a:pPr marL="0" indent="0">
              <a:lnSpc>
                <a:spcPct val="90000"/>
              </a:lnSpc>
              <a:buNone/>
            </a:pPr>
            <a:endParaRPr lang="en-US" sz="1300" dirty="0"/>
          </a:p>
          <a:p>
            <a:pPr lvl="1">
              <a:lnSpc>
                <a:spcPct val="90000"/>
              </a:lnSpc>
            </a:pPr>
            <a:r>
              <a:rPr lang="en-US" sz="1300" dirty="0"/>
              <a:t>	“I am by no means disposed to assume that the natural capacities of the negroes, who always appeared to me to be an amiable, gentle, and inoffensive race, may not be equal in a moral and intellectual point of view to those of the Europeans, provided the </a:t>
            </a:r>
            <a:r>
              <a:rPr lang="en-US" sz="1300" dirty="0" err="1"/>
              <a:t>coloured</a:t>
            </a:r>
            <a:r>
              <a:rPr lang="en-US" sz="1300" dirty="0"/>
              <a:t> population were placed in circumstances equally </a:t>
            </a:r>
            <a:r>
              <a:rPr lang="en-US" sz="1300" dirty="0" err="1"/>
              <a:t>favourable</a:t>
            </a:r>
            <a:r>
              <a:rPr lang="en-US" sz="1300" dirty="0"/>
              <a:t> for their development. But it would be visionary to expect that, under any imaginable system, this race could at once acquire as much energy, and become as rapidly progressive, as the Anglo-Saxons.”</a:t>
            </a:r>
          </a:p>
        </p:txBody>
      </p:sp>
      <p:pic>
        <p:nvPicPr>
          <p:cNvPr id="6146" name="Picture 2" descr="Reading Group: 'A Billion Black Anthropocenes or None' | ASU Events">
            <a:extLst>
              <a:ext uri="{FF2B5EF4-FFF2-40B4-BE49-F238E27FC236}">
                <a16:creationId xmlns:a16="http://schemas.microsoft.com/office/drawing/2014/main" id="{33A23BD5-9D85-BE55-50E8-803406D6CF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0426" y="2560396"/>
            <a:ext cx="4788505" cy="2681562"/>
          </a:xfrm>
          <a:prstGeom prst="rect">
            <a:avLst/>
          </a:prstGeom>
          <a:noFill/>
          <a:extLst>
            <a:ext uri="{909E8E84-426E-40DD-AFC4-6F175D3DCCD1}">
              <a14:hiddenFill xmlns:a14="http://schemas.microsoft.com/office/drawing/2010/main">
                <a:solidFill>
                  <a:srgbClr val="FFFFFF"/>
                </a:solidFill>
              </a14:hiddenFill>
            </a:ext>
          </a:extLst>
        </p:spPr>
      </p:pic>
      <p:sp>
        <p:nvSpPr>
          <p:cNvPr id="6155" name="Freeform: Shape 6154">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CE8BBC4-555B-4EEA-8B5C-5B44656F9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874AB-F83C-79E9-31B9-EBDB5E9BDCD2}"/>
              </a:ext>
            </a:extLst>
          </p:cNvPr>
          <p:cNvSpPr>
            <a:spLocks noGrp="1"/>
          </p:cNvSpPr>
          <p:nvPr>
            <p:ph type="title"/>
          </p:nvPr>
        </p:nvSpPr>
        <p:spPr>
          <a:xfrm>
            <a:off x="723901" y="603622"/>
            <a:ext cx="5004776" cy="2413425"/>
          </a:xfrm>
        </p:spPr>
        <p:txBody>
          <a:bodyPr>
            <a:normAutofit/>
          </a:bodyPr>
          <a:lstStyle/>
          <a:p>
            <a:pPr algn="ctr"/>
            <a:r>
              <a:rPr lang="en-US" dirty="0"/>
              <a:t>Geologic Time /</a:t>
            </a:r>
            <a:br>
              <a:rPr lang="en-US" dirty="0"/>
            </a:br>
            <a:r>
              <a:rPr lang="en-US" dirty="0"/>
              <a:t>Deep Time</a:t>
            </a:r>
            <a:br>
              <a:rPr lang="en-US" dirty="0"/>
            </a:br>
            <a:r>
              <a:rPr lang="en-US" dirty="0"/>
              <a:t> And </a:t>
            </a:r>
            <a:br>
              <a:rPr lang="en-US" dirty="0"/>
            </a:br>
            <a:r>
              <a:rPr lang="en-US" dirty="0"/>
              <a:t>the Earth’s </a:t>
            </a:r>
            <a:r>
              <a:rPr lang="en-US" dirty="0" err="1"/>
              <a:t>AgE</a:t>
            </a:r>
            <a:br>
              <a:rPr lang="en-US" dirty="0"/>
            </a:br>
            <a:endParaRPr lang="en-US" dirty="0"/>
          </a:p>
        </p:txBody>
      </p:sp>
      <p:sp>
        <p:nvSpPr>
          <p:cNvPr id="7177" name="Freeform: Shape 7176">
            <a:extLst>
              <a:ext uri="{FF2B5EF4-FFF2-40B4-BE49-F238E27FC236}">
                <a16:creationId xmlns:a16="http://schemas.microsoft.com/office/drawing/2014/main" id="{44704DC3-DE99-4AC8-9945-00EF66E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1447" y="0"/>
            <a:ext cx="6200553" cy="6858000"/>
          </a:xfrm>
          <a:custGeom>
            <a:avLst/>
            <a:gdLst>
              <a:gd name="connsiteX0" fmla="*/ 509785 w 6292079"/>
              <a:gd name="connsiteY0" fmla="*/ 0 h 6858000"/>
              <a:gd name="connsiteX1" fmla="*/ 4089208 w 6292079"/>
              <a:gd name="connsiteY1" fmla="*/ 0 h 6858000"/>
              <a:gd name="connsiteX2" fmla="*/ 4500513 w 6292079"/>
              <a:gd name="connsiteY2" fmla="*/ 0 h 6858000"/>
              <a:gd name="connsiteX3" fmla="*/ 4642260 w 6292079"/>
              <a:gd name="connsiteY3" fmla="*/ 0 h 6858000"/>
              <a:gd name="connsiteX4" fmla="*/ 6127274 w 6292079"/>
              <a:gd name="connsiteY4" fmla="*/ 0 h 6858000"/>
              <a:gd name="connsiteX5" fmla="*/ 6292079 w 6292079"/>
              <a:gd name="connsiteY5" fmla="*/ 0 h 6858000"/>
              <a:gd name="connsiteX6" fmla="*/ 6292079 w 6292079"/>
              <a:gd name="connsiteY6" fmla="*/ 6858000 h 6858000"/>
              <a:gd name="connsiteX7" fmla="*/ 6127274 w 6292079"/>
              <a:gd name="connsiteY7" fmla="*/ 6858000 h 6858000"/>
              <a:gd name="connsiteX8" fmla="*/ 4642260 w 6292079"/>
              <a:gd name="connsiteY8" fmla="*/ 6858000 h 6858000"/>
              <a:gd name="connsiteX9" fmla="*/ 4500513 w 6292079"/>
              <a:gd name="connsiteY9" fmla="*/ 6858000 h 6858000"/>
              <a:gd name="connsiteX10" fmla="*/ 4089208 w 6292079"/>
              <a:gd name="connsiteY10" fmla="*/ 6858000 h 6858000"/>
              <a:gd name="connsiteX11" fmla="*/ 435967 w 6292079"/>
              <a:gd name="connsiteY11" fmla="*/ 6858000 h 6858000"/>
              <a:gd name="connsiteX12" fmla="*/ 439099 w 6292079"/>
              <a:gd name="connsiteY12" fmla="*/ 6835478 h 6858000"/>
              <a:gd name="connsiteX13" fmla="*/ 443695 w 6292079"/>
              <a:gd name="connsiteY13" fmla="*/ 6725985 h 6858000"/>
              <a:gd name="connsiteX14" fmla="*/ 428041 w 6292079"/>
              <a:gd name="connsiteY14" fmla="*/ 6661430 h 6858000"/>
              <a:gd name="connsiteX15" fmla="*/ 376884 w 6292079"/>
              <a:gd name="connsiteY15" fmla="*/ 6504597 h 6858000"/>
              <a:gd name="connsiteX16" fmla="*/ 269239 w 6292079"/>
              <a:gd name="connsiteY16" fmla="*/ 6290076 h 6858000"/>
              <a:gd name="connsiteX17" fmla="*/ 219811 w 6292079"/>
              <a:gd name="connsiteY17" fmla="*/ 6127001 h 6858000"/>
              <a:gd name="connsiteX18" fmla="*/ 205094 w 6292079"/>
              <a:gd name="connsiteY18" fmla="*/ 6073766 h 6858000"/>
              <a:gd name="connsiteX19" fmla="*/ 150183 w 6292079"/>
              <a:gd name="connsiteY19" fmla="*/ 6014538 h 6858000"/>
              <a:gd name="connsiteX20" fmla="*/ 117093 w 6292079"/>
              <a:gd name="connsiteY20" fmla="*/ 5729681 h 6858000"/>
              <a:gd name="connsiteX21" fmla="*/ 46363 w 6292079"/>
              <a:gd name="connsiteY21" fmla="*/ 5613732 h 6858000"/>
              <a:gd name="connsiteX22" fmla="*/ 29717 w 6292079"/>
              <a:gd name="connsiteY22" fmla="*/ 5572630 h 6858000"/>
              <a:gd name="connsiteX23" fmla="*/ 32614 w 6292079"/>
              <a:gd name="connsiteY23" fmla="*/ 5564839 h 6858000"/>
              <a:gd name="connsiteX24" fmla="*/ 34209 w 6292079"/>
              <a:gd name="connsiteY24" fmla="*/ 5564057 h 6858000"/>
              <a:gd name="connsiteX25" fmla="*/ 17311 w 6292079"/>
              <a:gd name="connsiteY25" fmla="*/ 5442591 h 6858000"/>
              <a:gd name="connsiteX26" fmla="*/ 16750 w 6292079"/>
              <a:gd name="connsiteY26" fmla="*/ 5415829 h 6858000"/>
              <a:gd name="connsiteX27" fmla="*/ 18217 w 6292079"/>
              <a:gd name="connsiteY27" fmla="*/ 5412980 h 6858000"/>
              <a:gd name="connsiteX28" fmla="*/ 12055 w 6292079"/>
              <a:gd name="connsiteY28" fmla="*/ 5390064 h 6858000"/>
              <a:gd name="connsiteX29" fmla="*/ 0 w 6292079"/>
              <a:gd name="connsiteY29" fmla="*/ 5369830 h 6858000"/>
              <a:gd name="connsiteX30" fmla="*/ 32211 w 6292079"/>
              <a:gd name="connsiteY30" fmla="*/ 5145466 h 6858000"/>
              <a:gd name="connsiteX31" fmla="*/ 40891 w 6292079"/>
              <a:gd name="connsiteY31" fmla="*/ 4778922 h 6858000"/>
              <a:gd name="connsiteX32" fmla="*/ 16777 w 6292079"/>
              <a:gd name="connsiteY32" fmla="*/ 4554239 h 6858000"/>
              <a:gd name="connsiteX33" fmla="*/ 25115 w 6292079"/>
              <a:gd name="connsiteY33" fmla="*/ 4402702 h 6858000"/>
              <a:gd name="connsiteX34" fmla="*/ 8134 w 6292079"/>
              <a:gd name="connsiteY34" fmla="*/ 4331397 h 6858000"/>
              <a:gd name="connsiteX35" fmla="*/ 21852 w 6292079"/>
              <a:gd name="connsiteY35" fmla="*/ 4299998 h 6858000"/>
              <a:gd name="connsiteX36" fmla="*/ 24178 w 6292079"/>
              <a:gd name="connsiteY36" fmla="*/ 4280659 h 6858000"/>
              <a:gd name="connsiteX37" fmla="*/ 33357 w 6292079"/>
              <a:gd name="connsiteY37" fmla="*/ 4276475 h 6858000"/>
              <a:gd name="connsiteX38" fmla="*/ 42965 w 6292079"/>
              <a:gd name="connsiteY38" fmla="*/ 4248279 h 6858000"/>
              <a:gd name="connsiteX39" fmla="*/ 44865 w 6292079"/>
              <a:gd name="connsiteY39" fmla="*/ 4212329 h 6858000"/>
              <a:gd name="connsiteX40" fmla="*/ 44366 w 6292079"/>
              <a:gd name="connsiteY40" fmla="*/ 4040266 h 6858000"/>
              <a:gd name="connsiteX41" fmla="*/ 49504 w 6292079"/>
              <a:gd name="connsiteY41" fmla="*/ 3938016 h 6858000"/>
              <a:gd name="connsiteX42" fmla="*/ 59997 w 6292079"/>
              <a:gd name="connsiteY42" fmla="*/ 3900263 h 6858000"/>
              <a:gd name="connsiteX43" fmla="*/ 68907 w 6292079"/>
              <a:gd name="connsiteY43" fmla="*/ 3846813 h 6858000"/>
              <a:gd name="connsiteX44" fmla="*/ 75836 w 6292079"/>
              <a:gd name="connsiteY44" fmla="*/ 3715292 h 6858000"/>
              <a:gd name="connsiteX45" fmla="*/ 86775 w 6292079"/>
              <a:gd name="connsiteY45" fmla="*/ 3529044 h 6858000"/>
              <a:gd name="connsiteX46" fmla="*/ 93628 w 6292079"/>
              <a:gd name="connsiteY46" fmla="*/ 3521593 h 6858000"/>
              <a:gd name="connsiteX47" fmla="*/ 95551 w 6292079"/>
              <a:gd name="connsiteY47" fmla="*/ 3456775 h 6858000"/>
              <a:gd name="connsiteX48" fmla="*/ 58296 w 6292079"/>
              <a:gd name="connsiteY48" fmla="*/ 3224475 h 6858000"/>
              <a:gd name="connsiteX49" fmla="*/ 63270 w 6292079"/>
              <a:gd name="connsiteY49" fmla="*/ 3097947 h 6858000"/>
              <a:gd name="connsiteX50" fmla="*/ 72130 w 6292079"/>
              <a:gd name="connsiteY50" fmla="*/ 3053885 h 6858000"/>
              <a:gd name="connsiteX51" fmla="*/ 86532 w 6292079"/>
              <a:gd name="connsiteY51" fmla="*/ 2980007 h 6858000"/>
              <a:gd name="connsiteX52" fmla="*/ 111003 w 6292079"/>
              <a:gd name="connsiteY52" fmla="*/ 2914025 h 6858000"/>
              <a:gd name="connsiteX53" fmla="*/ 98482 w 6292079"/>
              <a:gd name="connsiteY53" fmla="*/ 2847042 h 6858000"/>
              <a:gd name="connsiteX54" fmla="*/ 97880 w 6292079"/>
              <a:gd name="connsiteY54" fmla="*/ 2789385 h 6858000"/>
              <a:gd name="connsiteX55" fmla="*/ 104654 w 6292079"/>
              <a:gd name="connsiteY55" fmla="*/ 2785130 h 6858000"/>
              <a:gd name="connsiteX56" fmla="*/ 105266 w 6292079"/>
              <a:gd name="connsiteY56" fmla="*/ 2777753 h 6858000"/>
              <a:gd name="connsiteX57" fmla="*/ 167835 w 6292079"/>
              <a:gd name="connsiteY57" fmla="*/ 2669363 h 6858000"/>
              <a:gd name="connsiteX58" fmla="*/ 202206 w 6292079"/>
              <a:gd name="connsiteY58" fmla="*/ 2562841 h 6858000"/>
              <a:gd name="connsiteX59" fmla="*/ 213902 w 6292079"/>
              <a:gd name="connsiteY59" fmla="*/ 2508449 h 6858000"/>
              <a:gd name="connsiteX60" fmla="*/ 233809 w 6292079"/>
              <a:gd name="connsiteY60" fmla="*/ 2449158 h 6858000"/>
              <a:gd name="connsiteX61" fmla="*/ 237400 w 6292079"/>
              <a:gd name="connsiteY61" fmla="*/ 2386081 h 6858000"/>
              <a:gd name="connsiteX62" fmla="*/ 235660 w 6292079"/>
              <a:gd name="connsiteY62" fmla="*/ 2226872 h 6858000"/>
              <a:gd name="connsiteX63" fmla="*/ 250116 w 6292079"/>
              <a:gd name="connsiteY63" fmla="*/ 2186312 h 6858000"/>
              <a:gd name="connsiteX64" fmla="*/ 285163 w 6292079"/>
              <a:gd name="connsiteY64" fmla="*/ 2054201 h 6858000"/>
              <a:gd name="connsiteX65" fmla="*/ 297869 w 6292079"/>
              <a:gd name="connsiteY65" fmla="*/ 2009411 h 6858000"/>
              <a:gd name="connsiteX66" fmla="*/ 339406 w 6292079"/>
              <a:gd name="connsiteY66" fmla="*/ 1985345 h 6858000"/>
              <a:gd name="connsiteX67" fmla="*/ 380873 w 6292079"/>
              <a:gd name="connsiteY67" fmla="*/ 1908912 h 6858000"/>
              <a:gd name="connsiteX68" fmla="*/ 399636 w 6292079"/>
              <a:gd name="connsiteY68" fmla="*/ 1815242 h 6858000"/>
              <a:gd name="connsiteX69" fmla="*/ 374372 w 6292079"/>
              <a:gd name="connsiteY69" fmla="*/ 1616165 h 6858000"/>
              <a:gd name="connsiteX70" fmla="*/ 392730 w 6292079"/>
              <a:gd name="connsiteY70" fmla="*/ 1566131 h 6858000"/>
              <a:gd name="connsiteX71" fmla="*/ 372639 w 6292079"/>
              <a:gd name="connsiteY71" fmla="*/ 1478507 h 6858000"/>
              <a:gd name="connsiteX72" fmla="*/ 401555 w 6292079"/>
              <a:gd name="connsiteY72" fmla="*/ 1428806 h 6858000"/>
              <a:gd name="connsiteX73" fmla="*/ 410243 w 6292079"/>
              <a:gd name="connsiteY73" fmla="*/ 1415134 h 6858000"/>
              <a:gd name="connsiteX74" fmla="*/ 411524 w 6292079"/>
              <a:gd name="connsiteY74" fmla="*/ 1406469 h 6858000"/>
              <a:gd name="connsiteX75" fmla="*/ 408887 w 6292079"/>
              <a:gd name="connsiteY75" fmla="*/ 1392331 h 6858000"/>
              <a:gd name="connsiteX76" fmla="*/ 414309 w 6292079"/>
              <a:gd name="connsiteY76" fmla="*/ 1387628 h 6858000"/>
              <a:gd name="connsiteX77" fmla="*/ 415362 w 6292079"/>
              <a:gd name="connsiteY77" fmla="*/ 1380497 h 6858000"/>
              <a:gd name="connsiteX78" fmla="*/ 421850 w 6292079"/>
              <a:gd name="connsiteY78" fmla="*/ 1331725 h 6858000"/>
              <a:gd name="connsiteX79" fmla="*/ 417310 w 6292079"/>
              <a:gd name="connsiteY79" fmla="*/ 1256042 h 6858000"/>
              <a:gd name="connsiteX80" fmla="*/ 415023 w 6292079"/>
              <a:gd name="connsiteY80" fmla="*/ 1150134 h 6858000"/>
              <a:gd name="connsiteX81" fmla="*/ 406174 w 6292079"/>
              <a:gd name="connsiteY81" fmla="*/ 1005645 h 6858000"/>
              <a:gd name="connsiteX82" fmla="*/ 431864 w 6292079"/>
              <a:gd name="connsiteY82" fmla="*/ 899691 h 6858000"/>
              <a:gd name="connsiteX83" fmla="*/ 462617 w 6292079"/>
              <a:gd name="connsiteY83" fmla="*/ 689088 h 6858000"/>
              <a:gd name="connsiteX84" fmla="*/ 510810 w 6292079"/>
              <a:gd name="connsiteY84" fmla="*/ 526328 h 6858000"/>
              <a:gd name="connsiteX85" fmla="*/ 542477 w 6292079"/>
              <a:gd name="connsiteY85" fmla="*/ 433873 h 6858000"/>
              <a:gd name="connsiteX86" fmla="*/ 549936 w 6292079"/>
              <a:gd name="connsiteY86" fmla="*/ 301688 h 6858000"/>
              <a:gd name="connsiteX87" fmla="*/ 554757 w 6292079"/>
              <a:gd name="connsiteY87" fmla="*/ 279945 h 6858000"/>
              <a:gd name="connsiteX88" fmla="*/ 550124 w 6292079"/>
              <a:gd name="connsiteY88" fmla="*/ 248508 h 6858000"/>
              <a:gd name="connsiteX89" fmla="*/ 530424 w 6292079"/>
              <a:gd name="connsiteY89" fmla="*/ 122373 h 6858000"/>
              <a:gd name="connsiteX90" fmla="*/ 504802 w 6292079"/>
              <a:gd name="connsiteY90" fmla="*/ 218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292079" h="6858000">
                <a:moveTo>
                  <a:pt x="509785" y="0"/>
                </a:moveTo>
                <a:lnTo>
                  <a:pt x="4089208" y="0"/>
                </a:lnTo>
                <a:lnTo>
                  <a:pt x="4500513" y="0"/>
                </a:lnTo>
                <a:lnTo>
                  <a:pt x="4642260" y="0"/>
                </a:lnTo>
                <a:lnTo>
                  <a:pt x="6127274" y="0"/>
                </a:lnTo>
                <a:lnTo>
                  <a:pt x="6292079" y="0"/>
                </a:lnTo>
                <a:lnTo>
                  <a:pt x="6292079" y="6858000"/>
                </a:lnTo>
                <a:lnTo>
                  <a:pt x="6127274" y="6858000"/>
                </a:lnTo>
                <a:lnTo>
                  <a:pt x="4642260" y="6858000"/>
                </a:lnTo>
                <a:lnTo>
                  <a:pt x="4500513" y="6858000"/>
                </a:lnTo>
                <a:lnTo>
                  <a:pt x="4089208" y="6858000"/>
                </a:lnTo>
                <a:lnTo>
                  <a:pt x="435967" y="6858000"/>
                </a:lnTo>
                <a:lnTo>
                  <a:pt x="439099" y="6835478"/>
                </a:lnTo>
                <a:cubicBezTo>
                  <a:pt x="443053" y="6807961"/>
                  <a:pt x="446597" y="6775838"/>
                  <a:pt x="443695" y="6725985"/>
                </a:cubicBezTo>
                <a:cubicBezTo>
                  <a:pt x="406361" y="6709462"/>
                  <a:pt x="444551" y="6685701"/>
                  <a:pt x="428041" y="6661430"/>
                </a:cubicBezTo>
                <a:cubicBezTo>
                  <a:pt x="415709" y="6603739"/>
                  <a:pt x="402107" y="6561674"/>
                  <a:pt x="376884" y="6504597"/>
                </a:cubicBezTo>
                <a:cubicBezTo>
                  <a:pt x="304684" y="6477597"/>
                  <a:pt x="338577" y="6353549"/>
                  <a:pt x="269239" y="6290076"/>
                </a:cubicBezTo>
                <a:cubicBezTo>
                  <a:pt x="241348" y="6225029"/>
                  <a:pt x="266460" y="6201087"/>
                  <a:pt x="219811" y="6127001"/>
                </a:cubicBezTo>
                <a:cubicBezTo>
                  <a:pt x="241964" y="6106503"/>
                  <a:pt x="210775" y="6088480"/>
                  <a:pt x="205094" y="6073766"/>
                </a:cubicBezTo>
                <a:cubicBezTo>
                  <a:pt x="195202" y="6057134"/>
                  <a:pt x="163788" y="6050649"/>
                  <a:pt x="150183" y="6014538"/>
                </a:cubicBezTo>
                <a:cubicBezTo>
                  <a:pt x="131236" y="5955076"/>
                  <a:pt x="160082" y="5847195"/>
                  <a:pt x="117093" y="5729681"/>
                </a:cubicBezTo>
                <a:cubicBezTo>
                  <a:pt x="106713" y="5695413"/>
                  <a:pt x="63130" y="5649897"/>
                  <a:pt x="46363" y="5613732"/>
                </a:cubicBezTo>
                <a:lnTo>
                  <a:pt x="29717" y="5572630"/>
                </a:lnTo>
                <a:lnTo>
                  <a:pt x="32614" y="5564839"/>
                </a:lnTo>
                <a:lnTo>
                  <a:pt x="34209" y="5564057"/>
                </a:lnTo>
                <a:lnTo>
                  <a:pt x="17311" y="5442591"/>
                </a:lnTo>
                <a:cubicBezTo>
                  <a:pt x="14639" y="5436675"/>
                  <a:pt x="13713" y="5428633"/>
                  <a:pt x="16750" y="5415829"/>
                </a:cubicBezTo>
                <a:lnTo>
                  <a:pt x="18217" y="5412980"/>
                </a:lnTo>
                <a:lnTo>
                  <a:pt x="12055" y="5390064"/>
                </a:lnTo>
                <a:cubicBezTo>
                  <a:pt x="9079" y="5382538"/>
                  <a:pt x="5182" y="5375682"/>
                  <a:pt x="0" y="5369830"/>
                </a:cubicBezTo>
                <a:cubicBezTo>
                  <a:pt x="31894" y="5299689"/>
                  <a:pt x="23872" y="5225525"/>
                  <a:pt x="32211" y="5145466"/>
                </a:cubicBezTo>
                <a:cubicBezTo>
                  <a:pt x="34746" y="5048037"/>
                  <a:pt x="41698" y="4890019"/>
                  <a:pt x="40891" y="4778922"/>
                </a:cubicBezTo>
                <a:cubicBezTo>
                  <a:pt x="9869" y="4689468"/>
                  <a:pt x="28501" y="4651846"/>
                  <a:pt x="16777" y="4554239"/>
                </a:cubicBezTo>
                <a:cubicBezTo>
                  <a:pt x="56871" y="4507954"/>
                  <a:pt x="15779" y="4455514"/>
                  <a:pt x="25115" y="4402702"/>
                </a:cubicBezTo>
                <a:cubicBezTo>
                  <a:pt x="-10420" y="4412229"/>
                  <a:pt x="47425" y="4340221"/>
                  <a:pt x="8134" y="4331397"/>
                </a:cubicBezTo>
                <a:lnTo>
                  <a:pt x="21852" y="4299998"/>
                </a:lnTo>
                <a:lnTo>
                  <a:pt x="24178" y="4280659"/>
                </a:lnTo>
                <a:lnTo>
                  <a:pt x="33357" y="4276475"/>
                </a:lnTo>
                <a:lnTo>
                  <a:pt x="42965" y="4248279"/>
                </a:lnTo>
                <a:cubicBezTo>
                  <a:pt x="45246" y="4237522"/>
                  <a:pt x="46159" y="4225720"/>
                  <a:pt x="44865" y="4212329"/>
                </a:cubicBezTo>
                <a:cubicBezTo>
                  <a:pt x="25826" y="4166207"/>
                  <a:pt x="69917" y="4097341"/>
                  <a:pt x="44366" y="4040266"/>
                </a:cubicBezTo>
                <a:cubicBezTo>
                  <a:pt x="38101" y="4019019"/>
                  <a:pt x="37876" y="3951695"/>
                  <a:pt x="49504" y="3938016"/>
                </a:cubicBezTo>
                <a:cubicBezTo>
                  <a:pt x="51863" y="3923784"/>
                  <a:pt x="47442" y="3907760"/>
                  <a:pt x="59997" y="3900263"/>
                </a:cubicBezTo>
                <a:cubicBezTo>
                  <a:pt x="75066" y="3888337"/>
                  <a:pt x="50846" y="3841280"/>
                  <a:pt x="68907" y="3846813"/>
                </a:cubicBezTo>
                <a:cubicBezTo>
                  <a:pt x="52296" y="3813347"/>
                  <a:pt x="68378" y="3745138"/>
                  <a:pt x="75836" y="3715292"/>
                </a:cubicBezTo>
                <a:cubicBezTo>
                  <a:pt x="78813" y="3662330"/>
                  <a:pt x="86378" y="3567665"/>
                  <a:pt x="86775" y="3529044"/>
                </a:cubicBezTo>
                <a:cubicBezTo>
                  <a:pt x="89267" y="3527082"/>
                  <a:pt x="91576" y="3524572"/>
                  <a:pt x="93628" y="3521593"/>
                </a:cubicBezTo>
                <a:cubicBezTo>
                  <a:pt x="105546" y="3504295"/>
                  <a:pt x="106408" y="3475272"/>
                  <a:pt x="95551" y="3456775"/>
                </a:cubicBezTo>
                <a:cubicBezTo>
                  <a:pt x="61828" y="3371150"/>
                  <a:pt x="64401" y="3295875"/>
                  <a:pt x="58296" y="3224475"/>
                </a:cubicBezTo>
                <a:cubicBezTo>
                  <a:pt x="55319" y="3144058"/>
                  <a:pt x="94983" y="3200876"/>
                  <a:pt x="63270" y="3097947"/>
                </a:cubicBezTo>
                <a:cubicBezTo>
                  <a:pt x="77539" y="3088512"/>
                  <a:pt x="78452" y="3075895"/>
                  <a:pt x="72130" y="3053885"/>
                </a:cubicBezTo>
                <a:cubicBezTo>
                  <a:pt x="71735" y="3014911"/>
                  <a:pt x="107041" y="3021320"/>
                  <a:pt x="86532" y="2980007"/>
                </a:cubicBezTo>
                <a:lnTo>
                  <a:pt x="111003" y="2914025"/>
                </a:lnTo>
                <a:cubicBezTo>
                  <a:pt x="105238" y="2917158"/>
                  <a:pt x="98864" y="2862805"/>
                  <a:pt x="98482" y="2847042"/>
                </a:cubicBezTo>
                <a:cubicBezTo>
                  <a:pt x="100672" y="2813890"/>
                  <a:pt x="74268" y="2807204"/>
                  <a:pt x="97880" y="2789385"/>
                </a:cubicBezTo>
                <a:lnTo>
                  <a:pt x="104654" y="2785130"/>
                </a:lnTo>
                <a:cubicBezTo>
                  <a:pt x="104858" y="2782671"/>
                  <a:pt x="105062" y="2780212"/>
                  <a:pt x="105266" y="2777753"/>
                </a:cubicBezTo>
                <a:cubicBezTo>
                  <a:pt x="106158" y="2754272"/>
                  <a:pt x="151678" y="2705182"/>
                  <a:pt x="167835" y="2669363"/>
                </a:cubicBezTo>
                <a:lnTo>
                  <a:pt x="202206" y="2562841"/>
                </a:lnTo>
                <a:lnTo>
                  <a:pt x="213902" y="2508449"/>
                </a:lnTo>
                <a:lnTo>
                  <a:pt x="233809" y="2449158"/>
                </a:lnTo>
                <a:cubicBezTo>
                  <a:pt x="251664" y="2436763"/>
                  <a:pt x="229153" y="2410096"/>
                  <a:pt x="237400" y="2386081"/>
                </a:cubicBezTo>
                <a:cubicBezTo>
                  <a:pt x="227267" y="2347359"/>
                  <a:pt x="241573" y="2261841"/>
                  <a:pt x="235660" y="2226872"/>
                </a:cubicBezTo>
                <a:cubicBezTo>
                  <a:pt x="251820" y="2220679"/>
                  <a:pt x="261258" y="2210661"/>
                  <a:pt x="250116" y="2186312"/>
                </a:cubicBezTo>
                <a:lnTo>
                  <a:pt x="285163" y="2054201"/>
                </a:lnTo>
                <a:cubicBezTo>
                  <a:pt x="307497" y="2045213"/>
                  <a:pt x="272623" y="2017046"/>
                  <a:pt x="297869" y="2009411"/>
                </a:cubicBezTo>
                <a:cubicBezTo>
                  <a:pt x="320898" y="2035913"/>
                  <a:pt x="315992" y="1967554"/>
                  <a:pt x="339406" y="1985345"/>
                </a:cubicBezTo>
                <a:cubicBezTo>
                  <a:pt x="353240" y="1968595"/>
                  <a:pt x="370836" y="1937261"/>
                  <a:pt x="380873" y="1908912"/>
                </a:cubicBezTo>
                <a:cubicBezTo>
                  <a:pt x="350104" y="1811824"/>
                  <a:pt x="395613" y="1878362"/>
                  <a:pt x="399636" y="1815242"/>
                </a:cubicBezTo>
                <a:cubicBezTo>
                  <a:pt x="398754" y="1757178"/>
                  <a:pt x="409420" y="1701224"/>
                  <a:pt x="374372" y="1616165"/>
                </a:cubicBezTo>
                <a:cubicBezTo>
                  <a:pt x="373220" y="1574646"/>
                  <a:pt x="393018" y="1589074"/>
                  <a:pt x="392730" y="1566131"/>
                </a:cubicBezTo>
                <a:cubicBezTo>
                  <a:pt x="365412" y="1510101"/>
                  <a:pt x="394197" y="1511406"/>
                  <a:pt x="372639" y="1478507"/>
                </a:cubicBezTo>
                <a:cubicBezTo>
                  <a:pt x="377761" y="1454951"/>
                  <a:pt x="391457" y="1440777"/>
                  <a:pt x="401555" y="1428806"/>
                </a:cubicBezTo>
                <a:lnTo>
                  <a:pt x="410243" y="1415134"/>
                </a:lnTo>
                <a:lnTo>
                  <a:pt x="411524" y="1406469"/>
                </a:lnTo>
                <a:lnTo>
                  <a:pt x="408887" y="1392331"/>
                </a:lnTo>
                <a:lnTo>
                  <a:pt x="414309" y="1387628"/>
                </a:lnTo>
                <a:lnTo>
                  <a:pt x="415362" y="1380497"/>
                </a:lnTo>
                <a:cubicBezTo>
                  <a:pt x="418872" y="1361702"/>
                  <a:pt x="422095" y="1344022"/>
                  <a:pt x="421850" y="1331725"/>
                </a:cubicBezTo>
                <a:cubicBezTo>
                  <a:pt x="433626" y="1321844"/>
                  <a:pt x="424854" y="1278095"/>
                  <a:pt x="417310" y="1256042"/>
                </a:cubicBezTo>
                <a:cubicBezTo>
                  <a:pt x="413501" y="1216720"/>
                  <a:pt x="436826" y="1191313"/>
                  <a:pt x="415023" y="1150134"/>
                </a:cubicBezTo>
                <a:cubicBezTo>
                  <a:pt x="409434" y="1105134"/>
                  <a:pt x="413370" y="1057259"/>
                  <a:pt x="406174" y="1005645"/>
                </a:cubicBezTo>
                <a:cubicBezTo>
                  <a:pt x="395775" y="973629"/>
                  <a:pt x="433727" y="963997"/>
                  <a:pt x="431864" y="899691"/>
                </a:cubicBezTo>
                <a:cubicBezTo>
                  <a:pt x="435076" y="846170"/>
                  <a:pt x="459107" y="752452"/>
                  <a:pt x="462617" y="689088"/>
                </a:cubicBezTo>
                <a:cubicBezTo>
                  <a:pt x="447384" y="623113"/>
                  <a:pt x="508572" y="589979"/>
                  <a:pt x="510810" y="526328"/>
                </a:cubicBezTo>
                <a:cubicBezTo>
                  <a:pt x="481634" y="460515"/>
                  <a:pt x="546528" y="487988"/>
                  <a:pt x="542477" y="433873"/>
                </a:cubicBezTo>
                <a:cubicBezTo>
                  <a:pt x="514702" y="343844"/>
                  <a:pt x="563781" y="437996"/>
                  <a:pt x="549936" y="301688"/>
                </a:cubicBezTo>
                <a:cubicBezTo>
                  <a:pt x="545577" y="293639"/>
                  <a:pt x="549120" y="277645"/>
                  <a:pt x="554757" y="279945"/>
                </a:cubicBezTo>
                <a:cubicBezTo>
                  <a:pt x="552714" y="271180"/>
                  <a:pt x="541267" y="249562"/>
                  <a:pt x="550124" y="248508"/>
                </a:cubicBezTo>
                <a:cubicBezTo>
                  <a:pt x="549604" y="205525"/>
                  <a:pt x="542818" y="162084"/>
                  <a:pt x="530424" y="122373"/>
                </a:cubicBezTo>
                <a:cubicBezTo>
                  <a:pt x="542727" y="41074"/>
                  <a:pt x="502709" y="81459"/>
                  <a:pt x="504802" y="21894"/>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a:extLst>
              <a:ext uri="{FF2B5EF4-FFF2-40B4-BE49-F238E27FC236}">
                <a16:creationId xmlns:a16="http://schemas.microsoft.com/office/drawing/2014/main" id="{1122894F-EEF0-382A-5F99-79E8E67C6AB2}"/>
              </a:ext>
            </a:extLst>
          </p:cNvPr>
          <p:cNvSpPr>
            <a:spLocks noGrp="1"/>
          </p:cNvSpPr>
          <p:nvPr>
            <p:ph idx="1"/>
          </p:nvPr>
        </p:nvSpPr>
        <p:spPr>
          <a:xfrm>
            <a:off x="7034256" y="603624"/>
            <a:ext cx="4266089" cy="5650754"/>
          </a:xfrm>
        </p:spPr>
        <p:txBody>
          <a:bodyPr anchor="ctr">
            <a:normAutofit/>
          </a:bodyPr>
          <a:lstStyle/>
          <a:p>
            <a:r>
              <a:rPr lang="en-US" dirty="0"/>
              <a:t>4.54 billion years … how to comprehend this? </a:t>
            </a:r>
          </a:p>
          <a:p>
            <a:r>
              <a:rPr lang="en-US" dirty="0"/>
              <a:t>Thank you radioactive dating!</a:t>
            </a:r>
          </a:p>
        </p:txBody>
      </p:sp>
      <p:pic>
        <p:nvPicPr>
          <p:cNvPr id="7170" name="Picture 2" descr="Radiometric dating methods | Geology (modification for Lehman College,  CUNY) | | Course Hero">
            <a:extLst>
              <a:ext uri="{FF2B5EF4-FFF2-40B4-BE49-F238E27FC236}">
                <a16:creationId xmlns:a16="http://schemas.microsoft.com/office/drawing/2014/main" id="{DC70F43F-49AA-C791-D069-410657535D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33720" y="3783359"/>
            <a:ext cx="3919549" cy="163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05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6D6D045-9DF6-10A9-BF42-7F36F91AA9C1}"/>
              </a:ext>
            </a:extLst>
          </p:cNvPr>
          <p:cNvSpPr>
            <a:spLocks noGrp="1"/>
          </p:cNvSpPr>
          <p:nvPr>
            <p:ph type="title"/>
          </p:nvPr>
        </p:nvSpPr>
        <p:spPr>
          <a:xfrm>
            <a:off x="1050879" y="609601"/>
            <a:ext cx="9810604" cy="1216024"/>
          </a:xfrm>
        </p:spPr>
        <p:txBody>
          <a:bodyPr>
            <a:normAutofit/>
          </a:bodyPr>
          <a:lstStyle/>
          <a:p>
            <a:pPr>
              <a:lnSpc>
                <a:spcPct val="100000"/>
              </a:lnSpc>
            </a:pPr>
            <a:r>
              <a:rPr lang="en-US" sz="2400"/>
              <a:t>Earth’s neighborhood: </a:t>
            </a:r>
            <a:br>
              <a:rPr lang="en-US" sz="2400"/>
            </a:br>
            <a:r>
              <a:rPr lang="en-US" sz="2400"/>
              <a:t>the Solar System</a:t>
            </a:r>
            <a:br>
              <a:rPr lang="en-US" sz="2400"/>
            </a:br>
            <a:endParaRPr lang="en-US" sz="2400"/>
          </a:p>
        </p:txBody>
      </p:sp>
      <p:sp>
        <p:nvSpPr>
          <p:cNvPr id="3" name="Content Placeholder 2">
            <a:extLst>
              <a:ext uri="{FF2B5EF4-FFF2-40B4-BE49-F238E27FC236}">
                <a16:creationId xmlns:a16="http://schemas.microsoft.com/office/drawing/2014/main" id="{13554DDD-C7A7-190A-C985-130A307626F1}"/>
              </a:ext>
            </a:extLst>
          </p:cNvPr>
          <p:cNvSpPr>
            <a:spLocks noGrp="1"/>
          </p:cNvSpPr>
          <p:nvPr>
            <p:ph idx="1"/>
          </p:nvPr>
        </p:nvSpPr>
        <p:spPr>
          <a:xfrm>
            <a:off x="333831" y="2157345"/>
            <a:ext cx="6116594" cy="4521482"/>
          </a:xfrm>
        </p:spPr>
        <p:txBody>
          <a:bodyPr>
            <a:noAutofit/>
          </a:bodyPr>
          <a:lstStyle/>
          <a:p>
            <a:pPr>
              <a:lnSpc>
                <a:spcPct val="90000"/>
              </a:lnSpc>
            </a:pPr>
            <a:r>
              <a:rPr lang="en-US" sz="1400" dirty="0"/>
              <a:t>Planets, asteroids, and meteoroids circle the sun, moons circle planets</a:t>
            </a:r>
          </a:p>
          <a:p>
            <a:pPr>
              <a:lnSpc>
                <a:spcPct val="90000"/>
              </a:lnSpc>
            </a:pPr>
            <a:r>
              <a:rPr lang="en-US" sz="1400" dirty="0"/>
              <a:t>If the sun were the size of a basketball,</a:t>
            </a:r>
          </a:p>
          <a:p>
            <a:pPr lvl="1">
              <a:lnSpc>
                <a:spcPct val="90000"/>
              </a:lnSpc>
            </a:pPr>
            <a:r>
              <a:rPr lang="en-US" sz="1400" dirty="0"/>
              <a:t>	- Mercury, the nearest planet, would be a grain of sand 12 	meters away</a:t>
            </a:r>
          </a:p>
          <a:p>
            <a:pPr marL="0" indent="0">
              <a:lnSpc>
                <a:spcPct val="90000"/>
              </a:lnSpc>
              <a:buNone/>
            </a:pPr>
            <a:r>
              <a:rPr lang="en-US" sz="1400" dirty="0"/>
              <a:t>	- Earth would be a 2.5 mm granule 30 m away</a:t>
            </a:r>
          </a:p>
          <a:p>
            <a:pPr marL="0" indent="0">
              <a:lnSpc>
                <a:spcPct val="90000"/>
              </a:lnSpc>
              <a:buNone/>
            </a:pPr>
            <a:r>
              <a:rPr lang="en-US" sz="1400" dirty="0"/>
              <a:t>	- Saturn would look like a 2.5 cm grape 300 m away</a:t>
            </a:r>
          </a:p>
          <a:p>
            <a:pPr>
              <a:lnSpc>
                <a:spcPct val="90000"/>
              </a:lnSpc>
            </a:pPr>
            <a:r>
              <a:rPr lang="en-US" sz="1400" dirty="0"/>
              <a:t>The solar system’s 8 planets can be divided by density:</a:t>
            </a:r>
          </a:p>
          <a:p>
            <a:pPr>
              <a:lnSpc>
                <a:spcPct val="90000"/>
              </a:lnSpc>
            </a:pPr>
            <a:r>
              <a:rPr lang="en-US" sz="1400" dirty="0"/>
              <a:t>Terrestrial planets</a:t>
            </a:r>
          </a:p>
          <a:p>
            <a:pPr lvl="1">
              <a:lnSpc>
                <a:spcPct val="90000"/>
              </a:lnSpc>
            </a:pPr>
            <a:r>
              <a:rPr lang="en-US" sz="1400" dirty="0"/>
              <a:t>	– 4 closest to sun, small, rocky, dense (3 g/cm3 or greater)</a:t>
            </a:r>
          </a:p>
          <a:p>
            <a:pPr>
              <a:lnSpc>
                <a:spcPct val="90000"/>
              </a:lnSpc>
            </a:pPr>
            <a:r>
              <a:rPr lang="en-US" sz="1400" dirty="0"/>
              <a:t>Jovian planets</a:t>
            </a:r>
          </a:p>
          <a:p>
            <a:pPr lvl="1">
              <a:lnSpc>
                <a:spcPct val="90000"/>
              </a:lnSpc>
            </a:pPr>
            <a:r>
              <a:rPr lang="en-US" sz="1400" dirty="0"/>
              <a:t>	-4 farther to the sun than Mars</a:t>
            </a:r>
          </a:p>
          <a:p>
            <a:pPr lvl="1">
              <a:lnSpc>
                <a:spcPct val="90000"/>
              </a:lnSpc>
            </a:pPr>
            <a:r>
              <a:rPr lang="en-US" sz="1400" dirty="0"/>
              <a:t>	-Larger and less dense (Jupiter has 317 times Earth’s mass but is 	only 1.3 g/cm3)</a:t>
            </a:r>
          </a:p>
          <a:p>
            <a:pPr lvl="1">
              <a:lnSpc>
                <a:spcPct val="90000"/>
              </a:lnSpc>
            </a:pPr>
            <a:r>
              <a:rPr lang="en-US" sz="1400" dirty="0"/>
              <a:t>	-Have solid cores, but mass is in thick shells of light elements 	hydrogen and helium (low density). CO2, ammonia and 	sulfuric acid condense to form clouds in their atmosphere</a:t>
            </a:r>
          </a:p>
        </p:txBody>
      </p:sp>
      <p:pic>
        <p:nvPicPr>
          <p:cNvPr id="5" name="Picture 4" descr="Graphical user interface&#10;&#10;Description automatically generated">
            <a:extLst>
              <a:ext uri="{FF2B5EF4-FFF2-40B4-BE49-F238E27FC236}">
                <a16:creationId xmlns:a16="http://schemas.microsoft.com/office/drawing/2014/main" id="{0C52695D-35BB-4978-1EE2-AADE17C1D100}"/>
              </a:ext>
            </a:extLst>
          </p:cNvPr>
          <p:cNvPicPr>
            <a:picLocks noChangeAspect="1"/>
          </p:cNvPicPr>
          <p:nvPr/>
        </p:nvPicPr>
        <p:blipFill>
          <a:blip r:embed="rId2"/>
          <a:stretch>
            <a:fillRect/>
          </a:stretch>
        </p:blipFill>
        <p:spPr>
          <a:xfrm>
            <a:off x="6450426" y="2596310"/>
            <a:ext cx="4788505" cy="2609734"/>
          </a:xfrm>
          <a:prstGeom prst="rect">
            <a:avLst/>
          </a:prstGeom>
        </p:spPr>
      </p:pic>
      <p:sp>
        <p:nvSpPr>
          <p:cNvPr id="14" name="Freeform: Shape 13">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5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3" name="Rectangle 8202">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C356A-B9A1-C24B-AF6B-3F4569ED90BE}"/>
              </a:ext>
            </a:extLst>
          </p:cNvPr>
          <p:cNvSpPr>
            <a:spLocks noGrp="1"/>
          </p:cNvSpPr>
          <p:nvPr>
            <p:ph type="title"/>
          </p:nvPr>
        </p:nvSpPr>
        <p:spPr>
          <a:xfrm>
            <a:off x="7166335" y="609601"/>
            <a:ext cx="3937094" cy="1216024"/>
          </a:xfrm>
        </p:spPr>
        <p:txBody>
          <a:bodyPr>
            <a:normAutofit/>
          </a:bodyPr>
          <a:lstStyle/>
          <a:p>
            <a:pPr algn="ctr">
              <a:lnSpc>
                <a:spcPct val="100000"/>
              </a:lnSpc>
            </a:pPr>
            <a:r>
              <a:rPr lang="en-US" sz="2400"/>
              <a:t>Origin of the solar system – And Earth</a:t>
            </a:r>
          </a:p>
        </p:txBody>
      </p:sp>
      <p:pic>
        <p:nvPicPr>
          <p:cNvPr id="8196" name="Picture 4" descr="How our solar system was born | Natural History Museum">
            <a:extLst>
              <a:ext uri="{FF2B5EF4-FFF2-40B4-BE49-F238E27FC236}">
                <a16:creationId xmlns:a16="http://schemas.microsoft.com/office/drawing/2014/main" id="{AD1A3710-26BD-A8F3-D2CA-28BF6FB341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59" r="32040" b="1"/>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6CF7C2B-1BB6-93B6-AA66-EF12EDB54D76}"/>
              </a:ext>
            </a:extLst>
          </p:cNvPr>
          <p:cNvSpPr>
            <a:spLocks noGrp="1"/>
          </p:cNvSpPr>
          <p:nvPr>
            <p:ph idx="1"/>
          </p:nvPr>
        </p:nvSpPr>
        <p:spPr>
          <a:xfrm>
            <a:off x="7162799" y="2147356"/>
            <a:ext cx="3885061" cy="4107021"/>
          </a:xfrm>
        </p:spPr>
        <p:txBody>
          <a:bodyPr>
            <a:normAutofit/>
          </a:bodyPr>
          <a:lstStyle/>
          <a:p>
            <a:pPr>
              <a:lnSpc>
                <a:spcPct val="90000"/>
              </a:lnSpc>
            </a:pPr>
            <a:r>
              <a:rPr lang="en-US" sz="1100" dirty="0"/>
              <a:t>Our sun and its planets were born in a way similar to that of other suns and planetary systems in the universe.</a:t>
            </a:r>
          </a:p>
          <a:p>
            <a:pPr>
              <a:lnSpc>
                <a:spcPct val="90000"/>
              </a:lnSpc>
            </a:pPr>
            <a:r>
              <a:rPr lang="en-US" sz="1100" dirty="0"/>
              <a:t>Birth began in a huge volume of space that was not entirely empty because earlier stars had exploded in supernovas, scattering atoms of various elements.</a:t>
            </a:r>
          </a:p>
          <a:p>
            <a:pPr>
              <a:lnSpc>
                <a:spcPct val="90000"/>
              </a:lnSpc>
            </a:pPr>
            <a:r>
              <a:rPr lang="en-US" sz="1100" dirty="0"/>
              <a:t>Most of these atoms were hydrogen and helium, but all the other chemical elements were present in small percentages too. Although thinly spread, these atoms formed a tenuous, turbulent, swirling cloud of cosmic gas. </a:t>
            </a:r>
          </a:p>
          <a:p>
            <a:pPr>
              <a:lnSpc>
                <a:spcPct val="90000"/>
              </a:lnSpc>
            </a:pPr>
            <a:r>
              <a:rPr lang="en-US" sz="1100" dirty="0"/>
              <a:t>Over millions of years, gravity slowly gathered the diffuse atoms into a denser gas.</a:t>
            </a:r>
          </a:p>
          <a:p>
            <a:pPr>
              <a:lnSpc>
                <a:spcPct val="90000"/>
              </a:lnSpc>
            </a:pPr>
            <a:r>
              <a:rPr lang="en-US" sz="1100" dirty="0"/>
              <a:t>As the atoms moved closer together, the gas was squeezed and grew hotter and denser as a result. </a:t>
            </a:r>
          </a:p>
          <a:p>
            <a:pPr>
              <a:lnSpc>
                <a:spcPct val="90000"/>
              </a:lnSpc>
            </a:pPr>
            <a:r>
              <a:rPr lang="en-US" sz="1100" dirty="0"/>
              <a:t>Near the center of the cloud, the temperature and density became so great that hydrogen atoms began to fuse to form helium atoms.</a:t>
            </a:r>
          </a:p>
          <a:p>
            <a:pPr>
              <a:lnSpc>
                <a:spcPct val="90000"/>
              </a:lnSpc>
            </a:pPr>
            <a:r>
              <a:rPr lang="en-US" sz="1100" dirty="0"/>
              <a:t>When hydrogen fusion occurred, the Sun was born as a nuclear reactor – </a:t>
            </a:r>
            <a:r>
              <a:rPr lang="en-US" sz="1100" b="1" dirty="0"/>
              <a:t>4.6 billion years ago</a:t>
            </a:r>
            <a:r>
              <a:rPr lang="en-US" sz="1100" dirty="0"/>
              <a:t>!</a:t>
            </a:r>
          </a:p>
        </p:txBody>
      </p:sp>
    </p:spTree>
    <p:extLst>
      <p:ext uri="{BB962C8B-B14F-4D97-AF65-F5344CB8AC3E}">
        <p14:creationId xmlns:p14="http://schemas.microsoft.com/office/powerpoint/2010/main" val="80867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43084" y="0"/>
            <a:ext cx="6362" cy="6858000"/>
          </a:xfrm>
          <a:prstGeom prst="rect">
            <a:avLst/>
          </a:prstGeom>
          <a:solidFill>
            <a:srgbClr val="131114"/>
          </a:solidFill>
        </p:spPr>
      </p:sp>
      <p:sp>
        <p:nvSpPr>
          <p:cNvPr id="3" name="AutoShape 3"/>
          <p:cNvSpPr/>
          <p:nvPr/>
        </p:nvSpPr>
        <p:spPr>
          <a:xfrm>
            <a:off x="5665935" y="-296928"/>
            <a:ext cx="6350" cy="3830157"/>
          </a:xfrm>
          <a:prstGeom prst="rect">
            <a:avLst/>
          </a:prstGeom>
          <a:solidFill>
            <a:srgbClr val="131114"/>
          </a:solidFill>
        </p:spPr>
      </p:sp>
      <p:sp>
        <p:nvSpPr>
          <p:cNvPr id="4" name="AutoShape 4"/>
          <p:cNvSpPr/>
          <p:nvPr/>
        </p:nvSpPr>
        <p:spPr>
          <a:xfrm rot="-5400000">
            <a:off x="6611292" y="-2092051"/>
            <a:ext cx="6350" cy="11342768"/>
          </a:xfrm>
          <a:prstGeom prst="rect">
            <a:avLst/>
          </a:prstGeom>
          <a:solidFill>
            <a:srgbClr val="131114"/>
          </a:solidFill>
        </p:spPr>
      </p:sp>
      <p:pic>
        <p:nvPicPr>
          <p:cNvPr id="5" name="Picture 5"/>
          <p:cNvPicPr>
            <a:picLocks noChangeAspect="1"/>
          </p:cNvPicPr>
          <p:nvPr/>
        </p:nvPicPr>
        <p:blipFill>
          <a:blip r:embed="rId2"/>
          <a:srcRect/>
          <a:stretch>
            <a:fillRect/>
          </a:stretch>
        </p:blipFill>
        <p:spPr>
          <a:xfrm>
            <a:off x="1834846" y="3576158"/>
            <a:ext cx="8832799" cy="3309738"/>
          </a:xfrm>
          <a:prstGeom prst="rect">
            <a:avLst/>
          </a:prstGeom>
        </p:spPr>
      </p:pic>
      <p:sp>
        <p:nvSpPr>
          <p:cNvPr id="6" name="TextBox 6"/>
          <p:cNvSpPr txBox="1"/>
          <p:nvPr/>
        </p:nvSpPr>
        <p:spPr>
          <a:xfrm>
            <a:off x="348652" y="396267"/>
            <a:ext cx="241898" cy="192360"/>
          </a:xfrm>
          <a:prstGeom prst="rect">
            <a:avLst/>
          </a:prstGeom>
        </p:spPr>
        <p:txBody>
          <a:bodyPr lIns="0" tIns="0" rIns="0" bIns="0" rtlCol="0" anchor="t">
            <a:spAutoFit/>
          </a:bodyPr>
          <a:lstStyle/>
          <a:p>
            <a:pPr algn="r">
              <a:lnSpc>
                <a:spcPts val="1540"/>
              </a:lnSpc>
            </a:pPr>
            <a:r>
              <a:rPr lang="en-US" sz="1400">
                <a:solidFill>
                  <a:srgbClr val="131114"/>
                </a:solidFill>
                <a:latin typeface="HK Grotesk Medium Bold"/>
              </a:rPr>
              <a:t>02</a:t>
            </a:r>
          </a:p>
        </p:txBody>
      </p:sp>
      <p:sp>
        <p:nvSpPr>
          <p:cNvPr id="8" name="TextBox 8"/>
          <p:cNvSpPr txBox="1"/>
          <p:nvPr/>
        </p:nvSpPr>
        <p:spPr>
          <a:xfrm>
            <a:off x="1210988" y="981628"/>
            <a:ext cx="4309057" cy="1383264"/>
          </a:xfrm>
          <a:prstGeom prst="rect">
            <a:avLst/>
          </a:prstGeom>
        </p:spPr>
        <p:txBody>
          <a:bodyPr wrap="square" lIns="0" tIns="0" rIns="0" bIns="0" rtlCol="0" anchor="t">
            <a:spAutoFit/>
          </a:bodyPr>
          <a:lstStyle/>
          <a:p>
            <a:pPr>
              <a:lnSpc>
                <a:spcPts val="5500"/>
              </a:lnSpc>
            </a:pPr>
            <a:r>
              <a:rPr lang="en-US" sz="4400" dirty="0">
                <a:solidFill>
                  <a:srgbClr val="131114"/>
                </a:solidFill>
                <a:latin typeface="HK Grotesk Medium"/>
              </a:rPr>
              <a:t>Indigenous Land Acknowledgement</a:t>
            </a:r>
          </a:p>
        </p:txBody>
      </p:sp>
      <p:sp>
        <p:nvSpPr>
          <p:cNvPr id="9" name="TextBox 9"/>
          <p:cNvSpPr txBox="1"/>
          <p:nvPr/>
        </p:nvSpPr>
        <p:spPr>
          <a:xfrm>
            <a:off x="5993123" y="272771"/>
            <a:ext cx="4859612" cy="3218445"/>
          </a:xfrm>
          <a:prstGeom prst="rect">
            <a:avLst/>
          </a:prstGeom>
        </p:spPr>
        <p:txBody>
          <a:bodyPr wrap="square" lIns="0" tIns="0" rIns="0" bIns="0" rtlCol="0" anchor="t">
            <a:spAutoFit/>
          </a:bodyPr>
          <a:lstStyle/>
          <a:p>
            <a:pPr algn="ctr">
              <a:lnSpc>
                <a:spcPts val="2096"/>
              </a:lnSpc>
              <a:spcBef>
                <a:spcPct val="0"/>
              </a:spcBef>
            </a:pPr>
            <a:r>
              <a:rPr lang="en-US" sz="1600" dirty="0">
                <a:solidFill>
                  <a:srgbClr val="131114"/>
                </a:solidFill>
                <a:latin typeface="Calibri Light" panose="020F0302020204030204" pitchFamily="34" charset="0"/>
                <a:cs typeface="Calibri Light" panose="020F0302020204030204" pitchFamily="34" charset="0"/>
              </a:rPr>
              <a:t>We in NYC are in </a:t>
            </a:r>
            <a:r>
              <a:rPr lang="en-US" sz="1600" dirty="0" err="1">
                <a:solidFill>
                  <a:srgbClr val="131114"/>
                </a:solidFill>
                <a:latin typeface="Calibri Light" panose="020F0302020204030204" pitchFamily="34" charset="0"/>
                <a:cs typeface="Calibri Light" panose="020F0302020204030204" pitchFamily="34" charset="0"/>
              </a:rPr>
              <a:t>Lenapehoking</a:t>
            </a:r>
            <a:r>
              <a:rPr lang="en-US" sz="1600" dirty="0">
                <a:solidFill>
                  <a:srgbClr val="131114"/>
                </a:solidFill>
                <a:latin typeface="Calibri Light" panose="020F0302020204030204" pitchFamily="34" charset="0"/>
                <a:cs typeface="Calibri Light" panose="020F0302020204030204" pitchFamily="34" charset="0"/>
              </a:rPr>
              <a:t>, the Lenape homeland, as well as lands stewarded by the Wappinger and </a:t>
            </a:r>
            <a:r>
              <a:rPr lang="en-US" sz="1600" dirty="0" err="1">
                <a:solidFill>
                  <a:srgbClr val="131114"/>
                </a:solidFill>
                <a:latin typeface="Calibri Light" panose="020F0302020204030204" pitchFamily="34" charset="0"/>
                <a:cs typeface="Calibri Light" panose="020F0302020204030204" pitchFamily="34" charset="0"/>
              </a:rPr>
              <a:t>Schagticoke</a:t>
            </a:r>
            <a:r>
              <a:rPr lang="en-US" sz="1600" dirty="0">
                <a:solidFill>
                  <a:srgbClr val="131114"/>
                </a:solidFill>
                <a:latin typeface="Calibri Light" panose="020F0302020204030204" pitchFamily="34" charset="0"/>
                <a:cs typeface="Calibri Light" panose="020F0302020204030204" pitchFamily="34" charset="0"/>
              </a:rPr>
              <a:t> Nations. I want to acknowledge these Indigenous communities, elders of the past and present, and their future generations to come. </a:t>
            </a:r>
          </a:p>
          <a:p>
            <a:pPr algn="ctr">
              <a:lnSpc>
                <a:spcPts val="2096"/>
              </a:lnSpc>
              <a:spcBef>
                <a:spcPct val="0"/>
              </a:spcBef>
            </a:pPr>
            <a:endParaRPr lang="en-US" sz="1600" dirty="0">
              <a:solidFill>
                <a:srgbClr val="131114"/>
              </a:solidFill>
              <a:latin typeface="Calibri Light" panose="020F0302020204030204" pitchFamily="34" charset="0"/>
              <a:cs typeface="Calibri Light" panose="020F0302020204030204" pitchFamily="34" charset="0"/>
            </a:endParaRPr>
          </a:p>
          <a:p>
            <a:pPr algn="ctr">
              <a:lnSpc>
                <a:spcPts val="2096"/>
              </a:lnSpc>
              <a:spcBef>
                <a:spcPct val="0"/>
              </a:spcBef>
            </a:pPr>
            <a:r>
              <a:rPr lang="en-US" sz="1600" dirty="0">
                <a:solidFill>
                  <a:srgbClr val="131114"/>
                </a:solidFill>
                <a:latin typeface="Calibri Light" panose="020F0302020204030204" pitchFamily="34" charset="0"/>
                <a:cs typeface="Calibri Light" panose="020F0302020204030204" pitchFamily="34" charset="0"/>
              </a:rPr>
              <a:t>As a settler, I recognize that I participate in active displacement, even if this is unintentional.</a:t>
            </a:r>
          </a:p>
          <a:p>
            <a:pPr algn="ctr">
              <a:lnSpc>
                <a:spcPts val="2096"/>
              </a:lnSpc>
              <a:spcBef>
                <a:spcPct val="0"/>
              </a:spcBef>
            </a:pPr>
            <a:endParaRPr lang="en-US" sz="1600" dirty="0">
              <a:solidFill>
                <a:srgbClr val="131114"/>
              </a:solidFill>
              <a:latin typeface="Calibri Light" panose="020F0302020204030204" pitchFamily="34" charset="0"/>
              <a:cs typeface="Calibri Light" panose="020F0302020204030204" pitchFamily="34" charset="0"/>
            </a:endParaRPr>
          </a:p>
          <a:p>
            <a:pPr algn="ctr">
              <a:lnSpc>
                <a:spcPts val="2096"/>
              </a:lnSpc>
              <a:spcBef>
                <a:spcPct val="0"/>
              </a:spcBef>
            </a:pPr>
            <a:r>
              <a:rPr lang="en-US" sz="1600" dirty="0">
                <a:solidFill>
                  <a:srgbClr val="131114"/>
                </a:solidFill>
                <a:latin typeface="Calibri Light" panose="020F0302020204030204" pitchFamily="34" charset="0"/>
                <a:cs typeface="Calibri Light" panose="020F0302020204030204" pitchFamily="34" charset="0"/>
              </a:rPr>
              <a:t>I invite us all to work toward dismantling the ongoing legacies of settler colonialism by supporting Indigenous </a:t>
            </a:r>
            <a:r>
              <a:rPr lang="en-US" sz="1600" dirty="0" err="1">
                <a:solidFill>
                  <a:srgbClr val="131114"/>
                </a:solidFill>
                <a:latin typeface="Calibri Light" panose="020F0302020204030204" pitchFamily="34" charset="0"/>
                <a:cs typeface="Calibri Light" panose="020F0302020204030204" pitchFamily="34" charset="0"/>
              </a:rPr>
              <a:t>rematriation</a:t>
            </a:r>
            <a:r>
              <a:rPr lang="en-US" sz="1600" dirty="0">
                <a:solidFill>
                  <a:srgbClr val="131114"/>
                </a:solidFill>
                <a:latin typeface="Calibri Light" panose="020F0302020204030204" pitchFamily="34" charset="0"/>
                <a:cs typeface="Calibri Light" panose="020F0302020204030204" pitchFamily="34" charset="0"/>
              </a:rPr>
              <a:t> of these lands. </a:t>
            </a:r>
          </a:p>
        </p:txBody>
      </p:sp>
      <p:sp>
        <p:nvSpPr>
          <p:cNvPr id="10" name="TextBox 10"/>
          <p:cNvSpPr txBox="1"/>
          <p:nvPr/>
        </p:nvSpPr>
        <p:spPr>
          <a:xfrm>
            <a:off x="1210988" y="2368515"/>
            <a:ext cx="3981869" cy="1179747"/>
          </a:xfrm>
          <a:prstGeom prst="rect">
            <a:avLst/>
          </a:prstGeom>
        </p:spPr>
        <p:txBody>
          <a:bodyPr lIns="0" tIns="0" rIns="0" bIns="0" rtlCol="0" anchor="t">
            <a:spAutoFit/>
          </a:bodyPr>
          <a:lstStyle/>
          <a:p>
            <a:pPr algn="ctr">
              <a:lnSpc>
                <a:spcPts val="2253"/>
              </a:lnSpc>
            </a:pPr>
            <a:r>
              <a:rPr lang="en-US" sz="1609" dirty="0">
                <a:solidFill>
                  <a:srgbClr val="131114"/>
                </a:solidFill>
                <a:latin typeface="Calibri Light" panose="020F0302020204030204" pitchFamily="34" charset="0"/>
                <a:cs typeface="Calibri Light" panose="020F0302020204030204" pitchFamily="34" charset="0"/>
              </a:rPr>
              <a:t>See http://</a:t>
            </a:r>
            <a:r>
              <a:rPr lang="en-US" sz="1609" dirty="0" err="1">
                <a:solidFill>
                  <a:srgbClr val="131114"/>
                </a:solidFill>
                <a:latin typeface="Calibri Light" panose="020F0302020204030204" pitchFamily="34" charset="0"/>
                <a:cs typeface="Calibri Light" panose="020F0302020204030204" pitchFamily="34" charset="0"/>
              </a:rPr>
              <a:t>landacknowledgements.org</a:t>
            </a:r>
            <a:r>
              <a:rPr lang="en-US" sz="1609" dirty="0">
                <a:solidFill>
                  <a:srgbClr val="131114"/>
                </a:solidFill>
                <a:latin typeface="Calibri Light" panose="020F0302020204030204" pitchFamily="34" charset="0"/>
                <a:cs typeface="Calibri Light" panose="020F0302020204030204" pitchFamily="34" charset="0"/>
              </a:rPr>
              <a:t>/ and https://native-</a:t>
            </a:r>
            <a:r>
              <a:rPr lang="en-US" sz="1609" dirty="0" err="1">
                <a:solidFill>
                  <a:srgbClr val="131114"/>
                </a:solidFill>
                <a:latin typeface="Calibri Light" panose="020F0302020204030204" pitchFamily="34" charset="0"/>
                <a:cs typeface="Calibri Light" panose="020F0302020204030204" pitchFamily="34" charset="0"/>
              </a:rPr>
              <a:t>land.ca</a:t>
            </a:r>
            <a:r>
              <a:rPr lang="en-US" sz="1609" dirty="0">
                <a:solidFill>
                  <a:srgbClr val="131114"/>
                </a:solidFill>
                <a:latin typeface="Calibri Light" panose="020F0302020204030204" pitchFamily="34" charset="0"/>
                <a:cs typeface="Calibri Light" panose="020F0302020204030204" pitchFamily="34" charset="0"/>
              </a:rPr>
              <a:t>/ </a:t>
            </a:r>
          </a:p>
          <a:p>
            <a:pPr algn="ctr">
              <a:lnSpc>
                <a:spcPts val="2253"/>
              </a:lnSpc>
            </a:pPr>
            <a:r>
              <a:rPr lang="en-US" sz="1609" dirty="0">
                <a:solidFill>
                  <a:srgbClr val="131114"/>
                </a:solidFill>
                <a:latin typeface="Calibri Light" panose="020F0302020204030204" pitchFamily="34" charset="0"/>
                <a:cs typeface="Calibri Light" panose="020F0302020204030204" pitchFamily="34" charset="0"/>
              </a:rPr>
              <a:t>for more information. </a:t>
            </a:r>
          </a:p>
          <a:p>
            <a:pPr algn="ctr">
              <a:lnSpc>
                <a:spcPts val="2511"/>
              </a:lnSpc>
            </a:pPr>
            <a:endParaRPr lang="en-US" sz="1609" dirty="0">
              <a:solidFill>
                <a:srgbClr val="131114"/>
              </a:solidFill>
              <a:latin typeface="Arim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C25468-AD1C-0DD8-0763-960D21B3B71F}"/>
              </a:ext>
            </a:extLst>
          </p:cNvPr>
          <p:cNvSpPr>
            <a:spLocks noGrp="1"/>
          </p:cNvSpPr>
          <p:nvPr>
            <p:ph type="title"/>
          </p:nvPr>
        </p:nvSpPr>
        <p:spPr>
          <a:xfrm>
            <a:off x="1050879" y="609601"/>
            <a:ext cx="4476464" cy="1216024"/>
          </a:xfrm>
        </p:spPr>
        <p:txBody>
          <a:bodyPr>
            <a:normAutofit/>
          </a:bodyPr>
          <a:lstStyle/>
          <a:p>
            <a:r>
              <a:rPr lang="en-US" dirty="0"/>
              <a:t>Origin Story Cont’d</a:t>
            </a:r>
          </a:p>
        </p:txBody>
      </p:sp>
      <p:sp>
        <p:nvSpPr>
          <p:cNvPr id="3" name="Content Placeholder 2">
            <a:extLst>
              <a:ext uri="{FF2B5EF4-FFF2-40B4-BE49-F238E27FC236}">
                <a16:creationId xmlns:a16="http://schemas.microsoft.com/office/drawing/2014/main" id="{42BBC410-0C6F-D46C-D1CE-3F73CCAC3CF7}"/>
              </a:ext>
            </a:extLst>
          </p:cNvPr>
          <p:cNvSpPr>
            <a:spLocks noGrp="1"/>
          </p:cNvSpPr>
          <p:nvPr>
            <p:ph idx="1"/>
          </p:nvPr>
        </p:nvSpPr>
        <p:spPr>
          <a:xfrm>
            <a:off x="1050879" y="2163685"/>
            <a:ext cx="3875963" cy="4107020"/>
          </a:xfrm>
        </p:spPr>
        <p:txBody>
          <a:bodyPr>
            <a:normAutofit fontScale="92500" lnSpcReduction="10000"/>
          </a:bodyPr>
          <a:lstStyle/>
          <a:p>
            <a:pPr>
              <a:lnSpc>
                <a:spcPct val="90000"/>
              </a:lnSpc>
            </a:pPr>
            <a:r>
              <a:rPr lang="en-US" sz="1300" dirty="0"/>
              <a:t>At some stage, the outer portions of the cosmic gas cloud cooled and became dense enough to allow solid objects to condense, just like water vapor condenses directly from the gaseous state to the solid state to form snow.</a:t>
            </a:r>
          </a:p>
          <a:p>
            <a:pPr>
              <a:lnSpc>
                <a:spcPct val="90000"/>
              </a:lnSpc>
            </a:pPr>
            <a:r>
              <a:rPr lang="en-US" sz="1300" dirty="0"/>
              <a:t>These solid condensates eventually became the planets, moons, and the other solid objects of the solar system.</a:t>
            </a:r>
          </a:p>
          <a:p>
            <a:pPr>
              <a:lnSpc>
                <a:spcPct val="90000"/>
              </a:lnSpc>
            </a:pPr>
            <a:r>
              <a:rPr lang="en-US" sz="1300" dirty="0"/>
              <a:t>Planets and moons nearest the Sun, where temperatures were highest, are built largely of compounds that condense at high temps, containing iron, silicon, magnesium, and aluminum, mostly bound with oxygen.</a:t>
            </a:r>
          </a:p>
          <a:p>
            <a:pPr>
              <a:lnSpc>
                <a:spcPct val="90000"/>
              </a:lnSpc>
            </a:pPr>
            <a:r>
              <a:rPr lang="en-US" sz="1300" dirty="0"/>
              <a:t>Planets and moons distant from the Sun, where temps were lower, contain some of these compounds and volatile substances that are only solid at low temps (hydrogen, sulfur and oxygen combined in a solid state).</a:t>
            </a:r>
          </a:p>
          <a:p>
            <a:pPr>
              <a:lnSpc>
                <a:spcPct val="90000"/>
              </a:lnSpc>
            </a:pPr>
            <a:r>
              <a:rPr lang="en-US" sz="1300" dirty="0"/>
              <a:t>How do they know? </a:t>
            </a:r>
            <a:r>
              <a:rPr lang="en-US" sz="1400" dirty="0"/>
              <a:t>Each element absorbs light at specific wavelengths unique to that atom. </a:t>
            </a:r>
            <a:r>
              <a:rPr lang="en-US" sz="1400" b="1" dirty="0"/>
              <a:t>When astronomers look at an object's spectrum, they can determine its composition based on these wavelengths</a:t>
            </a:r>
            <a:r>
              <a:rPr lang="en-US" sz="1400" dirty="0"/>
              <a:t>.</a:t>
            </a:r>
          </a:p>
        </p:txBody>
      </p:sp>
      <p:pic>
        <p:nvPicPr>
          <p:cNvPr id="4" name="Picture 2" descr="Formation of the Solar System: Birth of Worlds">
            <a:extLst>
              <a:ext uri="{FF2B5EF4-FFF2-40B4-BE49-F238E27FC236}">
                <a16:creationId xmlns:a16="http://schemas.microsoft.com/office/drawing/2014/main" id="{A40CE2C6-B11E-96AD-CAA5-91F5FF2426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5" r="15172"/>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8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C72A6F-AA1F-58D3-6D8E-2D6F01F21F86}"/>
              </a:ext>
            </a:extLst>
          </p:cNvPr>
          <p:cNvSpPr>
            <a:spLocks noGrp="1"/>
          </p:cNvSpPr>
          <p:nvPr>
            <p:ph type="title"/>
          </p:nvPr>
        </p:nvSpPr>
        <p:spPr>
          <a:xfrm>
            <a:off x="5282647" y="609601"/>
            <a:ext cx="5826631" cy="1216024"/>
          </a:xfrm>
        </p:spPr>
        <p:txBody>
          <a:bodyPr>
            <a:normAutofit/>
          </a:bodyPr>
          <a:lstStyle/>
          <a:p>
            <a:pPr>
              <a:lnSpc>
                <a:spcPct val="100000"/>
              </a:lnSpc>
            </a:pPr>
            <a:r>
              <a:rPr lang="en-US" sz="2400"/>
              <a:t>Planetary Accretion—</a:t>
            </a:r>
            <a:br>
              <a:rPr lang="en-US" sz="2400"/>
            </a:br>
            <a:r>
              <a:rPr lang="en-US" sz="2400"/>
              <a:t>Earth’s Birth</a:t>
            </a:r>
          </a:p>
        </p:txBody>
      </p:sp>
      <p:sp>
        <p:nvSpPr>
          <p:cNvPr id="10249" name="Freeform: Shape 10248">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51" name="Freeform: Shape 10250">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42" name="Picture 2" descr="To Uncover Earth's Origins, Scientists Must Look Beyond It | Science|  Smithsonian Magazine">
            <a:extLst>
              <a:ext uri="{FF2B5EF4-FFF2-40B4-BE49-F238E27FC236}">
                <a16:creationId xmlns:a16="http://schemas.microsoft.com/office/drawing/2014/main" id="{88037500-F550-C20A-46EC-05A3B60511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56" r="18776"/>
          <a:stretch/>
        </p:blipFill>
        <p:spPr bwMode="auto">
          <a:xfrm>
            <a:off x="939635" y="948518"/>
            <a:ext cx="3729968" cy="49473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EA82244-1469-72A7-981F-A9B90C1455BD}"/>
              </a:ext>
            </a:extLst>
          </p:cNvPr>
          <p:cNvSpPr>
            <a:spLocks noGrp="1"/>
          </p:cNvSpPr>
          <p:nvPr>
            <p:ph idx="1"/>
          </p:nvPr>
        </p:nvSpPr>
        <p:spPr>
          <a:xfrm>
            <a:off x="5282647" y="2147355"/>
            <a:ext cx="5578836" cy="4107021"/>
          </a:xfrm>
        </p:spPr>
        <p:txBody>
          <a:bodyPr>
            <a:normAutofit/>
          </a:bodyPr>
          <a:lstStyle/>
          <a:p>
            <a:r>
              <a:rPr lang="en-US" dirty="0"/>
              <a:t>Condensation of the gas cloud formed innumerable small rocky fragments</a:t>
            </a:r>
          </a:p>
          <a:p>
            <a:r>
              <a:rPr lang="en-US" dirty="0"/>
              <a:t>How did they form planets?</a:t>
            </a:r>
          </a:p>
          <a:p>
            <a:r>
              <a:rPr lang="en-US" dirty="0"/>
              <a:t>Fragments were drawn together by gravitational attraction </a:t>
            </a:r>
          </a:p>
          <a:p>
            <a:r>
              <a:rPr lang="en-US" dirty="0"/>
              <a:t>The largest masses slowly swept up more and more of the condensed rocky fragments and grew larger</a:t>
            </a:r>
          </a:p>
          <a:p>
            <a:r>
              <a:rPr lang="en-US" dirty="0"/>
              <a:t>Meteorites are still gravitationally attracted to Earth – planetary accretion is still happening today (but less frequently)</a:t>
            </a:r>
          </a:p>
        </p:txBody>
      </p:sp>
      <p:sp>
        <p:nvSpPr>
          <p:cNvPr id="10253"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64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3" name="Freeform: Shape 1127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663906-A7DB-4D56-DE4D-94DFD1F44B12}"/>
              </a:ext>
            </a:extLst>
          </p:cNvPr>
          <p:cNvSpPr>
            <a:spLocks noGrp="1"/>
          </p:cNvSpPr>
          <p:nvPr>
            <p:ph type="title"/>
          </p:nvPr>
        </p:nvSpPr>
        <p:spPr>
          <a:xfrm>
            <a:off x="1050879" y="609601"/>
            <a:ext cx="9810604" cy="1216024"/>
          </a:xfrm>
        </p:spPr>
        <p:txBody>
          <a:bodyPr>
            <a:normAutofit/>
          </a:bodyPr>
          <a:lstStyle/>
          <a:p>
            <a:r>
              <a:rPr lang="en-US" sz="2600"/>
              <a:t>Earth’s Internal structure, energy, heat, gravity and buoyancy</a:t>
            </a:r>
          </a:p>
        </p:txBody>
      </p:sp>
      <p:sp>
        <p:nvSpPr>
          <p:cNvPr id="3" name="Content Placeholder 2">
            <a:extLst>
              <a:ext uri="{FF2B5EF4-FFF2-40B4-BE49-F238E27FC236}">
                <a16:creationId xmlns:a16="http://schemas.microsoft.com/office/drawing/2014/main" id="{C3085B71-4CD0-F4E3-39BE-B3E2F651BD00}"/>
              </a:ext>
            </a:extLst>
          </p:cNvPr>
          <p:cNvSpPr>
            <a:spLocks noGrp="1"/>
          </p:cNvSpPr>
          <p:nvPr>
            <p:ph idx="1"/>
          </p:nvPr>
        </p:nvSpPr>
        <p:spPr>
          <a:xfrm>
            <a:off x="1050879" y="2296161"/>
            <a:ext cx="4788505" cy="3846012"/>
          </a:xfrm>
        </p:spPr>
        <p:txBody>
          <a:bodyPr>
            <a:normAutofit/>
          </a:bodyPr>
          <a:lstStyle/>
          <a:p>
            <a:pPr>
              <a:lnSpc>
                <a:spcPct val="90000"/>
              </a:lnSpc>
            </a:pPr>
            <a:r>
              <a:rPr lang="en-US" sz="1100" dirty="0"/>
              <a:t>Earth formed by accretion – but is it a mass of rocks glued together?</a:t>
            </a:r>
          </a:p>
          <a:p>
            <a:pPr>
              <a:lnSpc>
                <a:spcPct val="90000"/>
              </a:lnSpc>
            </a:pPr>
            <a:r>
              <a:rPr lang="en-US" sz="1100" dirty="0"/>
              <a:t>No!</a:t>
            </a:r>
          </a:p>
          <a:p>
            <a:pPr>
              <a:lnSpc>
                <a:spcPct val="90000"/>
              </a:lnSpc>
            </a:pPr>
            <a:r>
              <a:rPr lang="en-US" sz="1100" dirty="0"/>
              <a:t>What happened?</a:t>
            </a:r>
          </a:p>
          <a:p>
            <a:pPr>
              <a:lnSpc>
                <a:spcPct val="90000"/>
              </a:lnSpc>
            </a:pPr>
            <a:r>
              <a:rPr lang="en-US" sz="1100" dirty="0"/>
              <a:t>Earth melted!</a:t>
            </a:r>
          </a:p>
          <a:p>
            <a:pPr>
              <a:lnSpc>
                <a:spcPct val="90000"/>
              </a:lnSpc>
            </a:pPr>
            <a:r>
              <a:rPr lang="en-US" sz="1100" dirty="0"/>
              <a:t>Why and how? </a:t>
            </a:r>
          </a:p>
          <a:p>
            <a:pPr>
              <a:lnSpc>
                <a:spcPct val="90000"/>
              </a:lnSpc>
            </a:pPr>
            <a:r>
              <a:rPr lang="en-US" sz="1100" dirty="0"/>
              <a:t>Energy transformation, radioactive decay, heat flow, gravity, buoyancy, convection, solid and liquid state flow, and differentiation. </a:t>
            </a:r>
          </a:p>
          <a:p>
            <a:pPr>
              <a:lnSpc>
                <a:spcPct val="90000"/>
              </a:lnSpc>
            </a:pPr>
            <a:r>
              <a:rPr lang="en-US" sz="1100" dirty="0"/>
              <a:t>Why did Earth get so hot? </a:t>
            </a:r>
          </a:p>
          <a:p>
            <a:pPr>
              <a:lnSpc>
                <a:spcPct val="90000"/>
              </a:lnSpc>
            </a:pPr>
            <a:r>
              <a:rPr lang="en-US" sz="1100" dirty="0"/>
              <a:t>Energy can never be destroyed, but it can be transformed. When meteorites impact a planet or moon, its energy of motion (kinetic energy) is transformed to heat energy. As Earth grew larger, kinetic energy from impacts were transformed to heat energy, raising its temp. </a:t>
            </a:r>
          </a:p>
          <a:p>
            <a:pPr>
              <a:lnSpc>
                <a:spcPct val="90000"/>
              </a:lnSpc>
            </a:pPr>
            <a:r>
              <a:rPr lang="en-US" sz="1100" dirty="0"/>
              <a:t>Another source is responsible: naturally occurring radioactive elements. Some atoms spontaneously transform into another element, releasing energy (ex: uranium and thorium transform to lead, and potassium transforms to calcium). </a:t>
            </a:r>
          </a:p>
        </p:txBody>
      </p:sp>
      <p:pic>
        <p:nvPicPr>
          <p:cNvPr id="11266" name="Picture 2" descr="Formation of the Moon - Stock Image - C045/7088 - Science Photo Library">
            <a:extLst>
              <a:ext uri="{FF2B5EF4-FFF2-40B4-BE49-F238E27FC236}">
                <a16:creationId xmlns:a16="http://schemas.microsoft.com/office/drawing/2014/main" id="{84717C9E-94BE-3718-F1DF-BEBB463757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0426" y="2314985"/>
            <a:ext cx="4788505" cy="3172384"/>
          </a:xfrm>
          <a:prstGeom prst="rect">
            <a:avLst/>
          </a:prstGeom>
          <a:noFill/>
          <a:extLst>
            <a:ext uri="{909E8E84-426E-40DD-AFC4-6F175D3DCCD1}">
              <a14:hiddenFill xmlns:a14="http://schemas.microsoft.com/office/drawing/2010/main">
                <a:solidFill>
                  <a:srgbClr val="FFFFFF"/>
                </a:solidFill>
              </a14:hiddenFill>
            </a:ext>
          </a:extLst>
        </p:spPr>
      </p:pic>
      <p:sp>
        <p:nvSpPr>
          <p:cNvPr id="11275" name="Freeform: Shape 11274">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5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B953B7-4FB6-827C-E589-BAD983B1F408}"/>
              </a:ext>
            </a:extLst>
          </p:cNvPr>
          <p:cNvSpPr>
            <a:spLocks noGrp="1"/>
          </p:cNvSpPr>
          <p:nvPr>
            <p:ph type="title"/>
          </p:nvPr>
        </p:nvSpPr>
        <p:spPr>
          <a:xfrm>
            <a:off x="1050879" y="609601"/>
            <a:ext cx="4476464" cy="1216024"/>
          </a:xfrm>
        </p:spPr>
        <p:txBody>
          <a:bodyPr>
            <a:normAutofit/>
          </a:bodyPr>
          <a:lstStyle/>
          <a:p>
            <a:r>
              <a:rPr lang="en-US" dirty="0"/>
              <a:t>Layers of the Earth</a:t>
            </a:r>
          </a:p>
        </p:txBody>
      </p:sp>
      <p:sp>
        <p:nvSpPr>
          <p:cNvPr id="3" name="Content Placeholder 2">
            <a:extLst>
              <a:ext uri="{FF2B5EF4-FFF2-40B4-BE49-F238E27FC236}">
                <a16:creationId xmlns:a16="http://schemas.microsoft.com/office/drawing/2014/main" id="{CB9BD606-C539-B56F-766A-12E3694C8D31}"/>
              </a:ext>
            </a:extLst>
          </p:cNvPr>
          <p:cNvSpPr>
            <a:spLocks noGrp="1"/>
          </p:cNvSpPr>
          <p:nvPr>
            <p:ph idx="1"/>
          </p:nvPr>
        </p:nvSpPr>
        <p:spPr>
          <a:xfrm>
            <a:off x="1050879" y="2163685"/>
            <a:ext cx="3875963" cy="4107020"/>
          </a:xfrm>
        </p:spPr>
        <p:txBody>
          <a:bodyPr>
            <a:normAutofit/>
          </a:bodyPr>
          <a:lstStyle/>
          <a:p>
            <a:pPr>
              <a:lnSpc>
                <a:spcPct val="90000"/>
              </a:lnSpc>
            </a:pPr>
            <a:r>
              <a:rPr lang="en-US" sz="1700" dirty="0"/>
              <a:t>Because Earth had become party fluid, less dense (more buoyant) molten material migrated towards the surface (materials rich in lighter elements silicon, aluminum, sodium, potassium). </a:t>
            </a:r>
          </a:p>
          <a:p>
            <a:pPr>
              <a:lnSpc>
                <a:spcPct val="90000"/>
              </a:lnSpc>
            </a:pPr>
            <a:r>
              <a:rPr lang="en-US" sz="1700" dirty="0"/>
              <a:t>Denser melted materials, such as molten iron, sank towards the center of the planet.</a:t>
            </a:r>
          </a:p>
          <a:p>
            <a:pPr>
              <a:lnSpc>
                <a:spcPct val="90000"/>
              </a:lnSpc>
            </a:pPr>
            <a:r>
              <a:rPr lang="en-US" sz="1700" dirty="0"/>
              <a:t>Gases also were released and created the early atmosphere – water vapor, carbon dioxide and nitrogen. This also formed the water of Earth’s oceans. </a:t>
            </a:r>
          </a:p>
        </p:txBody>
      </p:sp>
      <p:pic>
        <p:nvPicPr>
          <p:cNvPr id="12290" name="Picture 2" descr="The Thickest Layer of the Earth">
            <a:extLst>
              <a:ext uri="{FF2B5EF4-FFF2-40B4-BE49-F238E27FC236}">
                <a16:creationId xmlns:a16="http://schemas.microsoft.com/office/drawing/2014/main" id="{CDAC6D16-6793-270E-DF93-A49064C44F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49" r="11479" b="3"/>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E20C-42F8-CD20-E4CB-6C2909485EC8}"/>
              </a:ext>
            </a:extLst>
          </p:cNvPr>
          <p:cNvSpPr>
            <a:spLocks noGrp="1"/>
          </p:cNvSpPr>
          <p:nvPr>
            <p:ph type="title"/>
          </p:nvPr>
        </p:nvSpPr>
        <p:spPr/>
        <p:txBody>
          <a:bodyPr/>
          <a:lstStyle/>
          <a:p>
            <a:r>
              <a:rPr lang="en-US" dirty="0"/>
              <a:t>Layers of the Earth</a:t>
            </a:r>
            <a:br>
              <a:rPr lang="en-US" dirty="0"/>
            </a:br>
            <a:r>
              <a:rPr lang="en-US" dirty="0"/>
              <a:t>(by </a:t>
            </a:r>
            <a:r>
              <a:rPr lang="en-US" dirty="0">
                <a:solidFill>
                  <a:srgbClr val="0070C0"/>
                </a:solidFill>
              </a:rPr>
              <a:t>composition</a:t>
            </a:r>
            <a:r>
              <a:rPr lang="en-US" dirty="0"/>
              <a:t> and </a:t>
            </a:r>
            <a:r>
              <a:rPr lang="en-US" dirty="0">
                <a:solidFill>
                  <a:srgbClr val="C00000"/>
                </a:solidFill>
              </a:rPr>
              <a:t>Strength</a:t>
            </a:r>
            <a:r>
              <a:rPr lang="en-US" dirty="0"/>
              <a:t>)</a:t>
            </a:r>
          </a:p>
        </p:txBody>
      </p:sp>
      <p:sp>
        <p:nvSpPr>
          <p:cNvPr id="3" name="Content Placeholder 2">
            <a:extLst>
              <a:ext uri="{FF2B5EF4-FFF2-40B4-BE49-F238E27FC236}">
                <a16:creationId xmlns:a16="http://schemas.microsoft.com/office/drawing/2014/main" id="{A4F34342-8D3D-365F-3ADC-FF357E667F94}"/>
              </a:ext>
            </a:extLst>
          </p:cNvPr>
          <p:cNvSpPr>
            <a:spLocks noGrp="1"/>
          </p:cNvSpPr>
          <p:nvPr>
            <p:ph idx="1"/>
          </p:nvPr>
        </p:nvSpPr>
        <p:spPr/>
        <p:txBody>
          <a:bodyPr>
            <a:normAutofit/>
          </a:bodyPr>
          <a:lstStyle/>
          <a:p>
            <a:r>
              <a:rPr lang="en-US" dirty="0">
                <a:solidFill>
                  <a:srgbClr val="0070C0"/>
                </a:solidFill>
              </a:rPr>
              <a:t>Core</a:t>
            </a:r>
            <a:r>
              <a:rPr lang="en-US" dirty="0"/>
              <a:t>: most dense, composed of metallic iron, and lesser amounts of nickel and other elements. </a:t>
            </a:r>
          </a:p>
          <a:p>
            <a:pPr lvl="1"/>
            <a:r>
              <a:rPr lang="en-US" dirty="0">
                <a:solidFill>
                  <a:srgbClr val="C00000"/>
                </a:solidFill>
              </a:rPr>
              <a:t>- Inner core: </a:t>
            </a:r>
            <a:r>
              <a:rPr lang="en-US" dirty="0">
                <a:solidFill>
                  <a:schemeClr val="tx1"/>
                </a:solidFill>
              </a:rPr>
              <a:t>solid</a:t>
            </a:r>
          </a:p>
          <a:p>
            <a:pPr lvl="1"/>
            <a:r>
              <a:rPr lang="en-US" dirty="0">
                <a:solidFill>
                  <a:srgbClr val="C00000"/>
                </a:solidFill>
              </a:rPr>
              <a:t>- Outer core: </a:t>
            </a:r>
            <a:r>
              <a:rPr lang="en-US" dirty="0">
                <a:solidFill>
                  <a:schemeClr val="tx1"/>
                </a:solidFill>
              </a:rPr>
              <a:t>liquid</a:t>
            </a:r>
          </a:p>
          <a:p>
            <a:r>
              <a:rPr lang="en-US" dirty="0">
                <a:solidFill>
                  <a:srgbClr val="0070C0"/>
                </a:solidFill>
              </a:rPr>
              <a:t>Mantle</a:t>
            </a:r>
            <a:r>
              <a:rPr lang="en-US" dirty="0"/>
              <a:t>: thick shell of dense, rocky matter</a:t>
            </a:r>
          </a:p>
          <a:p>
            <a:pPr lvl="1"/>
            <a:r>
              <a:rPr lang="en-US" dirty="0">
                <a:solidFill>
                  <a:srgbClr val="C00000"/>
                </a:solidFill>
              </a:rPr>
              <a:t>- Mesosphere</a:t>
            </a:r>
            <a:r>
              <a:rPr lang="en-US" dirty="0"/>
              <a:t>: high temp and high strength, hot enough to deform under stress (CMB at 2900km – 350km)</a:t>
            </a:r>
          </a:p>
          <a:p>
            <a:pPr lvl="1"/>
            <a:r>
              <a:rPr lang="en-US" dirty="0">
                <a:solidFill>
                  <a:srgbClr val="C00000"/>
                </a:solidFill>
              </a:rPr>
              <a:t>- Aesthenosphere</a:t>
            </a:r>
            <a:r>
              <a:rPr lang="en-US" dirty="0"/>
              <a:t>: weak rocks, very plastic, easily deformed (like butter!) (350-100 or 200km)</a:t>
            </a:r>
          </a:p>
          <a:p>
            <a:r>
              <a:rPr lang="en-US" dirty="0">
                <a:solidFill>
                  <a:srgbClr val="0070C0"/>
                </a:solidFill>
              </a:rPr>
              <a:t>Crust</a:t>
            </a:r>
            <a:r>
              <a:rPr lang="en-US" dirty="0"/>
              <a:t>: thinnest and least-dense rocky matter</a:t>
            </a:r>
          </a:p>
          <a:p>
            <a:pPr lvl="1"/>
            <a:r>
              <a:rPr lang="en-US" dirty="0">
                <a:solidFill>
                  <a:srgbClr val="C00000"/>
                </a:solidFill>
              </a:rPr>
              <a:t>- Lithosphere</a:t>
            </a:r>
            <a:r>
              <a:rPr lang="en-US" dirty="0"/>
              <a:t>: more rigid, </a:t>
            </a:r>
            <a:r>
              <a:rPr lang="en-US" b="1" dirty="0"/>
              <a:t>includes the uppermost mantle and all of the crust</a:t>
            </a:r>
            <a:r>
              <a:rPr lang="en-US" dirty="0"/>
              <a:t> </a:t>
            </a:r>
          </a:p>
          <a:p>
            <a:pPr lvl="1"/>
            <a:r>
              <a:rPr lang="en-US" dirty="0"/>
              <a:t>- The crust is far from uniform – oceanic crust is ~8km thick, whereas continental crust is ~45 km thick, ranging from 25-70 km. </a:t>
            </a:r>
          </a:p>
          <a:p>
            <a:endParaRPr lang="en-US" dirty="0"/>
          </a:p>
        </p:txBody>
      </p:sp>
    </p:spTree>
    <p:extLst>
      <p:ext uri="{BB962C8B-B14F-4D97-AF65-F5344CB8AC3E}">
        <p14:creationId xmlns:p14="http://schemas.microsoft.com/office/powerpoint/2010/main" val="168109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trophy&#10;&#10;Description automatically generated with low confidence">
            <a:extLst>
              <a:ext uri="{FF2B5EF4-FFF2-40B4-BE49-F238E27FC236}">
                <a16:creationId xmlns:a16="http://schemas.microsoft.com/office/drawing/2014/main" id="{0F81F793-6924-F780-6D7B-478ADBCEB5E3}"/>
              </a:ext>
            </a:extLst>
          </p:cNvPr>
          <p:cNvPicPr>
            <a:picLocks noGrp="1" noChangeAspect="1"/>
          </p:cNvPicPr>
          <p:nvPr>
            <p:ph idx="1"/>
          </p:nvPr>
        </p:nvPicPr>
        <p:blipFill>
          <a:blip r:embed="rId2"/>
          <a:stretch>
            <a:fillRect/>
          </a:stretch>
        </p:blipFill>
        <p:spPr>
          <a:xfrm>
            <a:off x="1401730" y="607541"/>
            <a:ext cx="6849446" cy="5667631"/>
          </a:xfrm>
          <a:prstGeom prst="rect">
            <a:avLst/>
          </a:prstGeom>
        </p:spPr>
      </p:pic>
    </p:spTree>
    <p:extLst>
      <p:ext uri="{BB962C8B-B14F-4D97-AF65-F5344CB8AC3E}">
        <p14:creationId xmlns:p14="http://schemas.microsoft.com/office/powerpoint/2010/main" val="2745194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1" name="Freeform: Shape 1332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D1AC25C-BBF3-BE52-9F8F-CA17A5F1A0A0}"/>
              </a:ext>
            </a:extLst>
          </p:cNvPr>
          <p:cNvSpPr>
            <a:spLocks noGrp="1"/>
          </p:cNvSpPr>
          <p:nvPr>
            <p:ph type="title"/>
          </p:nvPr>
        </p:nvSpPr>
        <p:spPr>
          <a:xfrm>
            <a:off x="1050879" y="609601"/>
            <a:ext cx="9810604" cy="1216024"/>
          </a:xfrm>
        </p:spPr>
        <p:txBody>
          <a:bodyPr>
            <a:normAutofit/>
          </a:bodyPr>
          <a:lstStyle/>
          <a:p>
            <a:r>
              <a:rPr lang="en-US"/>
              <a:t>Plate Tectonics</a:t>
            </a:r>
            <a:endParaRPr lang="en-US" dirty="0"/>
          </a:p>
        </p:txBody>
      </p:sp>
      <p:sp>
        <p:nvSpPr>
          <p:cNvPr id="3" name="Content Placeholder 2">
            <a:extLst>
              <a:ext uri="{FF2B5EF4-FFF2-40B4-BE49-F238E27FC236}">
                <a16:creationId xmlns:a16="http://schemas.microsoft.com/office/drawing/2014/main" id="{942D8D1B-1B22-AA01-3FCA-AA8EE3A91B00}"/>
              </a:ext>
            </a:extLst>
          </p:cNvPr>
          <p:cNvSpPr>
            <a:spLocks noGrp="1"/>
          </p:cNvSpPr>
          <p:nvPr>
            <p:ph idx="1"/>
          </p:nvPr>
        </p:nvSpPr>
        <p:spPr>
          <a:xfrm>
            <a:off x="1050879" y="2296161"/>
            <a:ext cx="4788505" cy="3846012"/>
          </a:xfrm>
        </p:spPr>
        <p:txBody>
          <a:bodyPr>
            <a:normAutofit lnSpcReduction="10000"/>
          </a:bodyPr>
          <a:lstStyle/>
          <a:p>
            <a:pPr>
              <a:lnSpc>
                <a:spcPct val="90000"/>
              </a:lnSpc>
            </a:pPr>
            <a:r>
              <a:rPr lang="en-US" sz="1300" dirty="0"/>
              <a:t>Earth’s interior is intensely hot – temp at the core-mantle-boundary (CMB!) is ~6000 degrees C (Correction from textbook at 5000), the same temp as the surface of the Sun! (We know the sun’s temp from how hot it has to be for hydrogen to fuse to helium; we know the core’s temp from how hot it has to be for iron to melt iron under pressure.)</a:t>
            </a:r>
          </a:p>
          <a:p>
            <a:pPr>
              <a:lnSpc>
                <a:spcPct val="90000"/>
              </a:lnSpc>
            </a:pPr>
            <a:r>
              <a:rPr lang="en-US" sz="1300" dirty="0"/>
              <a:t>Heat is still being added from present-day radioactivity. </a:t>
            </a:r>
          </a:p>
          <a:p>
            <a:pPr>
              <a:lnSpc>
                <a:spcPct val="90000"/>
              </a:lnSpc>
            </a:pPr>
            <a:r>
              <a:rPr lang="en-US" sz="1300" dirty="0"/>
              <a:t>Earth gets rid of heat by convection in mesosphere and asthenosphere </a:t>
            </a:r>
            <a:r>
              <a:rPr lang="en-US" sz="1300" dirty="0">
                <a:sym typeface="Wingdings" pitchFamily="2" charset="2"/>
              </a:rPr>
              <a:t> creating plate tectonics!</a:t>
            </a:r>
          </a:p>
          <a:p>
            <a:pPr>
              <a:lnSpc>
                <a:spcPct val="90000"/>
              </a:lnSpc>
            </a:pPr>
            <a:r>
              <a:rPr lang="en-US" sz="1300" dirty="0">
                <a:sym typeface="Wingdings" pitchFamily="2" charset="2"/>
              </a:rPr>
              <a:t>The grand unifying theory in geology: </a:t>
            </a:r>
          </a:p>
          <a:p>
            <a:pPr lvl="1">
              <a:lnSpc>
                <a:spcPct val="90000"/>
              </a:lnSpc>
            </a:pPr>
            <a:r>
              <a:rPr lang="en-US" sz="1300" dirty="0">
                <a:sym typeface="Wingdings" pitchFamily="2" charset="2"/>
              </a:rPr>
              <a:t>- Earth’s outermost 100 km “eggshell” (the lithosphere) is cracked and composed of about a dozen pieces (“plates”). </a:t>
            </a:r>
          </a:p>
          <a:p>
            <a:pPr lvl="1">
              <a:lnSpc>
                <a:spcPct val="90000"/>
              </a:lnSpc>
            </a:pPr>
            <a:r>
              <a:rPr lang="en-US" sz="1300" dirty="0">
                <a:sym typeface="Wingdings" pitchFamily="2" charset="2"/>
              </a:rPr>
              <a:t>- The plates float on the hot, deformable asthenosphere, moving a few mm to a few cm a year in various directions, spreading apart, slowly colliding, and grinding past one another. </a:t>
            </a:r>
          </a:p>
          <a:p>
            <a:pPr>
              <a:lnSpc>
                <a:spcPct val="90000"/>
              </a:lnSpc>
            </a:pPr>
            <a:r>
              <a:rPr lang="en-US" sz="1300" dirty="0"/>
              <a:t>In the mid 1900’s, geologists assumed that Earth’s oceans and continents had existed in their location for much of earth’s 4.54 billion year history! </a:t>
            </a:r>
          </a:p>
        </p:txBody>
      </p:sp>
      <p:pic>
        <p:nvPicPr>
          <p:cNvPr id="13314" name="Picture 2" descr="Plate tectonics - Wikipedia">
            <a:extLst>
              <a:ext uri="{FF2B5EF4-FFF2-40B4-BE49-F238E27FC236}">
                <a16:creationId xmlns:a16="http://schemas.microsoft.com/office/drawing/2014/main" id="{8469CAFD-A052-5081-CA09-8697DCC301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8227" y="716772"/>
            <a:ext cx="4788505" cy="3268153"/>
          </a:xfrm>
          <a:prstGeom prst="rect">
            <a:avLst/>
          </a:prstGeom>
          <a:noFill/>
          <a:extLst>
            <a:ext uri="{909E8E84-426E-40DD-AFC4-6F175D3DCCD1}">
              <a14:hiddenFill xmlns:a14="http://schemas.microsoft.com/office/drawing/2010/main">
                <a:solidFill>
                  <a:srgbClr val="FFFFFF"/>
                </a:solidFill>
              </a14:hiddenFill>
            </a:ext>
          </a:extLst>
        </p:spPr>
      </p:pic>
      <p:sp>
        <p:nvSpPr>
          <p:cNvPr id="13323" name="Freeform: Shape 1332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Plate Tectonics - Tectonics Plate Movements | Plate Tectonic Theory">
            <a:extLst>
              <a:ext uri="{FF2B5EF4-FFF2-40B4-BE49-F238E27FC236}">
                <a16:creationId xmlns:a16="http://schemas.microsoft.com/office/drawing/2014/main" id="{B8286FD5-9153-7ABF-096A-532DC07FD4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7223" y="4500717"/>
            <a:ext cx="4770511" cy="197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63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73F608-86CA-AB03-AFA7-2E2B23C2B7A3}"/>
              </a:ext>
            </a:extLst>
          </p:cNvPr>
          <p:cNvSpPr>
            <a:spLocks noGrp="1"/>
          </p:cNvSpPr>
          <p:nvPr>
            <p:ph type="title"/>
          </p:nvPr>
        </p:nvSpPr>
        <p:spPr>
          <a:xfrm>
            <a:off x="4683761" y="609601"/>
            <a:ext cx="6177722" cy="1216024"/>
          </a:xfrm>
        </p:spPr>
        <p:txBody>
          <a:bodyPr>
            <a:normAutofit/>
          </a:bodyPr>
          <a:lstStyle/>
          <a:p>
            <a:r>
              <a:rPr lang="en-US" dirty="0"/>
              <a:t>The system Concept</a:t>
            </a:r>
          </a:p>
        </p:txBody>
      </p:sp>
      <p:sp>
        <p:nvSpPr>
          <p:cNvPr id="12" name="Freeform: Shape 11">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Diagram&#10;&#10;Description automatically generated">
            <a:extLst>
              <a:ext uri="{FF2B5EF4-FFF2-40B4-BE49-F238E27FC236}">
                <a16:creationId xmlns:a16="http://schemas.microsoft.com/office/drawing/2014/main" id="{92906209-8FEF-A6CD-48F7-0A567B02C548}"/>
              </a:ext>
            </a:extLst>
          </p:cNvPr>
          <p:cNvPicPr>
            <a:picLocks noChangeAspect="1"/>
          </p:cNvPicPr>
          <p:nvPr/>
        </p:nvPicPr>
        <p:blipFill>
          <a:blip r:embed="rId2"/>
          <a:stretch>
            <a:fillRect/>
          </a:stretch>
        </p:blipFill>
        <p:spPr>
          <a:xfrm>
            <a:off x="723900" y="1275543"/>
            <a:ext cx="3391756" cy="4710773"/>
          </a:xfrm>
          <a:prstGeom prst="rect">
            <a:avLst/>
          </a:prstGeom>
        </p:spPr>
      </p:pic>
      <p:sp>
        <p:nvSpPr>
          <p:cNvPr id="3" name="Content Placeholder 2">
            <a:extLst>
              <a:ext uri="{FF2B5EF4-FFF2-40B4-BE49-F238E27FC236}">
                <a16:creationId xmlns:a16="http://schemas.microsoft.com/office/drawing/2014/main" id="{64DB13AA-5CA4-4031-72CF-AC52A1662AED}"/>
              </a:ext>
            </a:extLst>
          </p:cNvPr>
          <p:cNvSpPr>
            <a:spLocks noGrp="1"/>
          </p:cNvSpPr>
          <p:nvPr>
            <p:ph idx="1"/>
          </p:nvPr>
        </p:nvSpPr>
        <p:spPr>
          <a:xfrm>
            <a:off x="4683761" y="2225039"/>
            <a:ext cx="6177722" cy="4029337"/>
          </a:xfrm>
        </p:spPr>
        <p:txBody>
          <a:bodyPr>
            <a:normAutofit/>
          </a:bodyPr>
          <a:lstStyle/>
          <a:p>
            <a:pPr>
              <a:lnSpc>
                <a:spcPct val="90000"/>
              </a:lnSpc>
            </a:pPr>
            <a:r>
              <a:rPr lang="en-US" sz="1500"/>
              <a:t>A system is any portion of the universe that can be isolated form the rest of the universe for observing and measuring change.</a:t>
            </a:r>
          </a:p>
          <a:p>
            <a:pPr>
              <a:lnSpc>
                <a:spcPct val="90000"/>
              </a:lnSpc>
            </a:pPr>
            <a:r>
              <a:rPr lang="en-US" sz="1500"/>
              <a:t>A powerful analytical tool for breaking up large, complex problems into smaller, more easily studied pieces, a system can include whatever you select to observe. </a:t>
            </a:r>
          </a:p>
          <a:p>
            <a:pPr>
              <a:lnSpc>
                <a:spcPct val="90000"/>
              </a:lnSpc>
            </a:pPr>
            <a:r>
              <a:rPr lang="en-US" sz="1500"/>
              <a:t>Closed systems are idealized (with a boundary that permits exchange of energy but not matter) ex: a space shuttle. </a:t>
            </a:r>
          </a:p>
          <a:p>
            <a:pPr>
              <a:lnSpc>
                <a:spcPct val="90000"/>
              </a:lnSpc>
            </a:pPr>
            <a:r>
              <a:rPr lang="en-US" sz="1500"/>
              <a:t>Open systems can exchange both energy and matter across its boundary. Ex: an island on which rain is falling. </a:t>
            </a:r>
          </a:p>
          <a:p>
            <a:pPr>
              <a:lnSpc>
                <a:spcPct val="90000"/>
              </a:lnSpc>
            </a:pPr>
            <a:r>
              <a:rPr lang="en-US" sz="1500"/>
              <a:t>The Earth system: </a:t>
            </a:r>
          </a:p>
          <a:p>
            <a:pPr lvl="1">
              <a:lnSpc>
                <a:spcPct val="90000"/>
              </a:lnSpc>
            </a:pPr>
            <a:r>
              <a:rPr lang="en-US" sz="1500"/>
              <a:t>- Closed (except for meteorites coming in and some gases leaving)</a:t>
            </a:r>
          </a:p>
          <a:p>
            <a:pPr lvl="1">
              <a:lnSpc>
                <a:spcPct val="90000"/>
              </a:lnSpc>
            </a:pPr>
            <a:r>
              <a:rPr lang="en-US" sz="1500"/>
              <a:t>- Open: with everything on Earth – matter and energy flow freely</a:t>
            </a:r>
          </a:p>
        </p:txBody>
      </p:sp>
      <p:sp>
        <p:nvSpPr>
          <p:cNvPr id="14" name="Freeform: Shape 13">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90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5" name="Rectangle 1434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1980C-B61D-72B1-3163-4382352011D2}"/>
              </a:ext>
            </a:extLst>
          </p:cNvPr>
          <p:cNvSpPr>
            <a:spLocks noGrp="1"/>
          </p:cNvSpPr>
          <p:nvPr>
            <p:ph type="title"/>
          </p:nvPr>
        </p:nvSpPr>
        <p:spPr>
          <a:xfrm>
            <a:off x="1050879" y="609601"/>
            <a:ext cx="4476464" cy="1216024"/>
          </a:xfrm>
        </p:spPr>
        <p:txBody>
          <a:bodyPr>
            <a:normAutofit/>
          </a:bodyPr>
          <a:lstStyle/>
          <a:p>
            <a:r>
              <a:rPr lang="en-US" dirty="0"/>
              <a:t>Our Planet’s “Four Spheres”</a:t>
            </a:r>
          </a:p>
        </p:txBody>
      </p:sp>
      <p:sp>
        <p:nvSpPr>
          <p:cNvPr id="3" name="Content Placeholder 2">
            <a:extLst>
              <a:ext uri="{FF2B5EF4-FFF2-40B4-BE49-F238E27FC236}">
                <a16:creationId xmlns:a16="http://schemas.microsoft.com/office/drawing/2014/main" id="{7168EDA6-F4B1-5836-DB57-6334CAE55A92}"/>
              </a:ext>
            </a:extLst>
          </p:cNvPr>
          <p:cNvSpPr>
            <a:spLocks noGrp="1"/>
          </p:cNvSpPr>
          <p:nvPr>
            <p:ph idx="1"/>
          </p:nvPr>
        </p:nvSpPr>
        <p:spPr>
          <a:xfrm>
            <a:off x="1050879" y="2163685"/>
            <a:ext cx="3875963" cy="4107020"/>
          </a:xfrm>
        </p:spPr>
        <p:txBody>
          <a:bodyPr>
            <a:normAutofit fontScale="92500"/>
          </a:bodyPr>
          <a:lstStyle/>
          <a:p>
            <a:pPr marL="457200" indent="-457200">
              <a:lnSpc>
                <a:spcPct val="90000"/>
              </a:lnSpc>
              <a:buAutoNum type="arabicPeriod"/>
            </a:pPr>
            <a:r>
              <a:rPr lang="en-US" sz="1400"/>
              <a:t>Atmosphere </a:t>
            </a:r>
          </a:p>
          <a:p>
            <a:pPr marL="834390" lvl="2" indent="-457200">
              <a:lnSpc>
                <a:spcPct val="90000"/>
              </a:lnSpc>
              <a:buFont typeface="Arial" panose="020B0604020202020204" pitchFamily="34" charset="0"/>
              <a:buAutoNum type="arabicPeriod"/>
            </a:pPr>
            <a:r>
              <a:rPr lang="en-US" sz="1400"/>
              <a:t>Mixture of gases that surround Earth, predominantly nitrogen, oxygen, argon, carbon dioxide, and water vapor</a:t>
            </a:r>
          </a:p>
          <a:p>
            <a:pPr marL="457200" indent="-457200">
              <a:lnSpc>
                <a:spcPct val="90000"/>
              </a:lnSpc>
              <a:buAutoNum type="arabicPeriod"/>
            </a:pPr>
            <a:r>
              <a:rPr lang="en-US" sz="1400"/>
              <a:t>Hydrosphere</a:t>
            </a:r>
          </a:p>
          <a:p>
            <a:pPr marL="834390" lvl="2" indent="-457200">
              <a:lnSpc>
                <a:spcPct val="90000"/>
              </a:lnSpc>
              <a:buAutoNum type="arabicPeriod"/>
            </a:pPr>
            <a:r>
              <a:rPr lang="en-US" sz="1400"/>
              <a:t>All of Earth’s water, oceans, lakes, streams, underground water, snow, ice</a:t>
            </a:r>
          </a:p>
          <a:p>
            <a:pPr marL="457200" indent="-457200">
              <a:lnSpc>
                <a:spcPct val="90000"/>
              </a:lnSpc>
              <a:buAutoNum type="arabicPeriod"/>
            </a:pPr>
            <a:r>
              <a:rPr lang="en-US" sz="1400"/>
              <a:t>Biosphere</a:t>
            </a:r>
          </a:p>
          <a:p>
            <a:pPr marL="834390" lvl="2" indent="-457200">
              <a:lnSpc>
                <a:spcPct val="90000"/>
              </a:lnSpc>
              <a:buAutoNum type="arabicPeriod"/>
            </a:pPr>
            <a:r>
              <a:rPr lang="en-US" sz="1400"/>
              <a:t>All of Earth’s organisms, as well as organic matter not yet decomposed</a:t>
            </a:r>
          </a:p>
          <a:p>
            <a:pPr marL="457200" indent="-457200">
              <a:lnSpc>
                <a:spcPct val="90000"/>
              </a:lnSpc>
              <a:buAutoNum type="arabicPeriod"/>
            </a:pPr>
            <a:r>
              <a:rPr lang="en-US" sz="1400"/>
              <a:t>Geosphere</a:t>
            </a:r>
          </a:p>
          <a:p>
            <a:pPr marL="834390" lvl="2" indent="-457200">
              <a:lnSpc>
                <a:spcPct val="90000"/>
              </a:lnSpc>
              <a:buFont typeface="Arial" panose="020B0604020202020204" pitchFamily="34" charset="0"/>
              <a:buAutoNum type="arabicPeriod"/>
            </a:pPr>
            <a:r>
              <a:rPr lang="en-US" sz="1400"/>
              <a:t>Solid Earth from core to surface, composed of rock and regolith (loose, uncemented rock particles that cover Earth) </a:t>
            </a:r>
          </a:p>
          <a:p>
            <a:pPr marL="457200" indent="-457200">
              <a:lnSpc>
                <a:spcPct val="90000"/>
              </a:lnSpc>
              <a:buAutoNum type="arabicPeriod"/>
            </a:pPr>
            <a:r>
              <a:rPr lang="en-US" sz="1400"/>
              <a:t>PEDOSPHERE</a:t>
            </a:r>
          </a:p>
          <a:p>
            <a:pPr marL="834390" lvl="2" indent="-457200">
              <a:lnSpc>
                <a:spcPct val="90000"/>
              </a:lnSpc>
              <a:buAutoNum type="arabicPeriod"/>
            </a:pPr>
            <a:r>
              <a:rPr lang="en-US" sz="1400"/>
              <a:t>SOIL</a:t>
            </a:r>
          </a:p>
          <a:p>
            <a:pPr marL="834390" lvl="2" indent="-457200">
              <a:lnSpc>
                <a:spcPct val="90000"/>
              </a:lnSpc>
              <a:buAutoNum type="arabicPeriod"/>
            </a:pPr>
            <a:endParaRPr lang="en-US" sz="1400"/>
          </a:p>
          <a:p>
            <a:pPr marL="377190" lvl="2" indent="0">
              <a:lnSpc>
                <a:spcPct val="90000"/>
              </a:lnSpc>
              <a:buNone/>
            </a:pPr>
            <a:endParaRPr lang="en-US" sz="1400"/>
          </a:p>
        </p:txBody>
      </p:sp>
      <p:pic>
        <p:nvPicPr>
          <p:cNvPr id="14338" name="Picture 2" descr="The Soil Biota | Learn Science at Scitable">
            <a:extLst>
              <a:ext uri="{FF2B5EF4-FFF2-40B4-BE49-F238E27FC236}">
                <a16:creationId xmlns:a16="http://schemas.microsoft.com/office/drawing/2014/main" id="{C3F1B6B0-B357-966B-6B8C-28B7A55527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772"/>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6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114380-FA35-0BEF-03B6-B75F4304E7B8}"/>
              </a:ext>
            </a:extLst>
          </p:cNvPr>
          <p:cNvSpPr>
            <a:spLocks noGrp="1"/>
          </p:cNvSpPr>
          <p:nvPr>
            <p:ph type="title"/>
          </p:nvPr>
        </p:nvSpPr>
        <p:spPr>
          <a:xfrm>
            <a:off x="1050879" y="609600"/>
            <a:ext cx="5562706" cy="1426234"/>
          </a:xfrm>
        </p:spPr>
        <p:txBody>
          <a:bodyPr>
            <a:normAutofit/>
          </a:bodyPr>
          <a:lstStyle/>
          <a:p>
            <a:r>
              <a:rPr lang="en-US" dirty="0"/>
              <a:t>Cyclical Movements</a:t>
            </a:r>
          </a:p>
        </p:txBody>
      </p:sp>
      <p:sp>
        <p:nvSpPr>
          <p:cNvPr id="3" name="Content Placeholder 2">
            <a:extLst>
              <a:ext uri="{FF2B5EF4-FFF2-40B4-BE49-F238E27FC236}">
                <a16:creationId xmlns:a16="http://schemas.microsoft.com/office/drawing/2014/main" id="{0DA5D3D4-4952-2A77-CFA5-161B177679FB}"/>
              </a:ext>
            </a:extLst>
          </p:cNvPr>
          <p:cNvSpPr>
            <a:spLocks noGrp="1"/>
          </p:cNvSpPr>
          <p:nvPr>
            <p:ph idx="1"/>
          </p:nvPr>
        </p:nvSpPr>
        <p:spPr>
          <a:xfrm>
            <a:off x="1050879" y="2357567"/>
            <a:ext cx="5216426" cy="3896810"/>
          </a:xfrm>
        </p:spPr>
        <p:txBody>
          <a:bodyPr>
            <a:normAutofit/>
          </a:bodyPr>
          <a:lstStyle/>
          <a:p>
            <a:pPr>
              <a:lnSpc>
                <a:spcPct val="90000"/>
              </a:lnSpc>
            </a:pPr>
            <a:r>
              <a:rPr lang="en-US" dirty="0"/>
              <a:t>2 key aspects to cycles</a:t>
            </a:r>
          </a:p>
          <a:p>
            <a:pPr lvl="1">
              <a:lnSpc>
                <a:spcPct val="90000"/>
              </a:lnSpc>
            </a:pPr>
            <a:r>
              <a:rPr lang="en-US" dirty="0"/>
              <a:t>- The reservoirs in which the materials reside </a:t>
            </a:r>
          </a:p>
          <a:p>
            <a:pPr lvl="1">
              <a:lnSpc>
                <a:spcPct val="90000"/>
              </a:lnSpc>
            </a:pPr>
            <a:r>
              <a:rPr lang="en-US" dirty="0"/>
              <a:t>- The flows or fluxes of materials from reservoir to reservoir</a:t>
            </a:r>
          </a:p>
          <a:p>
            <a:pPr>
              <a:lnSpc>
                <a:spcPct val="90000"/>
              </a:lnSpc>
            </a:pPr>
            <a:r>
              <a:rPr lang="en-US" dirty="0"/>
              <a:t>How long do they reside in reservoirs? Called residence time </a:t>
            </a:r>
          </a:p>
          <a:p>
            <a:pPr marL="560070" lvl="1" indent="-285750">
              <a:lnSpc>
                <a:spcPct val="90000"/>
              </a:lnSpc>
              <a:buFontTx/>
              <a:buChar char="-"/>
            </a:pPr>
            <a:r>
              <a:rPr lang="en-US" dirty="0"/>
              <a:t>Ex: a molecule of water may spend 200,000 in an ice sheet, 40,000 years in the ocean, 1000 years in a deep underground reservoir, 10 years in a lake, 10 days in the atmosphere, and 10 hours in an animal’s body</a:t>
            </a:r>
          </a:p>
          <a:p>
            <a:pPr lvl="1">
              <a:lnSpc>
                <a:spcPct val="90000"/>
              </a:lnSpc>
            </a:pPr>
            <a:endParaRPr lang="en-US" dirty="0"/>
          </a:p>
        </p:txBody>
      </p:sp>
      <p:pic>
        <p:nvPicPr>
          <p:cNvPr id="4" name="Picture 3" descr="Diagram&#10;&#10;Description automatically generated">
            <a:extLst>
              <a:ext uri="{FF2B5EF4-FFF2-40B4-BE49-F238E27FC236}">
                <a16:creationId xmlns:a16="http://schemas.microsoft.com/office/drawing/2014/main" id="{B4B184D4-603D-C226-F843-7C3EDB495469}"/>
              </a:ext>
            </a:extLst>
          </p:cNvPr>
          <p:cNvPicPr>
            <a:picLocks noChangeAspect="1"/>
          </p:cNvPicPr>
          <p:nvPr/>
        </p:nvPicPr>
        <p:blipFill>
          <a:blip r:embed="rId2"/>
          <a:stretch>
            <a:fillRect/>
          </a:stretch>
        </p:blipFill>
        <p:spPr>
          <a:xfrm>
            <a:off x="7377564" y="598262"/>
            <a:ext cx="3704176" cy="5676900"/>
          </a:xfrm>
          <a:prstGeom prst="rect">
            <a:avLst/>
          </a:prstGeom>
        </p:spPr>
      </p:pic>
    </p:spTree>
    <p:extLst>
      <p:ext uri="{BB962C8B-B14F-4D97-AF65-F5344CB8AC3E}">
        <p14:creationId xmlns:p14="http://schemas.microsoft.com/office/powerpoint/2010/main" val="61510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2507B-A627-79F3-5D4F-B1E5851D1505}"/>
              </a:ext>
            </a:extLst>
          </p:cNvPr>
          <p:cNvSpPr>
            <a:spLocks noGrp="1"/>
          </p:cNvSpPr>
          <p:nvPr>
            <p:ph type="title"/>
          </p:nvPr>
        </p:nvSpPr>
        <p:spPr/>
        <p:txBody>
          <a:bodyPr/>
          <a:lstStyle/>
          <a:p>
            <a:r>
              <a:rPr lang="en-US" dirty="0"/>
              <a:t>First Class Overview</a:t>
            </a:r>
          </a:p>
        </p:txBody>
      </p:sp>
      <p:sp>
        <p:nvSpPr>
          <p:cNvPr id="3" name="Content Placeholder 2">
            <a:extLst>
              <a:ext uri="{FF2B5EF4-FFF2-40B4-BE49-F238E27FC236}">
                <a16:creationId xmlns:a16="http://schemas.microsoft.com/office/drawing/2014/main" id="{B89CE2B8-E70D-898D-813C-80B8B71C2EF1}"/>
              </a:ext>
            </a:extLst>
          </p:cNvPr>
          <p:cNvSpPr>
            <a:spLocks noGrp="1"/>
          </p:cNvSpPr>
          <p:nvPr>
            <p:ph idx="1"/>
          </p:nvPr>
        </p:nvSpPr>
        <p:spPr/>
        <p:txBody>
          <a:bodyPr/>
          <a:lstStyle/>
          <a:p>
            <a:r>
              <a:rPr lang="en-US" dirty="0"/>
              <a:t>Who am I?</a:t>
            </a:r>
          </a:p>
          <a:p>
            <a:r>
              <a:rPr lang="en-US" b="1" dirty="0"/>
              <a:t>Who are you?</a:t>
            </a:r>
          </a:p>
          <a:p>
            <a:pPr marL="560070" lvl="1" indent="-285750">
              <a:buFontTx/>
              <a:buChar char="-"/>
            </a:pPr>
            <a:r>
              <a:rPr lang="en-US" b="1" dirty="0"/>
              <a:t>Name, pronouns, year in college, racial/ethnic/cultural backgrounds, things you care about</a:t>
            </a:r>
          </a:p>
          <a:p>
            <a:pPr marL="560070" lvl="1" indent="-285750">
              <a:buFontTx/>
              <a:buChar char="-"/>
            </a:pPr>
            <a:r>
              <a:rPr lang="en-US" b="1" dirty="0"/>
              <a:t>Why are you taking this course? </a:t>
            </a:r>
          </a:p>
          <a:p>
            <a:r>
              <a:rPr lang="en-US" b="1" dirty="0"/>
              <a:t>What is the environment? (draw/map)</a:t>
            </a:r>
          </a:p>
          <a:p>
            <a:r>
              <a:rPr lang="en-US" dirty="0"/>
              <a:t>Syllabus </a:t>
            </a:r>
          </a:p>
          <a:p>
            <a:r>
              <a:rPr lang="en-US" dirty="0"/>
              <a:t>Course website: </a:t>
            </a:r>
            <a:r>
              <a:rPr lang="en-US" dirty="0">
                <a:hlinkClick r:id="rId2"/>
              </a:rPr>
              <a:t>https://eesc1201.commons.gc.cuny.edu/</a:t>
            </a:r>
            <a:endParaRPr lang="en-US" dirty="0"/>
          </a:p>
          <a:p>
            <a:endParaRPr lang="en-US" dirty="0"/>
          </a:p>
          <a:p>
            <a:endParaRPr lang="en-US" b="1" dirty="0"/>
          </a:p>
        </p:txBody>
      </p:sp>
    </p:spTree>
    <p:extLst>
      <p:ext uri="{BB962C8B-B14F-4D97-AF65-F5344CB8AC3E}">
        <p14:creationId xmlns:p14="http://schemas.microsoft.com/office/powerpoint/2010/main" val="271958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3" name="Ink 2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5" name="Rectangle 24">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5511BA-BF8A-B5B2-6373-92DE3557FC25}"/>
              </a:ext>
            </a:extLst>
          </p:cNvPr>
          <p:cNvSpPr>
            <a:spLocks noGrp="1"/>
          </p:cNvSpPr>
          <p:nvPr>
            <p:ph type="title"/>
          </p:nvPr>
        </p:nvSpPr>
        <p:spPr>
          <a:xfrm>
            <a:off x="773408" y="992094"/>
            <a:ext cx="3760499" cy="2795160"/>
          </a:xfrm>
        </p:spPr>
        <p:txBody>
          <a:bodyPr vert="horz" lIns="91440" tIns="45720" rIns="91440" bIns="45720" rtlCol="0" anchor="b">
            <a:normAutofit/>
          </a:bodyPr>
          <a:lstStyle/>
          <a:p>
            <a:pPr algn="ctr"/>
            <a:r>
              <a:rPr lang="en-US" dirty="0"/>
              <a:t>Rock Cycle</a:t>
            </a:r>
            <a:endParaRPr lang="en-US"/>
          </a:p>
        </p:txBody>
      </p:sp>
      <p:pic>
        <p:nvPicPr>
          <p:cNvPr id="5" name="Content Placeholder 4" descr="Diagram&#10;&#10;Description automatically generated">
            <a:extLst>
              <a:ext uri="{FF2B5EF4-FFF2-40B4-BE49-F238E27FC236}">
                <a16:creationId xmlns:a16="http://schemas.microsoft.com/office/drawing/2014/main" id="{66FBBB3A-A5CA-1E41-A876-DE8F393AC7FE}"/>
              </a:ext>
            </a:extLst>
          </p:cNvPr>
          <p:cNvPicPr>
            <a:picLocks noGrp="1" noChangeAspect="1"/>
          </p:cNvPicPr>
          <p:nvPr>
            <p:ph idx="1"/>
          </p:nvPr>
        </p:nvPicPr>
        <p:blipFill>
          <a:blip r:embed="rId5"/>
          <a:stretch>
            <a:fillRect/>
          </a:stretch>
        </p:blipFill>
        <p:spPr>
          <a:xfrm>
            <a:off x="6979102" y="615950"/>
            <a:ext cx="3132977" cy="5670549"/>
          </a:xfrm>
          <a:prstGeom prst="rect">
            <a:avLst/>
          </a:prstGeom>
        </p:spPr>
      </p:pic>
    </p:spTree>
    <p:extLst>
      <p:ext uri="{BB962C8B-B14F-4D97-AF65-F5344CB8AC3E}">
        <p14:creationId xmlns:p14="http://schemas.microsoft.com/office/powerpoint/2010/main" val="56225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2"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4" name="Rectangle 13">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5440670"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797686A-439F-4CB6-8706-6097A2638098}"/>
              </a:ext>
            </a:extLst>
          </p:cNvPr>
          <p:cNvSpPr>
            <a:spLocks noGrp="1"/>
          </p:cNvSpPr>
          <p:nvPr>
            <p:ph type="title"/>
          </p:nvPr>
        </p:nvSpPr>
        <p:spPr>
          <a:xfrm>
            <a:off x="773408" y="992094"/>
            <a:ext cx="3760499" cy="2795160"/>
          </a:xfrm>
        </p:spPr>
        <p:txBody>
          <a:bodyPr vert="horz" lIns="91440" tIns="45720" rIns="91440" bIns="45720" rtlCol="0" anchor="b">
            <a:normAutofit/>
          </a:bodyPr>
          <a:lstStyle/>
          <a:p>
            <a:pPr algn="ctr"/>
            <a:r>
              <a:rPr lang="en-US" dirty="0"/>
              <a:t>Tectonic Cycle</a:t>
            </a:r>
            <a:endParaRPr lang="en-US"/>
          </a:p>
        </p:txBody>
      </p:sp>
      <p:pic>
        <p:nvPicPr>
          <p:cNvPr id="5" name="Content Placeholder 4" descr="Diagram&#10;&#10;Description automatically generated">
            <a:extLst>
              <a:ext uri="{FF2B5EF4-FFF2-40B4-BE49-F238E27FC236}">
                <a16:creationId xmlns:a16="http://schemas.microsoft.com/office/drawing/2014/main" id="{4FB742CA-E291-C54D-D528-F743BCEF9363}"/>
              </a:ext>
            </a:extLst>
          </p:cNvPr>
          <p:cNvPicPr>
            <a:picLocks noGrp="1" noChangeAspect="1"/>
          </p:cNvPicPr>
          <p:nvPr>
            <p:ph idx="1"/>
          </p:nvPr>
        </p:nvPicPr>
        <p:blipFill>
          <a:blip r:embed="rId5"/>
          <a:stretch>
            <a:fillRect/>
          </a:stretch>
        </p:blipFill>
        <p:spPr>
          <a:xfrm>
            <a:off x="6738104" y="615950"/>
            <a:ext cx="3614973" cy="5670549"/>
          </a:xfrm>
          <a:prstGeom prst="rect">
            <a:avLst/>
          </a:prstGeom>
        </p:spPr>
      </p:pic>
    </p:spTree>
    <p:extLst>
      <p:ext uri="{BB962C8B-B14F-4D97-AF65-F5344CB8AC3E}">
        <p14:creationId xmlns:p14="http://schemas.microsoft.com/office/powerpoint/2010/main" val="3909566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9">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5"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5" name="Ink 11">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26" name="Rectangle 13">
            <a:extLst>
              <a:ext uri="{FF2B5EF4-FFF2-40B4-BE49-F238E27FC236}">
                <a16:creationId xmlns:a16="http://schemas.microsoft.com/office/drawing/2014/main" id="{E914257E-1E2A-4AC7-89EC-1FB65C9C0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5">
            <a:extLst>
              <a:ext uri="{FF2B5EF4-FFF2-40B4-BE49-F238E27FC236}">
                <a16:creationId xmlns:a16="http://schemas.microsoft.com/office/drawing/2014/main" id="{03E1C8F1-97F5-489C-8308-958F09657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C6EC77ED-6AAB-BBA0-556F-015FCF3A1F49}"/>
              </a:ext>
            </a:extLst>
          </p:cNvPr>
          <p:cNvSpPr>
            <a:spLocks noGrp="1"/>
          </p:cNvSpPr>
          <p:nvPr>
            <p:ph type="title"/>
          </p:nvPr>
        </p:nvSpPr>
        <p:spPr>
          <a:xfrm>
            <a:off x="723901" y="509587"/>
            <a:ext cx="7649239" cy="742951"/>
          </a:xfrm>
        </p:spPr>
        <p:txBody>
          <a:bodyPr vert="horz" lIns="91440" tIns="45720" rIns="91440" bIns="45720" rtlCol="0" anchor="ctr">
            <a:normAutofit/>
          </a:bodyPr>
          <a:lstStyle/>
          <a:p>
            <a:r>
              <a:rPr lang="en-US"/>
              <a:t>Interconnected Cycles</a:t>
            </a:r>
            <a:endParaRPr lang="en-US" dirty="0"/>
          </a:p>
        </p:txBody>
      </p:sp>
      <p:pic>
        <p:nvPicPr>
          <p:cNvPr id="5" name="Content Placeholder 4" descr="Diagram&#10;&#10;Description automatically generated">
            <a:extLst>
              <a:ext uri="{FF2B5EF4-FFF2-40B4-BE49-F238E27FC236}">
                <a16:creationId xmlns:a16="http://schemas.microsoft.com/office/drawing/2014/main" id="{0516C22B-E34B-4653-1BC1-69CB4481FFB8}"/>
              </a:ext>
            </a:extLst>
          </p:cNvPr>
          <p:cNvPicPr>
            <a:picLocks noGrp="1" noChangeAspect="1"/>
          </p:cNvPicPr>
          <p:nvPr>
            <p:ph idx="1"/>
          </p:nvPr>
        </p:nvPicPr>
        <p:blipFill>
          <a:blip r:embed="rId5"/>
          <a:stretch>
            <a:fillRect/>
          </a:stretch>
        </p:blipFill>
        <p:spPr>
          <a:xfrm>
            <a:off x="2678597" y="2124075"/>
            <a:ext cx="6822930" cy="4076700"/>
          </a:xfrm>
          <a:prstGeom prst="rect">
            <a:avLst/>
          </a:prstGeom>
        </p:spPr>
      </p:pic>
      <p:sp>
        <p:nvSpPr>
          <p:cNvPr id="28" name="Freeform: Shape 17">
            <a:extLst>
              <a:ext uri="{FF2B5EF4-FFF2-40B4-BE49-F238E27FC236}">
                <a16:creationId xmlns:a16="http://schemas.microsoft.com/office/drawing/2014/main" id="{DEB62645-D4DA-4E99-8344-B1536F63D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1058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400D-DE0D-6767-B6FB-6BF7261449AF}"/>
              </a:ext>
            </a:extLst>
          </p:cNvPr>
          <p:cNvSpPr>
            <a:spLocks noGrp="1"/>
          </p:cNvSpPr>
          <p:nvPr>
            <p:ph type="title"/>
          </p:nvPr>
        </p:nvSpPr>
        <p:spPr/>
        <p:txBody>
          <a:bodyPr/>
          <a:lstStyle/>
          <a:p>
            <a:r>
              <a:rPr lang="en-US" dirty="0"/>
              <a:t>our Class Agreements </a:t>
            </a:r>
          </a:p>
        </p:txBody>
      </p:sp>
      <p:sp>
        <p:nvSpPr>
          <p:cNvPr id="3" name="Content Placeholder 2">
            <a:extLst>
              <a:ext uri="{FF2B5EF4-FFF2-40B4-BE49-F238E27FC236}">
                <a16:creationId xmlns:a16="http://schemas.microsoft.com/office/drawing/2014/main" id="{68BACB4F-8447-F44C-3E56-3ADEFF339D5B}"/>
              </a:ext>
            </a:extLst>
          </p:cNvPr>
          <p:cNvSpPr>
            <a:spLocks noGrp="1"/>
          </p:cNvSpPr>
          <p:nvPr>
            <p:ph idx="1"/>
          </p:nvPr>
        </p:nvSpPr>
        <p:spPr>
          <a:xfrm>
            <a:off x="1050879" y="1495168"/>
            <a:ext cx="9810604" cy="5362832"/>
          </a:xfrm>
        </p:spPr>
        <p:txBody>
          <a:bodyPr>
            <a:normAutofit/>
          </a:bodyPr>
          <a:lstStyle/>
          <a:p>
            <a:r>
              <a:rPr lang="en-US" dirty="0"/>
              <a:t>Let’s show consent with raising fingers:</a:t>
            </a:r>
          </a:p>
          <a:p>
            <a:r>
              <a:rPr lang="en-US" dirty="0"/>
              <a:t>1 = Agree to follow through; 2 = Ok, not blocking this; 3 = Can’t do this</a:t>
            </a:r>
          </a:p>
          <a:p>
            <a:endParaRPr lang="en-US" dirty="0"/>
          </a:p>
          <a:p>
            <a:endParaRPr lang="en-US" dirty="0"/>
          </a:p>
        </p:txBody>
      </p:sp>
      <p:graphicFrame>
        <p:nvGraphicFramePr>
          <p:cNvPr id="7" name="Table 6">
            <a:extLst>
              <a:ext uri="{FF2B5EF4-FFF2-40B4-BE49-F238E27FC236}">
                <a16:creationId xmlns:a16="http://schemas.microsoft.com/office/drawing/2014/main" id="{FB0E8797-1481-5D71-44B1-187E0C3F263B}"/>
              </a:ext>
            </a:extLst>
          </p:cNvPr>
          <p:cNvGraphicFramePr>
            <a:graphicFrameLocks noGrp="1"/>
          </p:cNvGraphicFramePr>
          <p:nvPr>
            <p:extLst>
              <p:ext uri="{D42A27DB-BD31-4B8C-83A1-F6EECF244321}">
                <p14:modId xmlns:p14="http://schemas.microsoft.com/office/powerpoint/2010/main" val="1181190930"/>
              </p:ext>
            </p:extLst>
          </p:nvPr>
        </p:nvGraphicFramePr>
        <p:xfrm>
          <a:off x="1050925" y="2558351"/>
          <a:ext cx="9810558" cy="4125404"/>
        </p:xfrm>
        <a:graphic>
          <a:graphicData uri="http://schemas.openxmlformats.org/drawingml/2006/table">
            <a:tbl>
              <a:tblPr firstRow="1" firstCol="1" bandRow="1">
                <a:tableStyleId>{5C22544A-7EE6-4342-B048-85BDC9FD1C3A}</a:tableStyleId>
              </a:tblPr>
              <a:tblGrid>
                <a:gridCol w="9810558">
                  <a:extLst>
                    <a:ext uri="{9D8B030D-6E8A-4147-A177-3AD203B41FA5}">
                      <a16:colId xmlns:a16="http://schemas.microsoft.com/office/drawing/2014/main" val="977700032"/>
                    </a:ext>
                  </a:extLst>
                </a:gridCol>
              </a:tblGrid>
              <a:tr h="442333">
                <a:tc>
                  <a:txBody>
                    <a:bodyPr/>
                    <a:lstStyle/>
                    <a:p>
                      <a:pPr marL="0" marR="0">
                        <a:spcBef>
                          <a:spcPts val="0"/>
                        </a:spcBef>
                        <a:spcAft>
                          <a:spcPts val="0"/>
                        </a:spcAft>
                      </a:pPr>
                      <a:r>
                        <a:rPr lang="en-US" sz="1800">
                          <a:solidFill>
                            <a:schemeClr val="tx1"/>
                          </a:solidFill>
                          <a:effectLst/>
                        </a:rPr>
                        <a:t>be respectful / empathetic</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4053892858"/>
                  </a:ext>
                </a:extLst>
              </a:tr>
              <a:tr h="442333">
                <a:tc>
                  <a:txBody>
                    <a:bodyPr/>
                    <a:lstStyle/>
                    <a:p>
                      <a:pPr marL="0" marR="0">
                        <a:spcBef>
                          <a:spcPts val="0"/>
                        </a:spcBef>
                        <a:spcAft>
                          <a:spcPts val="0"/>
                        </a:spcAft>
                      </a:pPr>
                      <a:r>
                        <a:rPr lang="en-US" sz="1800">
                          <a:solidFill>
                            <a:schemeClr val="tx1"/>
                          </a:solidFill>
                          <a:effectLst/>
                        </a:rPr>
                        <a:t>be prepared / engage</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931614494"/>
                  </a:ext>
                </a:extLst>
              </a:tr>
              <a:tr h="442333">
                <a:tc>
                  <a:txBody>
                    <a:bodyPr/>
                    <a:lstStyle/>
                    <a:p>
                      <a:pPr marL="0" marR="0">
                        <a:spcBef>
                          <a:spcPts val="0"/>
                        </a:spcBef>
                        <a:spcAft>
                          <a:spcPts val="0"/>
                        </a:spcAft>
                      </a:pPr>
                      <a:r>
                        <a:rPr lang="en-US" sz="1800">
                          <a:solidFill>
                            <a:schemeClr val="tx1"/>
                          </a:solidFill>
                          <a:effectLst/>
                        </a:rPr>
                        <a:t>encourage others to share insights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681301537"/>
                  </a:ext>
                </a:extLst>
              </a:tr>
              <a:tr h="442333">
                <a:tc>
                  <a:txBody>
                    <a:bodyPr/>
                    <a:lstStyle/>
                    <a:p>
                      <a:pPr marL="0" marR="0">
                        <a:spcBef>
                          <a:spcPts val="0"/>
                        </a:spcBef>
                        <a:spcAft>
                          <a:spcPts val="0"/>
                        </a:spcAft>
                      </a:pPr>
                      <a:r>
                        <a:rPr lang="en-US" sz="1800">
                          <a:solidFill>
                            <a:schemeClr val="tx1"/>
                          </a:solidFill>
                          <a:effectLst/>
                        </a:rPr>
                        <a:t>don’t be afraid to ask questions or be wrong / "no fear communication"</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584857169"/>
                  </a:ext>
                </a:extLst>
              </a:tr>
              <a:tr h="442333">
                <a:tc>
                  <a:txBody>
                    <a:bodyPr/>
                    <a:lstStyle/>
                    <a:p>
                      <a:pPr marL="0" marR="0">
                        <a:spcBef>
                          <a:spcPts val="0"/>
                        </a:spcBef>
                        <a:spcAft>
                          <a:spcPts val="0"/>
                        </a:spcAft>
                      </a:pPr>
                      <a:r>
                        <a:rPr lang="en-US" sz="1800">
                          <a:solidFill>
                            <a:schemeClr val="tx1"/>
                          </a:solidFill>
                          <a:effectLst/>
                        </a:rPr>
                        <a:t>be patient</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2734271481"/>
                  </a:ext>
                </a:extLst>
              </a:tr>
              <a:tr h="442333">
                <a:tc>
                  <a:txBody>
                    <a:bodyPr/>
                    <a:lstStyle/>
                    <a:p>
                      <a:pPr marL="0" marR="0">
                        <a:spcBef>
                          <a:spcPts val="0"/>
                        </a:spcBef>
                        <a:spcAft>
                          <a:spcPts val="0"/>
                        </a:spcAft>
                      </a:pPr>
                      <a:r>
                        <a:rPr lang="en-US" sz="1800">
                          <a:solidFill>
                            <a:schemeClr val="tx1"/>
                          </a:solidFill>
                          <a:effectLst/>
                        </a:rPr>
                        <a:t>pay attention to others and build off of their ideas</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1823195230"/>
                  </a:ext>
                </a:extLst>
              </a:tr>
              <a:tr h="442333">
                <a:tc>
                  <a:txBody>
                    <a:bodyPr/>
                    <a:lstStyle/>
                    <a:p>
                      <a:pPr marL="0" marR="0">
                        <a:spcBef>
                          <a:spcPts val="0"/>
                        </a:spcBef>
                        <a:spcAft>
                          <a:spcPts val="0"/>
                        </a:spcAft>
                      </a:pPr>
                      <a:r>
                        <a:rPr lang="en-US" sz="1800" dirty="0">
                          <a:solidFill>
                            <a:schemeClr val="tx1"/>
                          </a:solidFill>
                          <a:effectLst/>
                        </a:rPr>
                        <a:t>enforce safe space -- for any gender/sexual orientation, for any racial background, particularly POC. Connect with others judgement-free. </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4012866057"/>
                  </a:ext>
                </a:extLst>
              </a:tr>
              <a:tr h="442333">
                <a:tc>
                  <a:txBody>
                    <a:bodyPr/>
                    <a:lstStyle/>
                    <a:p>
                      <a:pPr marL="0" marR="0">
                        <a:spcBef>
                          <a:spcPts val="0"/>
                        </a:spcBef>
                        <a:spcAft>
                          <a:spcPts val="0"/>
                        </a:spcAft>
                      </a:pPr>
                      <a:r>
                        <a:rPr lang="en-US" sz="1800" dirty="0">
                          <a:solidFill>
                            <a:schemeClr val="tx1"/>
                          </a:solidFill>
                          <a:effectLst/>
                        </a:rPr>
                        <a:t>work well in groups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8575" marR="28575" marT="19050" marB="19050" anchor="b"/>
                </a:tc>
                <a:extLst>
                  <a:ext uri="{0D108BD9-81ED-4DB2-BD59-A6C34878D82A}">
                    <a16:rowId xmlns:a16="http://schemas.microsoft.com/office/drawing/2014/main" val="517105417"/>
                  </a:ext>
                </a:extLst>
              </a:tr>
              <a:tr h="442333">
                <a:tc>
                  <a:txBody>
                    <a:bodyPr/>
                    <a:lstStyle/>
                    <a:p>
                      <a:pPr marL="0" marR="0">
                        <a:spcBef>
                          <a:spcPts val="0"/>
                        </a:spcBef>
                        <a:spcAft>
                          <a:spcPts val="0"/>
                        </a:spcAft>
                      </a:pPr>
                      <a:r>
                        <a:rPr lang="en-US" sz="1800" dirty="0">
                          <a:solidFill>
                            <a:schemeClr val="tx1"/>
                          </a:solidFill>
                          <a:effectLst/>
                        </a:rPr>
                        <a:t>don't talk over each other / 1 person speaks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19050" marB="19050" anchor="b"/>
                </a:tc>
                <a:extLst>
                  <a:ext uri="{0D108BD9-81ED-4DB2-BD59-A6C34878D82A}">
                    <a16:rowId xmlns:a16="http://schemas.microsoft.com/office/drawing/2014/main" val="3496566644"/>
                  </a:ext>
                </a:extLst>
              </a:tr>
            </a:tbl>
          </a:graphicData>
        </a:graphic>
      </p:graphicFrame>
    </p:spTree>
    <p:extLst>
      <p:ext uri="{BB962C8B-B14F-4D97-AF65-F5344CB8AC3E}">
        <p14:creationId xmlns:p14="http://schemas.microsoft.com/office/powerpoint/2010/main" val="76711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2F66-6CD5-A4B9-DFFF-845BEFD69A29}"/>
              </a:ext>
            </a:extLst>
          </p:cNvPr>
          <p:cNvSpPr>
            <a:spLocks noGrp="1"/>
          </p:cNvSpPr>
          <p:nvPr>
            <p:ph type="title"/>
          </p:nvPr>
        </p:nvSpPr>
        <p:spPr/>
        <p:txBody>
          <a:bodyPr/>
          <a:lstStyle/>
          <a:p>
            <a:r>
              <a:rPr lang="en-US" dirty="0"/>
              <a:t>2</a:t>
            </a:r>
            <a:r>
              <a:rPr lang="en-US" baseline="30000" dirty="0"/>
              <a:t>nd</a:t>
            </a:r>
            <a:r>
              <a:rPr lang="en-US" dirty="0"/>
              <a:t> Class Overview</a:t>
            </a:r>
          </a:p>
        </p:txBody>
      </p:sp>
      <p:sp>
        <p:nvSpPr>
          <p:cNvPr id="3" name="Content Placeholder 2">
            <a:extLst>
              <a:ext uri="{FF2B5EF4-FFF2-40B4-BE49-F238E27FC236}">
                <a16:creationId xmlns:a16="http://schemas.microsoft.com/office/drawing/2014/main" id="{EE10F38F-D895-CA31-866A-26C4F45FA0E2}"/>
              </a:ext>
            </a:extLst>
          </p:cNvPr>
          <p:cNvSpPr>
            <a:spLocks noGrp="1"/>
          </p:cNvSpPr>
          <p:nvPr>
            <p:ph idx="1"/>
          </p:nvPr>
        </p:nvSpPr>
        <p:spPr/>
        <p:txBody>
          <a:bodyPr>
            <a:normAutofit/>
          </a:bodyPr>
          <a:lstStyle/>
          <a:p>
            <a:r>
              <a:rPr lang="en-US" dirty="0"/>
              <a:t>Writing and discussion (excellent posts and responses!)</a:t>
            </a:r>
          </a:p>
          <a:p>
            <a:r>
              <a:rPr lang="en-US" dirty="0"/>
              <a:t>Kimmerer: Stories and Listening</a:t>
            </a:r>
          </a:p>
          <a:p>
            <a:r>
              <a:rPr lang="en-US" dirty="0"/>
              <a:t>Skinner et al: Stories and Listening</a:t>
            </a:r>
          </a:p>
          <a:p>
            <a:pPr lvl="1"/>
            <a:r>
              <a:rPr lang="en-US" dirty="0"/>
              <a:t>- What is geology</a:t>
            </a:r>
          </a:p>
          <a:p>
            <a:pPr lvl="1"/>
            <a:r>
              <a:rPr lang="en-US" dirty="0"/>
              <a:t>- “Founding Fathers”</a:t>
            </a:r>
          </a:p>
          <a:p>
            <a:pPr lvl="1"/>
            <a:r>
              <a:rPr lang="en-US" dirty="0"/>
              <a:t>-  Deep Time</a:t>
            </a:r>
          </a:p>
          <a:p>
            <a:pPr marL="560070" lvl="1" indent="-285750">
              <a:buFontTx/>
              <a:buChar char="-"/>
            </a:pPr>
            <a:r>
              <a:rPr lang="en-US" dirty="0"/>
              <a:t>Birth of the Universe</a:t>
            </a:r>
          </a:p>
          <a:p>
            <a:pPr marL="560070" lvl="1" indent="-285750">
              <a:buFontTx/>
              <a:buChar char="-"/>
            </a:pPr>
            <a:r>
              <a:rPr lang="en-US" dirty="0"/>
              <a:t>Earth’s Birth</a:t>
            </a:r>
          </a:p>
          <a:p>
            <a:pPr marL="560070" lvl="1" indent="-285750">
              <a:buFontTx/>
              <a:buChar char="-"/>
            </a:pPr>
            <a:r>
              <a:rPr lang="en-US" dirty="0"/>
              <a:t>Earth’s Layers</a:t>
            </a:r>
          </a:p>
          <a:p>
            <a:pPr marL="560070" lvl="1" indent="-285750">
              <a:buFontTx/>
              <a:buChar char="-"/>
            </a:pPr>
            <a:r>
              <a:rPr lang="en-US" dirty="0"/>
              <a:t>Earth’s Systems</a:t>
            </a:r>
          </a:p>
          <a:p>
            <a:pPr marL="560070" lvl="1" indent="-285750">
              <a:buFontTx/>
              <a:buChar char="-"/>
            </a:pPr>
            <a:r>
              <a:rPr lang="en-US" dirty="0"/>
              <a:t>Earth’s Cycles</a:t>
            </a:r>
          </a:p>
          <a:p>
            <a:pPr lvl="1"/>
            <a:endParaRPr lang="en-US" dirty="0"/>
          </a:p>
        </p:txBody>
      </p:sp>
    </p:spTree>
    <p:extLst>
      <p:ext uri="{BB962C8B-B14F-4D97-AF65-F5344CB8AC3E}">
        <p14:creationId xmlns:p14="http://schemas.microsoft.com/office/powerpoint/2010/main" val="4032592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4C0F-EFBA-EAFB-367D-9E30B5D36F6E}"/>
              </a:ext>
            </a:extLst>
          </p:cNvPr>
          <p:cNvSpPr>
            <a:spLocks noGrp="1"/>
          </p:cNvSpPr>
          <p:nvPr>
            <p:ph type="title"/>
          </p:nvPr>
        </p:nvSpPr>
        <p:spPr>
          <a:xfrm>
            <a:off x="587740" y="-102918"/>
            <a:ext cx="9810604" cy="1216024"/>
          </a:xfrm>
        </p:spPr>
        <p:txBody>
          <a:bodyPr/>
          <a:lstStyle/>
          <a:p>
            <a:r>
              <a:rPr lang="en-US" dirty="0"/>
              <a:t>ideas from first assignment</a:t>
            </a:r>
          </a:p>
        </p:txBody>
      </p:sp>
      <p:sp>
        <p:nvSpPr>
          <p:cNvPr id="3" name="Content Placeholder 2">
            <a:extLst>
              <a:ext uri="{FF2B5EF4-FFF2-40B4-BE49-F238E27FC236}">
                <a16:creationId xmlns:a16="http://schemas.microsoft.com/office/drawing/2014/main" id="{6F2528D5-FC19-3FDE-878D-3CBE87E15981}"/>
              </a:ext>
            </a:extLst>
          </p:cNvPr>
          <p:cNvSpPr>
            <a:spLocks noGrp="1"/>
          </p:cNvSpPr>
          <p:nvPr>
            <p:ph idx="1"/>
          </p:nvPr>
        </p:nvSpPr>
        <p:spPr>
          <a:xfrm>
            <a:off x="587740" y="1042432"/>
            <a:ext cx="9810604" cy="4773136"/>
          </a:xfrm>
        </p:spPr>
        <p:txBody>
          <a:bodyPr>
            <a:noAutofit/>
          </a:bodyPr>
          <a:lstStyle/>
          <a:p>
            <a:r>
              <a:rPr lang="en-US" sz="1200" dirty="0">
                <a:latin typeface="Avenir Light" panose="020B0402020203020204" pitchFamily="34" charset="77"/>
              </a:rPr>
              <a:t>Derek: </a:t>
            </a:r>
            <a:r>
              <a:rPr lang="en-US" sz="1200" dirty="0">
                <a:solidFill>
                  <a:srgbClr val="000000"/>
                </a:solidFill>
                <a:effectLst/>
                <a:latin typeface="Avenir Light" panose="020B0402020203020204" pitchFamily="34" charset="77"/>
              </a:rPr>
              <a:t>Coming from </a:t>
            </a:r>
            <a:r>
              <a:rPr lang="en-US" sz="1200" dirty="0">
                <a:solidFill>
                  <a:srgbClr val="000000"/>
                </a:solidFill>
                <a:latin typeface="Avenir Light" panose="020B0402020203020204" pitchFamily="34" charset="77"/>
              </a:rPr>
              <a:t>C</a:t>
            </a:r>
            <a:r>
              <a:rPr lang="en-US" sz="1200" dirty="0">
                <a:solidFill>
                  <a:srgbClr val="000000"/>
                </a:solidFill>
                <a:effectLst/>
                <a:latin typeface="Avenir Light" panose="020B0402020203020204" pitchFamily="34" charset="77"/>
              </a:rPr>
              <a:t>hinese culture, there are many beliefs which affect how we view the world such as </a:t>
            </a:r>
            <a:r>
              <a:rPr lang="en-US" sz="1200" dirty="0" err="1">
                <a:solidFill>
                  <a:srgbClr val="000000"/>
                </a:solidFill>
                <a:effectLst/>
                <a:latin typeface="Avenir Light" panose="020B0402020203020204" pitchFamily="34" charset="77"/>
              </a:rPr>
              <a:t>buddhism</a:t>
            </a:r>
            <a:r>
              <a:rPr lang="en-US" sz="1200" dirty="0">
                <a:solidFill>
                  <a:srgbClr val="000000"/>
                </a:solidFill>
                <a:effectLst/>
                <a:latin typeface="Avenir Light" panose="020B0402020203020204" pitchFamily="34" charset="77"/>
              </a:rPr>
              <a:t>... These beliefs in </a:t>
            </a:r>
            <a:r>
              <a:rPr lang="en-US" sz="1200" dirty="0" err="1">
                <a:solidFill>
                  <a:srgbClr val="000000"/>
                </a:solidFill>
                <a:effectLst/>
                <a:latin typeface="Avenir Light" panose="020B0402020203020204" pitchFamily="34" charset="77"/>
              </a:rPr>
              <a:t>buddhism</a:t>
            </a:r>
            <a:r>
              <a:rPr lang="en-US" sz="1200" dirty="0">
                <a:solidFill>
                  <a:srgbClr val="000000"/>
                </a:solidFill>
                <a:effectLst/>
                <a:latin typeface="Avenir Light" panose="020B0402020203020204" pitchFamily="34" charset="77"/>
              </a:rPr>
              <a:t> causes less people to do bad deeds as they don't want to receive bad karma so people would help each other in need.</a:t>
            </a:r>
          </a:p>
          <a:p>
            <a:pPr marL="560070" lvl="1" indent="-285750">
              <a:buFontTx/>
              <a:buChar char="-"/>
            </a:pPr>
            <a:r>
              <a:rPr lang="en-US" sz="1200" dirty="0">
                <a:latin typeface="Avenir Light" panose="020B0402020203020204" pitchFamily="34" charset="77"/>
              </a:rPr>
              <a:t>Alvaro: </a:t>
            </a:r>
            <a:r>
              <a:rPr lang="en-US" sz="1200" dirty="0">
                <a:solidFill>
                  <a:srgbClr val="000000"/>
                </a:solidFill>
                <a:effectLst/>
                <a:latin typeface="Avenir Light" panose="020B0402020203020204" pitchFamily="34" charset="77"/>
              </a:rPr>
              <a:t>I hadn't even thought about religion and how that may affect our understanding of environments. It is true though that religion can be the cause of many people being kinder to one another.</a:t>
            </a:r>
          </a:p>
          <a:p>
            <a:r>
              <a:rPr lang="en-US" sz="1200" dirty="0">
                <a:solidFill>
                  <a:srgbClr val="000000"/>
                </a:solidFill>
                <a:effectLst/>
                <a:latin typeface="Avenir Light" panose="020B0402020203020204" pitchFamily="34" charset="77"/>
              </a:rPr>
              <a:t>Sydney: Coming from a Caribbean Island specifically Trinidad and </a:t>
            </a:r>
            <a:r>
              <a:rPr lang="en-US" sz="1200" dirty="0" err="1">
                <a:solidFill>
                  <a:srgbClr val="000000"/>
                </a:solidFill>
                <a:effectLst/>
                <a:latin typeface="Avenir Light" panose="020B0402020203020204" pitchFamily="34" charset="77"/>
              </a:rPr>
              <a:t>Tobago,it's</a:t>
            </a:r>
            <a:r>
              <a:rPr lang="en-US" sz="1200" dirty="0">
                <a:solidFill>
                  <a:srgbClr val="000000"/>
                </a:solidFill>
                <a:effectLst/>
                <a:latin typeface="Avenir Light" panose="020B0402020203020204" pitchFamily="34" charset="77"/>
              </a:rPr>
              <a:t> a simple but imperfect life compared to idealistic America. From race, religion and lifestyle. For example, there is a saying, "eat little and live long", that means take little so there is enough for tomorrow</a:t>
            </a:r>
            <a:endParaRPr lang="en-US" sz="1200" dirty="0">
              <a:solidFill>
                <a:srgbClr val="000000"/>
              </a:solidFill>
              <a:latin typeface="Avenir Light" panose="020B0402020203020204" pitchFamily="34" charset="77"/>
            </a:endParaRPr>
          </a:p>
          <a:p>
            <a:r>
              <a:rPr lang="en-US" sz="1200" dirty="0">
                <a:solidFill>
                  <a:srgbClr val="000000"/>
                </a:solidFill>
                <a:latin typeface="Avenir Light" panose="020B0402020203020204" pitchFamily="34" charset="77"/>
              </a:rPr>
              <a:t>Anais: </a:t>
            </a:r>
            <a:r>
              <a:rPr lang="en-US" sz="1100" dirty="0">
                <a:solidFill>
                  <a:srgbClr val="000000"/>
                </a:solidFill>
                <a:effectLst/>
                <a:latin typeface="Avenir Light" panose="020B0402020203020204" pitchFamily="34" charset="77"/>
              </a:rPr>
              <a:t>Growing up here in the city, there was more learning about natural environments in science classes or the odd field trip to a community garden than hands-on experience with nature. It is hard to fully forget that we are surrounded by a manmade environments almost 24/7…</a:t>
            </a:r>
            <a:r>
              <a:rPr lang="en-US" sz="1200" dirty="0">
                <a:solidFill>
                  <a:srgbClr val="000000"/>
                </a:solidFill>
                <a:effectLst/>
                <a:latin typeface="Avenir Light" panose="020B0402020203020204" pitchFamily="34" charset="77"/>
              </a:rPr>
              <a:t>I appreciate both sides of the environment, but I do feel slightly disconnected from nature.</a:t>
            </a:r>
          </a:p>
          <a:p>
            <a:r>
              <a:rPr lang="en-US" sz="1200" dirty="0">
                <a:solidFill>
                  <a:srgbClr val="000000"/>
                </a:solidFill>
                <a:effectLst/>
                <a:latin typeface="Avenir Light" panose="020B0402020203020204" pitchFamily="34" charset="77"/>
              </a:rPr>
              <a:t>Anthony: In my case, I was brought up in a “Caribbean culture” in New York…because corals have been getting affected by climate change since temperatures started to raise, making me realize since I was a kid that animals and plants are in extreme danger because of human activity in the area, and how human activity (and the government) haven’t cared about the natural habitats, making some species of plants and animals disappear over time. This, in fact, made me care more about where I live (and the planet in general) and how we can all contribute to a better environment and society, if we just think more about who and what is getting affected by our actions.</a:t>
            </a:r>
          </a:p>
          <a:p>
            <a:r>
              <a:rPr lang="en-US" sz="1200" dirty="0">
                <a:solidFill>
                  <a:srgbClr val="000000"/>
                </a:solidFill>
                <a:latin typeface="Avenir Light" panose="020B0402020203020204" pitchFamily="34" charset="77"/>
              </a:rPr>
              <a:t>Cheyenne: </a:t>
            </a:r>
            <a:r>
              <a:rPr lang="en-US" sz="1100" dirty="0">
                <a:solidFill>
                  <a:srgbClr val="000000"/>
                </a:solidFill>
                <a:effectLst/>
                <a:latin typeface="Avenir Light" panose="020B0402020203020204" pitchFamily="34" charset="77"/>
              </a:rPr>
              <a:t>I am a descendent of </a:t>
            </a:r>
            <a:r>
              <a:rPr lang="en-US" sz="1100" dirty="0" err="1">
                <a:solidFill>
                  <a:srgbClr val="000000"/>
                </a:solidFill>
                <a:effectLst/>
                <a:latin typeface="Avenir Light" panose="020B0402020203020204" pitchFamily="34" charset="77"/>
              </a:rPr>
              <a:t>Taíno</a:t>
            </a:r>
            <a:r>
              <a:rPr lang="en-US" sz="1100" dirty="0">
                <a:solidFill>
                  <a:srgbClr val="000000"/>
                </a:solidFill>
                <a:effectLst/>
                <a:latin typeface="Avenir Light" panose="020B0402020203020204" pitchFamily="34" charset="77"/>
              </a:rPr>
              <a:t> (Puerto Rican) heritage. Born in Brooklyn, NY, I grew up within the fast pace, technologically innovated, aggressive culture that is NYC. Our community is used to tall skylines, noise pollution, and wind gusts carrying dirt particles every where. …</a:t>
            </a:r>
            <a:r>
              <a:rPr lang="en-US" sz="1200" dirty="0">
                <a:solidFill>
                  <a:srgbClr val="000000"/>
                </a:solidFill>
                <a:latin typeface="Avenir Light" panose="020B0402020203020204" pitchFamily="34" charset="77"/>
              </a:rPr>
              <a:t> </a:t>
            </a:r>
            <a:r>
              <a:rPr lang="en-US" sz="1200" dirty="0">
                <a:solidFill>
                  <a:srgbClr val="000000"/>
                </a:solidFill>
                <a:effectLst/>
                <a:latin typeface="Avenir Light" panose="020B0402020203020204" pitchFamily="34" charset="77"/>
              </a:rPr>
              <a:t>I am hoping enrolling in this course can help me better understand the world around me, so that my perception can be backed my scientific data and knowledge. I would consider myself still in the "learning" phase in regards to the natural world around me. </a:t>
            </a:r>
            <a:endParaRPr lang="en-US" sz="1200" dirty="0">
              <a:solidFill>
                <a:srgbClr val="000000"/>
              </a:solidFill>
              <a:latin typeface="Avenir Light" panose="020B0402020203020204" pitchFamily="34" charset="77"/>
            </a:endParaRPr>
          </a:p>
          <a:p>
            <a:r>
              <a:rPr lang="en-US" sz="1200" dirty="0">
                <a:solidFill>
                  <a:srgbClr val="000000"/>
                </a:solidFill>
                <a:latin typeface="Avenir Light" panose="020B0402020203020204" pitchFamily="34" charset="77"/>
              </a:rPr>
              <a:t>Carina: </a:t>
            </a:r>
            <a:r>
              <a:rPr lang="en-US" sz="1200" dirty="0">
                <a:solidFill>
                  <a:srgbClr val="000000"/>
                </a:solidFill>
                <a:effectLst/>
                <a:latin typeface="Avenir Light" panose="020B0402020203020204" pitchFamily="34" charset="77"/>
              </a:rPr>
              <a:t>Furthermore, as someone from 21st century New York, awareness of indigenous people and their connection with the environment was similarly told, as a compulsion of guilt, but not as something to be truly recognized or restored. For these reasons, the way I perceive the world around me is in knowing the potential for change, for sustainability, and so on, but nonetheless with an internal default denial of its possibility. </a:t>
            </a:r>
            <a:endParaRPr lang="en-US" sz="1200" dirty="0">
              <a:latin typeface="Avenir Light" panose="020B0402020203020204" pitchFamily="34" charset="77"/>
            </a:endParaRPr>
          </a:p>
        </p:txBody>
      </p:sp>
    </p:spTree>
    <p:extLst>
      <p:ext uri="{BB962C8B-B14F-4D97-AF65-F5344CB8AC3E}">
        <p14:creationId xmlns:p14="http://schemas.microsoft.com/office/powerpoint/2010/main" val="17517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D6F77-D492-1747-3305-E4FA6D32E159}"/>
              </a:ext>
            </a:extLst>
          </p:cNvPr>
          <p:cNvSpPr>
            <a:spLocks noGrp="1"/>
          </p:cNvSpPr>
          <p:nvPr>
            <p:ph type="title"/>
          </p:nvPr>
        </p:nvSpPr>
        <p:spPr>
          <a:xfrm>
            <a:off x="5177859" y="609601"/>
            <a:ext cx="5683623" cy="1216024"/>
          </a:xfrm>
        </p:spPr>
        <p:txBody>
          <a:bodyPr>
            <a:normAutofit/>
          </a:bodyPr>
          <a:lstStyle/>
          <a:p>
            <a:r>
              <a:rPr lang="en-US" dirty="0"/>
              <a:t>Kimmerer, </a:t>
            </a:r>
            <a:r>
              <a:rPr lang="en-US" dirty="0" err="1"/>
              <a:t>Skywoman</a:t>
            </a:r>
            <a:r>
              <a:rPr lang="en-US" dirty="0"/>
              <a:t> Falling</a:t>
            </a:r>
          </a:p>
        </p:txBody>
      </p:sp>
      <p:pic>
        <p:nvPicPr>
          <p:cNvPr id="5" name="Picture 4" descr="Curved land ridges">
            <a:extLst>
              <a:ext uri="{FF2B5EF4-FFF2-40B4-BE49-F238E27FC236}">
                <a16:creationId xmlns:a16="http://schemas.microsoft.com/office/drawing/2014/main" id="{4AB4420C-D5F1-BE62-9E0A-EB915236CD53}"/>
              </a:ext>
            </a:extLst>
          </p:cNvPr>
          <p:cNvPicPr>
            <a:picLocks noChangeAspect="1"/>
          </p:cNvPicPr>
          <p:nvPr/>
        </p:nvPicPr>
        <p:blipFill rotWithShape="1">
          <a:blip r:embed="rId2"/>
          <a:srcRect l="34473" r="27916"/>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Content Placeholder 2">
            <a:extLst>
              <a:ext uri="{FF2B5EF4-FFF2-40B4-BE49-F238E27FC236}">
                <a16:creationId xmlns:a16="http://schemas.microsoft.com/office/drawing/2014/main" id="{D70E62A8-10F0-7FAA-44C3-393F643F2958}"/>
              </a:ext>
            </a:extLst>
          </p:cNvPr>
          <p:cNvSpPr>
            <a:spLocks noGrp="1"/>
          </p:cNvSpPr>
          <p:nvPr>
            <p:ph idx="1"/>
          </p:nvPr>
        </p:nvSpPr>
        <p:spPr>
          <a:xfrm>
            <a:off x="5177859" y="2147356"/>
            <a:ext cx="5683624" cy="4107021"/>
          </a:xfrm>
        </p:spPr>
        <p:txBody>
          <a:bodyPr>
            <a:normAutofit/>
          </a:bodyPr>
          <a:lstStyle/>
          <a:p>
            <a:pPr>
              <a:lnSpc>
                <a:spcPct val="90000"/>
              </a:lnSpc>
            </a:pPr>
            <a:r>
              <a:rPr lang="en-US" sz="1500" dirty="0"/>
              <a:t>"Same species, same earth, different stories. Like Creation stories everywhere, cosmologies are a source of identity and orientation to the world. They tell us who we are. We are inevitably shaped by them no matter how distant they may be from our consciousness. One story leads to the generous embrace of the living world, the other to banishment. One woman is our ancestral gardener, a cocreator of the good green world that would be the home of her descendants. The other was an exile, just passing through an alien world on a rough road to her real home in heaven.”</a:t>
            </a:r>
          </a:p>
          <a:p>
            <a:pPr marL="0" indent="0">
              <a:lnSpc>
                <a:spcPct val="90000"/>
              </a:lnSpc>
              <a:buNone/>
            </a:pPr>
            <a:endParaRPr lang="en-US" sz="1500" dirty="0"/>
          </a:p>
          <a:p>
            <a:pPr lvl="1">
              <a:lnSpc>
                <a:spcPct val="90000"/>
              </a:lnSpc>
            </a:pPr>
            <a:r>
              <a:rPr lang="en-US" sz="1500" dirty="0"/>
              <a:t>- What stories inform who you are, and how you understand the environments around you?</a:t>
            </a:r>
          </a:p>
        </p:txBody>
      </p:sp>
    </p:spTree>
    <p:extLst>
      <p:ext uri="{BB962C8B-B14F-4D97-AF65-F5344CB8AC3E}">
        <p14:creationId xmlns:p14="http://schemas.microsoft.com/office/powerpoint/2010/main" val="137463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Freeform: Shape 308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68F4A82-ED0D-25C0-B3FB-51AE6575DF7B}"/>
              </a:ext>
            </a:extLst>
          </p:cNvPr>
          <p:cNvSpPr>
            <a:spLocks noGrp="1"/>
          </p:cNvSpPr>
          <p:nvPr>
            <p:ph type="title"/>
          </p:nvPr>
        </p:nvSpPr>
        <p:spPr>
          <a:xfrm>
            <a:off x="1050879" y="609601"/>
            <a:ext cx="9810604" cy="1216024"/>
          </a:xfrm>
        </p:spPr>
        <p:txBody>
          <a:bodyPr>
            <a:normAutofit/>
          </a:bodyPr>
          <a:lstStyle/>
          <a:p>
            <a:r>
              <a:rPr lang="en-US" dirty="0"/>
              <a:t>Kimmerer, </a:t>
            </a:r>
            <a:r>
              <a:rPr lang="en-US" dirty="0" err="1"/>
              <a:t>Skywoman</a:t>
            </a:r>
            <a:r>
              <a:rPr lang="en-US" dirty="0"/>
              <a:t> Falling</a:t>
            </a:r>
          </a:p>
        </p:txBody>
      </p:sp>
      <p:sp>
        <p:nvSpPr>
          <p:cNvPr id="3" name="Content Placeholder 2">
            <a:extLst>
              <a:ext uri="{FF2B5EF4-FFF2-40B4-BE49-F238E27FC236}">
                <a16:creationId xmlns:a16="http://schemas.microsoft.com/office/drawing/2014/main" id="{1E7327B5-00BF-99E2-1944-2E802E4F8E5C}"/>
              </a:ext>
            </a:extLst>
          </p:cNvPr>
          <p:cNvSpPr>
            <a:spLocks noGrp="1"/>
          </p:cNvSpPr>
          <p:nvPr>
            <p:ph idx="1"/>
          </p:nvPr>
        </p:nvSpPr>
        <p:spPr>
          <a:xfrm>
            <a:off x="1050879" y="2296161"/>
            <a:ext cx="4788505" cy="3846012"/>
          </a:xfrm>
        </p:spPr>
        <p:txBody>
          <a:bodyPr>
            <a:normAutofit fontScale="85000" lnSpcReduction="20000"/>
          </a:bodyPr>
          <a:lstStyle/>
          <a:p>
            <a:pPr>
              <a:lnSpc>
                <a:spcPct val="90000"/>
              </a:lnSpc>
            </a:pPr>
            <a:r>
              <a:rPr lang="en-US" dirty="0"/>
              <a:t>"the plants can tell us her story; we need to learn to listen"</a:t>
            </a:r>
          </a:p>
          <a:p>
            <a:pPr marL="0" indent="0">
              <a:lnSpc>
                <a:spcPct val="90000"/>
              </a:lnSpc>
              <a:buNone/>
            </a:pPr>
            <a:br>
              <a:rPr lang="en-US" dirty="0"/>
            </a:br>
            <a:endParaRPr lang="en-US" dirty="0"/>
          </a:p>
          <a:p>
            <a:pPr>
              <a:lnSpc>
                <a:spcPct val="90000"/>
              </a:lnSpc>
            </a:pPr>
            <a:r>
              <a:rPr lang="en-US" dirty="0"/>
              <a:t>Kimmerer asks readers to listen to plants!</a:t>
            </a:r>
          </a:p>
          <a:p>
            <a:pPr marL="560070" lvl="1" indent="-285750">
              <a:lnSpc>
                <a:spcPct val="90000"/>
              </a:lnSpc>
              <a:buFontTx/>
              <a:buChar char="-"/>
            </a:pPr>
            <a:r>
              <a:rPr lang="en-US" dirty="0"/>
              <a:t>What comes to mind when you hear this? Do you think this is possible? If so, how? If not, why not?</a:t>
            </a:r>
          </a:p>
          <a:p>
            <a:pPr marL="891540" lvl="2">
              <a:lnSpc>
                <a:spcPct val="90000"/>
              </a:lnSpc>
              <a:buFontTx/>
              <a:buChar char="-"/>
            </a:pPr>
            <a:r>
              <a:rPr lang="en-US" dirty="0"/>
              <a:t>Write for 3 minutes … </a:t>
            </a:r>
          </a:p>
          <a:p>
            <a:pPr marL="891540" lvl="2">
              <a:lnSpc>
                <a:spcPct val="90000"/>
              </a:lnSpc>
              <a:buFontTx/>
              <a:buChar char="-"/>
            </a:pPr>
            <a:r>
              <a:rPr lang="en-US" dirty="0"/>
              <a:t>Talk to someone you haven’t met before! (Moving seats is encouraged)</a:t>
            </a:r>
          </a:p>
          <a:p>
            <a:pPr>
              <a:lnSpc>
                <a:spcPct val="90000"/>
              </a:lnSpc>
            </a:pPr>
            <a:endParaRPr lang="en-US" dirty="0"/>
          </a:p>
          <a:p>
            <a:pPr>
              <a:lnSpc>
                <a:spcPct val="90000"/>
              </a:lnSpc>
            </a:pPr>
            <a:r>
              <a:rPr lang="en-US" dirty="0"/>
              <a:t>How can we listen to the Earth? </a:t>
            </a:r>
          </a:p>
          <a:p>
            <a:pPr marL="560070" lvl="1" indent="-285750">
              <a:lnSpc>
                <a:spcPct val="90000"/>
              </a:lnSpc>
              <a:buFontTx/>
              <a:buChar char="-"/>
            </a:pPr>
            <a:r>
              <a:rPr lang="en-US" dirty="0"/>
              <a:t>Everything we know about the world that occurred before oral and written stories …</a:t>
            </a:r>
          </a:p>
          <a:p>
            <a:pPr marL="560070" lvl="1" indent="-285750">
              <a:lnSpc>
                <a:spcPct val="90000"/>
              </a:lnSpc>
              <a:buFontTx/>
              <a:buChar char="-"/>
            </a:pPr>
            <a:r>
              <a:rPr lang="en-US" dirty="0"/>
              <a:t>We read in rocks!</a:t>
            </a:r>
          </a:p>
          <a:p>
            <a:pPr>
              <a:lnSpc>
                <a:spcPct val="90000"/>
              </a:lnSpc>
            </a:pPr>
            <a:endParaRPr lang="en-US" dirty="0"/>
          </a:p>
        </p:txBody>
      </p:sp>
      <p:pic>
        <p:nvPicPr>
          <p:cNvPr id="3074" name="Picture 2" descr="Sweet Briar hosts Robin Wall Kimmerer and series of events">
            <a:extLst>
              <a:ext uri="{FF2B5EF4-FFF2-40B4-BE49-F238E27FC236}">
                <a16:creationId xmlns:a16="http://schemas.microsoft.com/office/drawing/2014/main" id="{C2E72E23-31F6-B429-E690-CC0ED2AE84C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50426" y="2087531"/>
            <a:ext cx="4788505" cy="3627292"/>
          </a:xfrm>
          <a:prstGeom prst="rect">
            <a:avLst/>
          </a:prstGeom>
          <a:noFill/>
          <a:extLst>
            <a:ext uri="{909E8E84-426E-40DD-AFC4-6F175D3DCCD1}">
              <a14:hiddenFill xmlns:a14="http://schemas.microsoft.com/office/drawing/2010/main">
                <a:solidFill>
                  <a:srgbClr val="FFFFFF"/>
                </a:solidFill>
              </a14:hiddenFill>
            </a:ext>
          </a:extLst>
        </p:spPr>
      </p:pic>
      <p:sp>
        <p:nvSpPr>
          <p:cNvPr id="3083" name="Freeform: Shape 3082">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74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Freeform: Shape 4104">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A27E784-676E-C438-A6C5-E20CFA99647A}"/>
              </a:ext>
            </a:extLst>
          </p:cNvPr>
          <p:cNvSpPr>
            <a:spLocks noGrp="1"/>
          </p:cNvSpPr>
          <p:nvPr>
            <p:ph type="title"/>
          </p:nvPr>
        </p:nvSpPr>
        <p:spPr>
          <a:xfrm>
            <a:off x="1050879" y="609600"/>
            <a:ext cx="5562706" cy="1426234"/>
          </a:xfrm>
        </p:spPr>
        <p:txBody>
          <a:bodyPr>
            <a:normAutofit/>
          </a:bodyPr>
          <a:lstStyle/>
          <a:p>
            <a:r>
              <a:rPr lang="en-US" dirty="0"/>
              <a:t>Skinner et al, Dynamic Earth </a:t>
            </a:r>
            <a:endParaRPr lang="en-US"/>
          </a:p>
        </p:txBody>
      </p:sp>
      <p:sp>
        <p:nvSpPr>
          <p:cNvPr id="3" name="Content Placeholder 2">
            <a:extLst>
              <a:ext uri="{FF2B5EF4-FFF2-40B4-BE49-F238E27FC236}">
                <a16:creationId xmlns:a16="http://schemas.microsoft.com/office/drawing/2014/main" id="{6EF496F5-8DFC-ED90-7C34-42EDFEC0F91A}"/>
              </a:ext>
            </a:extLst>
          </p:cNvPr>
          <p:cNvSpPr>
            <a:spLocks noGrp="1"/>
          </p:cNvSpPr>
          <p:nvPr>
            <p:ph idx="1"/>
          </p:nvPr>
        </p:nvSpPr>
        <p:spPr>
          <a:xfrm>
            <a:off x="1050879" y="2357567"/>
            <a:ext cx="5216426" cy="3896810"/>
          </a:xfrm>
        </p:spPr>
        <p:txBody>
          <a:bodyPr>
            <a:normAutofit/>
          </a:bodyPr>
          <a:lstStyle/>
          <a:p>
            <a:pPr>
              <a:lnSpc>
                <a:spcPct val="90000"/>
              </a:lnSpc>
            </a:pPr>
            <a:r>
              <a:rPr lang="en-US" sz="1500" dirty="0"/>
              <a:t>”Like a doctor listens with a stethoscope to your body's sounds, we employ sensitive measuring devices to 'listen' to the rumble of distant earthquakes and sense the pulse of activities deep inside earth. We also use satellite imagery to spot surface patterns, ground-penetrating radar to see beneath desert sands, and sensors to find variations in earth's gravity”</a:t>
            </a:r>
          </a:p>
          <a:p>
            <a:pPr>
              <a:lnSpc>
                <a:spcPct val="90000"/>
              </a:lnSpc>
            </a:pPr>
            <a:r>
              <a:rPr lang="en-US" sz="1500" dirty="0"/>
              <a:t>Geologists read the rock record to understand</a:t>
            </a:r>
          </a:p>
          <a:p>
            <a:pPr marL="560070" lvl="1" indent="-285750">
              <a:lnSpc>
                <a:spcPct val="90000"/>
              </a:lnSpc>
              <a:buFontTx/>
              <a:buChar char="-"/>
            </a:pPr>
            <a:r>
              <a:rPr lang="en-US" sz="1500" dirty="0"/>
              <a:t>Past environmental changes </a:t>
            </a:r>
          </a:p>
          <a:p>
            <a:pPr marL="891540" lvl="2">
              <a:lnSpc>
                <a:spcPct val="90000"/>
              </a:lnSpc>
              <a:buFontTx/>
              <a:buChar char="-"/>
            </a:pPr>
            <a:r>
              <a:rPr lang="en-US" sz="1500" dirty="0"/>
              <a:t>Chronologies of events</a:t>
            </a:r>
          </a:p>
          <a:p>
            <a:pPr marL="560070" lvl="1" indent="-285750">
              <a:lnSpc>
                <a:spcPct val="90000"/>
              </a:lnSpc>
              <a:buFontTx/>
              <a:buChar char="-"/>
            </a:pPr>
            <a:r>
              <a:rPr lang="en-US" sz="1500" dirty="0"/>
              <a:t>Predict future changes and hazards</a:t>
            </a:r>
          </a:p>
          <a:p>
            <a:pPr marL="560070" lvl="1" indent="-285750">
              <a:lnSpc>
                <a:spcPct val="90000"/>
              </a:lnSpc>
              <a:buFontTx/>
              <a:buChar char="-"/>
            </a:pPr>
            <a:r>
              <a:rPr lang="en-US" sz="1500" dirty="0"/>
              <a:t>Species distributions / extinctions</a:t>
            </a:r>
          </a:p>
          <a:p>
            <a:pPr marL="560070" lvl="1" indent="-285750">
              <a:lnSpc>
                <a:spcPct val="90000"/>
              </a:lnSpc>
              <a:buFontTx/>
              <a:buChar char="-"/>
            </a:pPr>
            <a:r>
              <a:rPr lang="en-US" sz="1500" dirty="0"/>
              <a:t>Where deposits of ore, gas, oil, and water wells are below ground  </a:t>
            </a:r>
          </a:p>
          <a:p>
            <a:pPr>
              <a:lnSpc>
                <a:spcPct val="90000"/>
              </a:lnSpc>
            </a:pPr>
            <a:endParaRPr lang="en-US" sz="1500" dirty="0"/>
          </a:p>
        </p:txBody>
      </p:sp>
      <p:pic>
        <p:nvPicPr>
          <p:cNvPr id="4098" name="Picture 2" descr="PPT - Earth Science 12.1 Discovering Earth's History: Geologic Time  PowerPoint Presentation - ID:2535686">
            <a:extLst>
              <a:ext uri="{FF2B5EF4-FFF2-40B4-BE49-F238E27FC236}">
                <a16:creationId xmlns:a16="http://schemas.microsoft.com/office/drawing/2014/main" id="{54932BB7-FC43-5CD1-1450-F8A7FB00D6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53784" y="1954811"/>
            <a:ext cx="3951737" cy="296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28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rchiveVTI">
  <a:themeElements>
    <a:clrScheme name="AnalogousFromLightSeedLeftStep">
      <a:dk1>
        <a:srgbClr val="000000"/>
      </a:dk1>
      <a:lt1>
        <a:srgbClr val="FFFFFF"/>
      </a:lt1>
      <a:dk2>
        <a:srgbClr val="41243C"/>
      </a:dk2>
      <a:lt2>
        <a:srgbClr val="E2E4E8"/>
      </a:lt2>
      <a:accent1>
        <a:srgbClr val="AF9F7F"/>
      </a:accent1>
      <a:accent2>
        <a:srgbClr val="BA8E7F"/>
      </a:accent2>
      <a:accent3>
        <a:srgbClr val="C4929A"/>
      </a:accent3>
      <a:accent4>
        <a:srgbClr val="BA7FA1"/>
      </a:accent4>
      <a:accent5>
        <a:srgbClr val="C28FC2"/>
      </a:accent5>
      <a:accent6>
        <a:srgbClr val="A27FBA"/>
      </a:accent6>
      <a:hlink>
        <a:srgbClr val="6980AE"/>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otalTime>11442</TotalTime>
  <Words>3657</Words>
  <Application>Microsoft Macintosh PowerPoint</Application>
  <PresentationFormat>Widescreen</PresentationFormat>
  <Paragraphs>222</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Arimo</vt:lpstr>
      <vt:lpstr>Avenir Light</vt:lpstr>
      <vt:lpstr>Bembo</vt:lpstr>
      <vt:lpstr>Calibri</vt:lpstr>
      <vt:lpstr>Calibri Light</vt:lpstr>
      <vt:lpstr>HK Grotesk Medium</vt:lpstr>
      <vt:lpstr>HK Grotesk Medium Bold</vt:lpstr>
      <vt:lpstr>ArchiveVTI</vt:lpstr>
      <vt:lpstr>EESC 1201: Intro to Environmental Science</vt:lpstr>
      <vt:lpstr>PowerPoint Presentation</vt:lpstr>
      <vt:lpstr>First Class Overview</vt:lpstr>
      <vt:lpstr>our Class Agreements </vt:lpstr>
      <vt:lpstr>2nd Class Overview</vt:lpstr>
      <vt:lpstr>ideas from first assignment</vt:lpstr>
      <vt:lpstr>Kimmerer, Skywoman Falling</vt:lpstr>
      <vt:lpstr>Kimmerer, Skywoman Falling</vt:lpstr>
      <vt:lpstr>Skinner et al, Dynamic Earth </vt:lpstr>
      <vt:lpstr>Historical Geology</vt:lpstr>
      <vt:lpstr>Physical Geology</vt:lpstr>
      <vt:lpstr>James Hutton,  “Founding Father of Geology”  (1726-1797)</vt:lpstr>
      <vt:lpstr>Siccar Point</vt:lpstr>
      <vt:lpstr>Block Diagrams</vt:lpstr>
      <vt:lpstr>Ginn et al,  Unexpected Encounters with Deep Time  Environmental Humanities (2018) 10 (1): 213–225. https://doi.org/10.1215/22011919-4385534 </vt:lpstr>
      <vt:lpstr>Yusoff, A Billion Black Anthropocenes </vt:lpstr>
      <vt:lpstr>Geologic Time / Deep Time  And  the Earth’s AgE </vt:lpstr>
      <vt:lpstr>Earth’s neighborhood:  the Solar System </vt:lpstr>
      <vt:lpstr>Origin of the solar system – And Earth</vt:lpstr>
      <vt:lpstr>Origin Story Cont’d</vt:lpstr>
      <vt:lpstr>Planetary Accretion— Earth’s Birth</vt:lpstr>
      <vt:lpstr>Earth’s Internal structure, energy, heat, gravity and buoyancy</vt:lpstr>
      <vt:lpstr>Layers of the Earth</vt:lpstr>
      <vt:lpstr>Layers of the Earth (by composition and Strength)</vt:lpstr>
      <vt:lpstr>PowerPoint Presentation</vt:lpstr>
      <vt:lpstr>Plate Tectonics</vt:lpstr>
      <vt:lpstr>The system Concept</vt:lpstr>
      <vt:lpstr>Our Planet’s “Four Spheres”</vt:lpstr>
      <vt:lpstr>Cyclical Movements</vt:lpstr>
      <vt:lpstr>Rock Cycle</vt:lpstr>
      <vt:lpstr>Tectonic Cycle</vt:lpstr>
      <vt:lpstr>Interconnected Cycles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EESC 1201: Intro to Environmental Science</dc:title>
  <dc:creator>Sara Perl Egendorf</dc:creator>
  <cp:lastModifiedBy>Sara Perl Egendorf</cp:lastModifiedBy>
  <cp:revision>18</cp:revision>
  <dcterms:created xsi:type="dcterms:W3CDTF">2022-08-27T15:25:33Z</dcterms:created>
  <dcterms:modified xsi:type="dcterms:W3CDTF">2023-02-06T02:06:06Z</dcterms:modified>
</cp:coreProperties>
</file>