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551" r:id="rId3"/>
    <p:sldId id="257" r:id="rId4"/>
    <p:sldId id="552" r:id="rId5"/>
    <p:sldId id="553" r:id="rId6"/>
    <p:sldId id="55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2"/>
    <p:restoredTop sz="95952"/>
  </p:normalViewPr>
  <p:slideViewPr>
    <p:cSldViewPr snapToGrid="0">
      <p:cViewPr varScale="1">
        <p:scale>
          <a:sx n="115" d="100"/>
          <a:sy n="115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January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3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January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817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January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January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3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January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January 29,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January 29,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354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January 29,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70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January 29,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January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0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January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January 29,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370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27" r:id="rId7"/>
    <p:sldLayoutId id="2147483728" r:id="rId8"/>
    <p:sldLayoutId id="2147483729" r:id="rId9"/>
    <p:sldLayoutId id="2147483730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DqgHtXgeaGtUPZcS6" TargetMode="External"/><Relationship Id="rId2" Type="http://schemas.openxmlformats.org/officeDocument/2006/relationships/hyperlink" Target="https://eesc1201.commons.gc.cuny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5BC353-549C-47DC-9732-7E696137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owing plant">
            <a:extLst>
              <a:ext uri="{FF2B5EF4-FFF2-40B4-BE49-F238E27FC236}">
                <a16:creationId xmlns:a16="http://schemas.microsoft.com/office/drawing/2014/main" id="{D3A5E5E8-CE57-4AD0-9B9F-BA87DC372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9" b="9011"/>
          <a:stretch/>
        </p:blipFill>
        <p:spPr>
          <a:xfrm>
            <a:off x="20" y="-1"/>
            <a:ext cx="12191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3E18D-BB03-D2BA-837E-388476493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18" y="381663"/>
            <a:ext cx="7223106" cy="82693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EESC 1201: Intro to Environmental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3F4C5-D387-1DF0-3F72-20407E497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318" y="1256307"/>
            <a:ext cx="5553331" cy="57249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1800" dirty="0"/>
              <a:t>Dr. Sara ‘Perl’ </a:t>
            </a:r>
            <a:r>
              <a:rPr lang="en-US" sz="1800" dirty="0" err="1"/>
              <a:t>Egendorf</a:t>
            </a:r>
            <a:endParaRPr lang="en-US" sz="1800" dirty="0"/>
          </a:p>
          <a:p>
            <a:pPr algn="l"/>
            <a:r>
              <a:rPr lang="en-US" sz="1800" dirty="0"/>
              <a:t>Class 1: August 29, 2022</a:t>
            </a:r>
          </a:p>
        </p:txBody>
      </p:sp>
    </p:spTree>
    <p:extLst>
      <p:ext uri="{BB962C8B-B14F-4D97-AF65-F5344CB8AC3E}">
        <p14:creationId xmlns:p14="http://schemas.microsoft.com/office/powerpoint/2010/main" val="12409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3084" y="0"/>
            <a:ext cx="6362" cy="6858000"/>
          </a:xfrm>
          <a:prstGeom prst="rect">
            <a:avLst/>
          </a:prstGeom>
          <a:solidFill>
            <a:srgbClr val="131114"/>
          </a:solidFill>
        </p:spPr>
      </p:sp>
      <p:sp>
        <p:nvSpPr>
          <p:cNvPr id="3" name="AutoShape 3"/>
          <p:cNvSpPr/>
          <p:nvPr/>
        </p:nvSpPr>
        <p:spPr>
          <a:xfrm>
            <a:off x="5665935" y="-296928"/>
            <a:ext cx="6350" cy="3830157"/>
          </a:xfrm>
          <a:prstGeom prst="rect">
            <a:avLst/>
          </a:prstGeom>
          <a:solidFill>
            <a:srgbClr val="131114"/>
          </a:solidFill>
        </p:spPr>
      </p:sp>
      <p:sp>
        <p:nvSpPr>
          <p:cNvPr id="4" name="AutoShape 4"/>
          <p:cNvSpPr/>
          <p:nvPr/>
        </p:nvSpPr>
        <p:spPr>
          <a:xfrm rot="-5400000">
            <a:off x="6611292" y="-2092051"/>
            <a:ext cx="6350" cy="11342768"/>
          </a:xfrm>
          <a:prstGeom prst="rect">
            <a:avLst/>
          </a:prstGeom>
          <a:solidFill>
            <a:srgbClr val="131114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4846" y="3576158"/>
            <a:ext cx="8832799" cy="330973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8652" y="396267"/>
            <a:ext cx="241898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0"/>
              </a:lnSpc>
            </a:pPr>
            <a:r>
              <a:rPr lang="en-US" sz="1400">
                <a:solidFill>
                  <a:srgbClr val="131114"/>
                </a:solidFill>
                <a:latin typeface="HK Grotesk Medium Bold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0988" y="981628"/>
            <a:ext cx="4309057" cy="1383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4400" dirty="0">
                <a:solidFill>
                  <a:srgbClr val="131114"/>
                </a:solidFill>
                <a:latin typeface="HK Grotesk Medium"/>
              </a:rPr>
              <a:t>Indigenous Land Acknowledgement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93123" y="272771"/>
            <a:ext cx="4859612" cy="3218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6"/>
              </a:lnSpc>
              <a:spcBef>
                <a:spcPct val="0"/>
              </a:spcBef>
            </a:pPr>
            <a:r>
              <a:rPr lang="en-US" sz="1600" dirty="0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in NYC are in </a:t>
            </a:r>
            <a:r>
              <a:rPr lang="en-US" sz="1600" dirty="0" err="1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Lenapehoking</a:t>
            </a:r>
            <a:r>
              <a:rPr lang="en-US" sz="1600" dirty="0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the Lenape homeland, as well as lands stewarded by the Wappinger and </a:t>
            </a:r>
            <a:r>
              <a:rPr lang="en-US" sz="1600" dirty="0" err="1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Schagticoke</a:t>
            </a:r>
            <a:r>
              <a:rPr lang="en-US" sz="1600" dirty="0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Nations. I want to acknowledge these Indigenous communities, elders of the past and present, and their future generations to come. </a:t>
            </a:r>
          </a:p>
          <a:p>
            <a:pPr algn="ctr">
              <a:lnSpc>
                <a:spcPts val="2096"/>
              </a:lnSpc>
              <a:spcBef>
                <a:spcPct val="0"/>
              </a:spcBef>
            </a:pPr>
            <a:endParaRPr lang="en-US" sz="1600" dirty="0">
              <a:solidFill>
                <a:srgbClr val="13111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ts val="2096"/>
              </a:lnSpc>
              <a:spcBef>
                <a:spcPct val="0"/>
              </a:spcBef>
            </a:pPr>
            <a:r>
              <a:rPr lang="en-US" sz="1600" dirty="0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a settler, I recognize that I participate in active displacement, even if this is unintentional.</a:t>
            </a:r>
          </a:p>
          <a:p>
            <a:pPr algn="ctr">
              <a:lnSpc>
                <a:spcPts val="2096"/>
              </a:lnSpc>
              <a:spcBef>
                <a:spcPct val="0"/>
              </a:spcBef>
            </a:pPr>
            <a:endParaRPr lang="en-US" sz="1600" dirty="0">
              <a:solidFill>
                <a:srgbClr val="13111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ts val="2096"/>
              </a:lnSpc>
              <a:spcBef>
                <a:spcPct val="0"/>
              </a:spcBef>
            </a:pPr>
            <a:r>
              <a:rPr lang="en-US" sz="1600" dirty="0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invite us all to work toward dismantling the ongoing legacies of settler colonialism by supporting Indigenous </a:t>
            </a:r>
            <a:r>
              <a:rPr lang="en-US" sz="1600" dirty="0" err="1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rematriation</a:t>
            </a:r>
            <a:r>
              <a:rPr lang="en-US" sz="1600" dirty="0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these lands.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0988" y="2368515"/>
            <a:ext cx="3981869" cy="1179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z="1609" dirty="0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http://</a:t>
            </a:r>
            <a:r>
              <a:rPr lang="en-US" sz="1609" dirty="0" err="1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landacknowledgements.org</a:t>
            </a:r>
            <a:r>
              <a:rPr lang="en-US" sz="1609" dirty="0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 and https://native-</a:t>
            </a:r>
            <a:r>
              <a:rPr lang="en-US" sz="1609" dirty="0" err="1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land.ca</a:t>
            </a:r>
            <a:r>
              <a:rPr lang="en-US" sz="1609" dirty="0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</a:p>
          <a:p>
            <a:pPr algn="ctr">
              <a:lnSpc>
                <a:spcPts val="2253"/>
              </a:lnSpc>
            </a:pPr>
            <a:r>
              <a:rPr lang="en-US" sz="1609" dirty="0">
                <a:solidFill>
                  <a:srgbClr val="13111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more information. </a:t>
            </a:r>
          </a:p>
          <a:p>
            <a:pPr algn="ctr">
              <a:lnSpc>
                <a:spcPts val="2511"/>
              </a:lnSpc>
            </a:pPr>
            <a:endParaRPr lang="en-US" sz="1609" dirty="0">
              <a:solidFill>
                <a:srgbClr val="131114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507B-A627-79F3-5D4F-B1E5851D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Class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E2B8-E70D-898D-813C-80B8B71C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  <a:p>
            <a:r>
              <a:rPr lang="en-US" dirty="0"/>
              <a:t>How and why do I teach environmental science?</a:t>
            </a:r>
          </a:p>
          <a:p>
            <a:pPr lvl="1"/>
            <a:r>
              <a:rPr lang="en-US" dirty="0"/>
              <a:t>- Earth as a system, different forms of data, various ways of knowing</a:t>
            </a:r>
          </a:p>
          <a:p>
            <a:r>
              <a:rPr lang="en-US" dirty="0"/>
              <a:t>Who are you?</a:t>
            </a:r>
          </a:p>
          <a:p>
            <a:r>
              <a:rPr lang="en-US" dirty="0"/>
              <a:t>Class website (Open Educational Resource (OER))</a:t>
            </a:r>
          </a:p>
          <a:p>
            <a:r>
              <a:rPr lang="en-US" dirty="0"/>
              <a:t>Syllabus </a:t>
            </a:r>
          </a:p>
          <a:p>
            <a:pPr marL="560070" lvl="1" indent="-285750">
              <a:buFontTx/>
              <a:buChar char="-"/>
            </a:pPr>
            <a:r>
              <a:rPr lang="en-US" dirty="0"/>
              <a:t>Next week’s assignments – read, discussion board</a:t>
            </a:r>
          </a:p>
          <a:p>
            <a:pPr marL="560070" lvl="1" indent="-285750">
              <a:buFontTx/>
              <a:buChar char="-"/>
            </a:pPr>
            <a:r>
              <a:rPr lang="en-US" dirty="0"/>
              <a:t>Pre-class survey</a:t>
            </a:r>
          </a:p>
          <a:p>
            <a:r>
              <a:rPr lang="en-US" dirty="0"/>
              <a:t>What is the environment? (draw/map)</a:t>
            </a:r>
          </a:p>
        </p:txBody>
      </p:sp>
    </p:spTree>
    <p:extLst>
      <p:ext uri="{BB962C8B-B14F-4D97-AF65-F5344CB8AC3E}">
        <p14:creationId xmlns:p14="http://schemas.microsoft.com/office/powerpoint/2010/main" val="27195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C36D1-0EE5-A0BC-A1E9-E30C5ECA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9872B-D9C4-86B2-C929-AE0AADFCA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Write:</a:t>
            </a:r>
          </a:p>
          <a:p>
            <a:pPr marL="560070" lvl="1" indent="-285750">
              <a:buFontTx/>
              <a:buChar char="-"/>
            </a:pPr>
            <a:r>
              <a:rPr lang="en-US" dirty="0"/>
              <a:t>Name, pronouns, year in college, racial/ethnic/cultural backgrounds, things you care about</a:t>
            </a:r>
          </a:p>
          <a:p>
            <a:pPr marL="560070" lvl="1" indent="-285750">
              <a:buFontTx/>
              <a:buChar char="-"/>
            </a:pPr>
            <a:r>
              <a:rPr lang="en-US" dirty="0"/>
              <a:t>Why are you taking this course? </a:t>
            </a:r>
          </a:p>
          <a:p>
            <a:r>
              <a:rPr lang="en-US" dirty="0"/>
              <a:t>Introduce yourself to a person next to you</a:t>
            </a:r>
          </a:p>
          <a:p>
            <a:r>
              <a:rPr lang="en-US" dirty="0"/>
              <a:t>You will introduce each other to the class</a:t>
            </a:r>
          </a:p>
        </p:txBody>
      </p:sp>
    </p:spTree>
    <p:extLst>
      <p:ext uri="{BB962C8B-B14F-4D97-AF65-F5344CB8AC3E}">
        <p14:creationId xmlns:p14="http://schemas.microsoft.com/office/powerpoint/2010/main" val="104410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400D-DE0D-6767-B6FB-6BF72614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CB4F-8447-F44C-3E56-3ADEFF339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website (OER</a:t>
            </a:r>
          </a:p>
          <a:p>
            <a:pPr lvl="1"/>
            <a:r>
              <a:rPr lang="en-US" dirty="0"/>
              <a:t>- </a:t>
            </a:r>
            <a:r>
              <a:rPr lang="en-US" dirty="0">
                <a:hlinkClick r:id="rId2"/>
              </a:rPr>
              <a:t>https://eesc1201.commons.gc.cuny.edu/</a:t>
            </a:r>
            <a:endParaRPr lang="en-US" dirty="0"/>
          </a:p>
          <a:p>
            <a:endParaRPr lang="en-US" dirty="0"/>
          </a:p>
          <a:p>
            <a:r>
              <a:rPr lang="en-US" dirty="0"/>
              <a:t>Syllabus </a:t>
            </a:r>
          </a:p>
          <a:p>
            <a:pPr lvl="1"/>
            <a:r>
              <a:rPr lang="en-US" dirty="0"/>
              <a:t>- My expectations and plan for this course</a:t>
            </a:r>
          </a:p>
          <a:p>
            <a:pPr marL="560070" lvl="1" indent="-285750">
              <a:buFontTx/>
              <a:buChar char="-"/>
            </a:pPr>
            <a:endParaRPr lang="en-US" dirty="0"/>
          </a:p>
          <a:p>
            <a:r>
              <a:rPr lang="en-US" dirty="0"/>
              <a:t>Survey:</a:t>
            </a:r>
          </a:p>
          <a:p>
            <a:pPr marL="560070" lvl="1" indent="-285750">
              <a:buFontTx/>
              <a:buChar char="-"/>
            </a:pPr>
            <a:r>
              <a:rPr lang="en-US" dirty="0">
                <a:hlinkClick r:id="rId3"/>
              </a:rPr>
              <a:t>https://forms.gle/DqgHtXgeaGtUPZcS6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1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66-6CD5-A4B9-DFFF-845BEFD6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environment?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F38F-D895-CA31-866A-26C4F45F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/ map it!</a:t>
            </a:r>
          </a:p>
          <a:p>
            <a:r>
              <a:rPr lang="en-US" dirty="0"/>
              <a:t>Draw / map “the environment as a system” (if possible)</a:t>
            </a:r>
          </a:p>
          <a:p>
            <a:r>
              <a:rPr lang="en-US" dirty="0"/>
              <a:t>How do you understand the environment?</a:t>
            </a:r>
          </a:p>
          <a:p>
            <a:r>
              <a:rPr lang="en-US" dirty="0"/>
              <a:t>Share in small groups</a:t>
            </a:r>
          </a:p>
          <a:p>
            <a:pPr marL="560070" lvl="1" indent="-285750">
              <a:buFontTx/>
              <a:buChar char="-"/>
            </a:pPr>
            <a:r>
              <a:rPr lang="en-US" dirty="0"/>
              <a:t>Introduce yourselves! </a:t>
            </a:r>
          </a:p>
          <a:p>
            <a:pPr marL="560070" lvl="1" indent="-285750">
              <a:buFontTx/>
              <a:buChar char="-"/>
            </a:pPr>
            <a:r>
              <a:rPr lang="en-US" dirty="0"/>
              <a:t>Share with class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92275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41243C"/>
      </a:dk2>
      <a:lt2>
        <a:srgbClr val="E2E4E8"/>
      </a:lt2>
      <a:accent1>
        <a:srgbClr val="AF9F7F"/>
      </a:accent1>
      <a:accent2>
        <a:srgbClr val="BA8E7F"/>
      </a:accent2>
      <a:accent3>
        <a:srgbClr val="C4929A"/>
      </a:accent3>
      <a:accent4>
        <a:srgbClr val="BA7FA1"/>
      </a:accent4>
      <a:accent5>
        <a:srgbClr val="C28FC2"/>
      </a:accent5>
      <a:accent6>
        <a:srgbClr val="A27FBA"/>
      </a:accent6>
      <a:hlink>
        <a:srgbClr val="6980AE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320</Words>
  <Application>Microsoft Macintosh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Arimo</vt:lpstr>
      <vt:lpstr>Bembo</vt:lpstr>
      <vt:lpstr>Calibri Light</vt:lpstr>
      <vt:lpstr>HK Grotesk Medium</vt:lpstr>
      <vt:lpstr>HK Grotesk Medium Bold</vt:lpstr>
      <vt:lpstr>ArchiveVTI</vt:lpstr>
      <vt:lpstr>EESC 1201: Intro to Environmental Science</vt:lpstr>
      <vt:lpstr>PowerPoint Presentation</vt:lpstr>
      <vt:lpstr>First Class Overview</vt:lpstr>
      <vt:lpstr>Who are you?</vt:lpstr>
      <vt:lpstr>Class Overview</vt:lpstr>
      <vt:lpstr>What is the environment?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EESC 1201: Intro to Environmental Science</dc:title>
  <dc:creator>Sara Perl Egendorf</dc:creator>
  <cp:lastModifiedBy>Sara Perl Egendorf</cp:lastModifiedBy>
  <cp:revision>4</cp:revision>
  <dcterms:created xsi:type="dcterms:W3CDTF">2022-08-27T15:25:33Z</dcterms:created>
  <dcterms:modified xsi:type="dcterms:W3CDTF">2023-01-31T14:27:27Z</dcterms:modified>
</cp:coreProperties>
</file>